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58" r:id="rId5"/>
    <p:sldId id="266" r:id="rId6"/>
    <p:sldId id="267" r:id="rId7"/>
    <p:sldId id="268" r:id="rId8"/>
    <p:sldId id="269" r:id="rId9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monds Bermanis" initials="RB" lastIdx="6" clrIdx="0">
    <p:extLst>
      <p:ext uri="{19B8F6BF-5375-455C-9EA6-DF929625EA0E}">
        <p15:presenceInfo xmlns:p15="http://schemas.microsoft.com/office/powerpoint/2012/main" userId="Raimonds Bermanis" providerId="None"/>
      </p:ext>
    </p:extLst>
  </p:cmAuthor>
  <p:cmAuthor id="2" name="Madara Černuho" initials="MČ" lastIdx="3" clrIdx="3">
    <p:extLst>
      <p:ext uri="{19B8F6BF-5375-455C-9EA6-DF929625EA0E}">
        <p15:presenceInfo xmlns:p15="http://schemas.microsoft.com/office/powerpoint/2012/main" userId="Madara Černu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F57-241D-4C77-8A3B-D932AE24988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8E75-111D-4173-9BFA-089536A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23C17-53A4-42E4-A2D0-EDBCF44C722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6A4E-8B8F-48B8-812A-80A90E92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c543904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c543904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105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c543904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c543904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09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c543904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c543904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c5439042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c5439042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29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c5439042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c5439042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65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c5439042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c5439042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67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c543904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c543904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48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10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4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105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lv" smtClean="0"/>
              <a:pPr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401818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255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06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376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12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461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75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667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105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DB57-0C11-42A7-88FB-72585ABE34D2}" type="datetimeFigureOut">
              <a:rPr lang="lv-LV" smtClean="0"/>
              <a:t>22.11.2022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17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8400" y="2175167"/>
            <a:ext cx="117952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lv" sz="4267" b="1" i="1" dirty="0"/>
              <a:t>CO2 piesaistes un SEG emisiju mazināšanas pasākumi meža apsaimniekošanā</a:t>
            </a:r>
            <a:endParaRPr sz="4267" b="1" i="1" dirty="0"/>
          </a:p>
          <a:p>
            <a:pPr>
              <a:spcBef>
                <a:spcPts val="0"/>
              </a:spcBef>
              <a:buSzPts val="990"/>
            </a:pPr>
            <a:r>
              <a:rPr lang="lv" sz="4267" b="1" i="1" dirty="0"/>
              <a:t>un ietekmes novērtēšanas sistēma</a:t>
            </a:r>
            <a:endParaRPr sz="4267" b="1" i="1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132" y="258833"/>
            <a:ext cx="3440467" cy="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2137" y="1"/>
            <a:ext cx="1407599" cy="137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9734" y="240600"/>
            <a:ext cx="2427767" cy="89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41218" y="1643270"/>
            <a:ext cx="718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Projekts</a:t>
            </a:r>
            <a:r>
              <a:rPr lang="en-US" sz="2400" dirty="0"/>
              <a:t> </a:t>
            </a:r>
            <a:r>
              <a:rPr lang="lv-LV" sz="2400" dirty="0"/>
              <a:t>Nr.22-00-A01612-000006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2042" y="5949280"/>
            <a:ext cx="4619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Prezentāciju sagatavoja </a:t>
            </a:r>
          </a:p>
          <a:p>
            <a:pPr algn="ctr"/>
            <a:r>
              <a:rPr lang="lv-LV" sz="1600" dirty="0"/>
              <a:t>mežsaimniecības </a:t>
            </a:r>
            <a:r>
              <a:rPr lang="lv-LV" sz="1600" b="1" dirty="0"/>
              <a:t>projektu vadītāja </a:t>
            </a:r>
            <a:r>
              <a:rPr lang="en-US" sz="1600" dirty="0"/>
              <a:t>Elvīra Grasmane</a:t>
            </a:r>
          </a:p>
          <a:p>
            <a:pPr algn="ctr"/>
            <a:r>
              <a:rPr lang="en-US" sz="1600" dirty="0"/>
              <a:t>2022.gads</a:t>
            </a: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10823" y="608617"/>
            <a:ext cx="10981137" cy="55837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buNone/>
            </a:pPr>
            <a:r>
              <a:rPr lang="lv-LV" sz="2400" b="1" dirty="0"/>
              <a:t>Programma</a:t>
            </a:r>
            <a:r>
              <a:rPr lang="lv-LV" sz="2400" dirty="0"/>
              <a:t>: Eiropas Lauksaimniecības fonds lauku attīstībai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Projekts: </a:t>
            </a:r>
            <a:r>
              <a:rPr lang="en-US" sz="2400" dirty="0"/>
              <a:t>CO2 piesaistes un SEG emisiju </a:t>
            </a:r>
            <a:r>
              <a:rPr lang="en-US" sz="2400" dirty="0" err="1"/>
              <a:t>mazināšanas</a:t>
            </a:r>
            <a:r>
              <a:rPr lang="en-US" sz="2400" dirty="0"/>
              <a:t> </a:t>
            </a:r>
            <a:r>
              <a:rPr lang="en-US" sz="2400" dirty="0" err="1"/>
              <a:t>pasākumi</a:t>
            </a:r>
            <a:r>
              <a:rPr lang="en-US" sz="2400" dirty="0"/>
              <a:t> </a:t>
            </a:r>
            <a:r>
              <a:rPr lang="en-US" sz="2400" dirty="0" err="1"/>
              <a:t>meža</a:t>
            </a:r>
            <a:r>
              <a:rPr lang="en-US" sz="2400" dirty="0"/>
              <a:t> </a:t>
            </a:r>
            <a:r>
              <a:rPr lang="en-US" sz="2400" dirty="0" err="1"/>
              <a:t>apsaimniekošanā</a:t>
            </a:r>
            <a:r>
              <a:rPr lang="en-US" sz="2400" dirty="0"/>
              <a:t> un </a:t>
            </a:r>
            <a:r>
              <a:rPr lang="en-US" sz="2400" dirty="0" err="1"/>
              <a:t>ietekmes</a:t>
            </a:r>
            <a:r>
              <a:rPr lang="en-US" sz="2400" dirty="0"/>
              <a:t> </a:t>
            </a:r>
            <a:r>
              <a:rPr lang="en-US" sz="2400" dirty="0" err="1"/>
              <a:t>novērtēšanas</a:t>
            </a:r>
            <a:r>
              <a:rPr lang="en-US" sz="2400" dirty="0"/>
              <a:t> </a:t>
            </a:r>
            <a:r>
              <a:rPr lang="en-US" sz="2400" dirty="0" err="1"/>
              <a:t>sistēma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Projekta vadītāja: </a:t>
            </a:r>
            <a:r>
              <a:rPr lang="en-US" sz="2400" dirty="0"/>
              <a:t>MKPC </a:t>
            </a:r>
            <a:r>
              <a:rPr lang="lv-LV" sz="2400" dirty="0"/>
              <a:t>mežsaimniecības projektu </a:t>
            </a:r>
            <a:r>
              <a:rPr lang="en-US" sz="2400" dirty="0"/>
              <a:t>vadītāja Elvīra Grasmane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lv-LV" sz="2400" b="1" dirty="0"/>
              <a:t>Projekta īstenošanas laiks</a:t>
            </a:r>
            <a:r>
              <a:rPr lang="lv-LV" sz="2400" dirty="0"/>
              <a:t>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01.07.2022. – 30.06.2025.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lv-LV" sz="2400" b="1" dirty="0"/>
              <a:t>Vadošais partneris</a:t>
            </a:r>
            <a:r>
              <a:rPr lang="lv-LV" sz="2400" dirty="0"/>
              <a:t>: Latvijas Lauku konsultāciju un izglītības centr</a:t>
            </a:r>
            <a:r>
              <a:rPr lang="en-US" sz="2400" dirty="0"/>
              <a:t>s (</a:t>
            </a:r>
            <a:r>
              <a:rPr lang="en-US" sz="2400" i="1" dirty="0" err="1"/>
              <a:t>Meža</a:t>
            </a:r>
            <a:r>
              <a:rPr lang="en-US" sz="2400" i="1" dirty="0"/>
              <a:t> </a:t>
            </a:r>
            <a:r>
              <a:rPr lang="en-US" sz="2400" i="1" dirty="0" err="1"/>
              <a:t>konsultāciju</a:t>
            </a:r>
            <a:r>
              <a:rPr lang="en-US" sz="2400" i="1" dirty="0"/>
              <a:t> </a:t>
            </a:r>
            <a:r>
              <a:rPr lang="en-US" sz="2400" i="1" dirty="0" err="1"/>
              <a:t>pakalpojumu</a:t>
            </a:r>
            <a:r>
              <a:rPr lang="en-US" sz="2400" i="1" dirty="0"/>
              <a:t> </a:t>
            </a:r>
            <a:r>
              <a:rPr lang="en-US" sz="2400" i="1" dirty="0" err="1"/>
              <a:t>centrs</a:t>
            </a:r>
            <a:r>
              <a:rPr lang="en-US" sz="2400" dirty="0"/>
              <a:t>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lv-LV" sz="2400" b="1" dirty="0"/>
              <a:t>Projekta kopējais finansējums: </a:t>
            </a:r>
            <a:r>
              <a:rPr lang="lv-LV" sz="2400" dirty="0"/>
              <a:t>359 682.86 eiro (no kura publiskais finansējums ir </a:t>
            </a:r>
            <a:r>
              <a:rPr lang="lv-LV" sz="2400" b="1" dirty="0">
                <a:solidFill>
                  <a:schemeClr val="accent5">
                    <a:lumMod val="75000"/>
                  </a:schemeClr>
                </a:solidFill>
              </a:rPr>
              <a:t>323 714.54 </a:t>
            </a:r>
            <a:r>
              <a:rPr lang="lv-LV" sz="2400" dirty="0"/>
              <a:t>eiro)</a:t>
            </a:r>
            <a:endParaRPr lang="en-US" sz="2400" dirty="0"/>
          </a:p>
          <a:p>
            <a:pPr marL="0" indent="0" algn="ctr">
              <a:buNone/>
            </a:pPr>
            <a:endParaRPr lang="en-US" sz="2133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sz="1600" dirty="0"/>
          </a:p>
          <a:p>
            <a:pPr marL="0" indent="0">
              <a:spcBef>
                <a:spcPts val="1600"/>
              </a:spcBef>
              <a:buNone/>
            </a:pPr>
            <a:endParaRPr sz="2728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2556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lv">
                <a:solidFill>
                  <a:schemeClr val="dk1"/>
                </a:solidFill>
              </a:rPr>
              <a:pPr/>
              <a:t>2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0" y="-57682"/>
            <a:ext cx="700041" cy="800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3" y="-66602"/>
            <a:ext cx="1100288" cy="9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178602" y="129642"/>
            <a:ext cx="10118009" cy="16874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600"/>
              </a:spcBef>
              <a:buClr>
                <a:schemeClr val="dk1"/>
              </a:buClr>
              <a:buSzPts val="275"/>
              <a:buNone/>
            </a:pPr>
            <a:r>
              <a:rPr lang="lv" sz="8000" b="1" dirty="0">
                <a:solidFill>
                  <a:schemeClr val="dk1"/>
                </a:solidFill>
              </a:rPr>
              <a:t>Projekta mērķis</a:t>
            </a:r>
            <a:r>
              <a:rPr lang="lv" sz="8000" dirty="0">
                <a:solidFill>
                  <a:schemeClr val="dk1"/>
                </a:solidFill>
              </a:rPr>
              <a:t> - </a:t>
            </a:r>
            <a:r>
              <a:rPr lang="en-US" sz="8000" dirty="0">
                <a:solidFill>
                  <a:schemeClr val="dk1"/>
                </a:solidFill>
              </a:rPr>
              <a:t>v</a:t>
            </a:r>
            <a:r>
              <a:rPr lang="lv" sz="8000" dirty="0">
                <a:solidFill>
                  <a:schemeClr val="dk1"/>
                </a:solidFill>
              </a:rPr>
              <a:t>eicināt "bottom-up" virzītu pieeju oglekļa dioksīda (CO2) papildus piesaistei un mērķtiecīgai siltumnīcefekta gāzu (SEG) </a:t>
            </a:r>
            <a:r>
              <a:rPr lang="lv" sz="8000" i="1" dirty="0">
                <a:solidFill>
                  <a:schemeClr val="dk1"/>
                </a:solidFill>
              </a:rPr>
              <a:t>emisiju samazināšanai meža apsaimniekošanā, izglītojot un motivējot meža apsaimniekotājus klimatneitralitātes mērķa sasniegšanu atbalstošas mežsaimniecības prakses izvēlē</a:t>
            </a:r>
            <a:r>
              <a:rPr lang="lv" sz="8000" dirty="0">
                <a:solidFill>
                  <a:schemeClr val="dk1"/>
                </a:solidFill>
              </a:rPr>
              <a:t>.</a:t>
            </a:r>
            <a:endParaRPr sz="8000" dirty="0">
              <a:solidFill>
                <a:schemeClr val="dk1"/>
              </a:solidFill>
            </a:endParaRPr>
          </a:p>
          <a:p>
            <a:pPr marL="0" indent="0" algn="ctr">
              <a:buNone/>
            </a:pPr>
            <a:endParaRPr sz="8533" b="1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2728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2556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lv">
                <a:solidFill>
                  <a:schemeClr val="dk1"/>
                </a:solidFill>
              </a:rPr>
              <a:pPr/>
              <a:t>3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895" r="12536" b="11498"/>
          <a:stretch/>
        </p:blipFill>
        <p:spPr>
          <a:xfrm>
            <a:off x="4354455" y="1993782"/>
            <a:ext cx="3083339" cy="3797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84" y="2266291"/>
            <a:ext cx="2796072" cy="325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dk1"/>
                </a:solidFill>
              </a:rPr>
              <a:t>Motivācija un aktualitēte - </a:t>
            </a:r>
            <a:r>
              <a:rPr lang="lv-LV" sz="2000" dirty="0">
                <a:solidFill>
                  <a:schemeClr val="dk1"/>
                </a:solidFill>
              </a:rPr>
              <a:t>tā ir nozīmīga inovācija, jo līdz šim mežsaimniecības nozarē </a:t>
            </a:r>
            <a:r>
              <a:rPr lang="en-US" sz="2000" dirty="0" err="1">
                <a:solidFill>
                  <a:schemeClr val="dk1"/>
                </a:solidFill>
              </a:rPr>
              <a:t>Latvijā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lv-LV" sz="2000" dirty="0">
                <a:solidFill>
                  <a:schemeClr val="dk1"/>
                </a:solidFill>
              </a:rPr>
              <a:t>nav izveidots rīks, lai noteiktu CO2 piesaistes apjomu mežaudzes un meža īpašuma līmenī.</a:t>
            </a:r>
          </a:p>
          <a:p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670994" y="2288961"/>
            <a:ext cx="33572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dk1"/>
                </a:solidFill>
              </a:rPr>
              <a:t>Mērķa grupa </a:t>
            </a:r>
            <a:r>
              <a:rPr lang="lv-LV" sz="2000" dirty="0">
                <a:solidFill>
                  <a:schemeClr val="dk1"/>
                </a:solidFill>
              </a:rPr>
              <a:t>-  potenciālie oglekļa piesaistes vienību pārdevēji un pircēji, t.i. meža zemes īpašnieki un lauksaimnieki, un uzņēmēji, lauksaimnieki, kuru saimnieciskā darbība nenovēršami rada SEG emisijas.</a:t>
            </a:r>
          </a:p>
          <a:p>
            <a:endParaRPr lang="lv-LV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0" y="-57682"/>
            <a:ext cx="700041" cy="800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3" y="-66602"/>
            <a:ext cx="1100288" cy="9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58867" y="27974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lv" b="1"/>
              <a:t>Partneri</a:t>
            </a:r>
            <a:endParaRPr b="1"/>
          </a:p>
        </p:txBody>
      </p:sp>
      <p:cxnSp>
        <p:nvCxnSpPr>
          <p:cNvPr id="69" name="Google Shape;69;p15"/>
          <p:cNvCxnSpPr>
            <a:cxnSpLocks/>
          </p:cNvCxnSpPr>
          <p:nvPr/>
        </p:nvCxnSpPr>
        <p:spPr>
          <a:xfrm flipH="1">
            <a:off x="3359696" y="3235017"/>
            <a:ext cx="1709871" cy="0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5"/>
          <p:cNvSpPr txBox="1"/>
          <p:nvPr/>
        </p:nvSpPr>
        <p:spPr>
          <a:xfrm>
            <a:off x="565190" y="2630738"/>
            <a:ext cx="2913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Latvijas Lauku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konsultāciju un izglītības</a:t>
            </a:r>
            <a:endParaRPr sz="2000" dirty="0"/>
          </a:p>
          <a:p>
            <a:pPr algn="ctr"/>
            <a:r>
              <a:rPr lang="lv" sz="2000" dirty="0"/>
              <a:t>centrs (</a:t>
            </a:r>
            <a:r>
              <a:rPr lang="lv" sz="2000" b="1" i="1" dirty="0"/>
              <a:t>LLKC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71" name="Google Shape;71;p15"/>
          <p:cNvCxnSpPr>
            <a:cxnSpLocks/>
          </p:cNvCxnSpPr>
          <p:nvPr/>
        </p:nvCxnSpPr>
        <p:spPr>
          <a:xfrm flipH="1" flipV="1">
            <a:off x="4493287" y="2148525"/>
            <a:ext cx="890621" cy="748327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Google Shape;72;p15"/>
          <p:cNvSpPr txBox="1"/>
          <p:nvPr/>
        </p:nvSpPr>
        <p:spPr>
          <a:xfrm>
            <a:off x="2157972" y="1265182"/>
            <a:ext cx="2837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Latvijas Valsts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en-US" sz="2000" dirty="0"/>
              <a:t>m</a:t>
            </a:r>
            <a:r>
              <a:rPr lang="lv" sz="2000" dirty="0"/>
              <a:t>ežzinātnes institūts</a:t>
            </a:r>
            <a:endParaRPr sz="2000" dirty="0"/>
          </a:p>
          <a:p>
            <a:pPr algn="ctr"/>
            <a:r>
              <a:rPr lang="lv" sz="2000" dirty="0"/>
              <a:t>"Silava" (</a:t>
            </a:r>
            <a:r>
              <a:rPr lang="lv" sz="2000" b="1" i="1" dirty="0"/>
              <a:t>Silava</a:t>
            </a:r>
            <a:r>
              <a:rPr lang="lv" sz="2000" dirty="0"/>
              <a:t>)</a:t>
            </a:r>
            <a:endParaRPr sz="1600" dirty="0"/>
          </a:p>
        </p:txBody>
      </p:sp>
      <p:cxnSp>
        <p:nvCxnSpPr>
          <p:cNvPr id="73" name="Google Shape;73;p15"/>
          <p:cNvCxnSpPr>
            <a:endCxn id="74" idx="2"/>
          </p:cNvCxnSpPr>
          <p:nvPr/>
        </p:nvCxnSpPr>
        <p:spPr>
          <a:xfrm flipH="1" flipV="1">
            <a:off x="5999533" y="1651945"/>
            <a:ext cx="16400" cy="1318489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74;p15"/>
          <p:cNvSpPr txBox="1"/>
          <p:nvPr/>
        </p:nvSpPr>
        <p:spPr>
          <a:xfrm>
            <a:off x="4873933" y="482434"/>
            <a:ext cx="22512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Latvijas Meža īpašnieku</a:t>
            </a:r>
            <a:endParaRPr sz="2000" dirty="0"/>
          </a:p>
          <a:p>
            <a:pPr algn="ctr"/>
            <a:r>
              <a:rPr lang="lv" sz="2000" dirty="0"/>
              <a:t>biedrība (</a:t>
            </a:r>
            <a:r>
              <a:rPr lang="lv" sz="2000" b="1" i="1" dirty="0"/>
              <a:t>LMIB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75" name="Google Shape;75;p15"/>
          <p:cNvCxnSpPr>
            <a:cxnSpLocks/>
          </p:cNvCxnSpPr>
          <p:nvPr/>
        </p:nvCxnSpPr>
        <p:spPr>
          <a:xfrm flipV="1">
            <a:off x="6900351" y="1957399"/>
            <a:ext cx="728348" cy="1012835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15"/>
          <p:cNvSpPr txBox="1"/>
          <p:nvPr/>
        </p:nvSpPr>
        <p:spPr>
          <a:xfrm>
            <a:off x="9285724" y="1369498"/>
            <a:ext cx="3164116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Latvijas Valsts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mežzinātnes institūta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"Silava" un Latvijas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Lauksaimniecības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universitātes valsts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zinātniskās izpētes mežu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apsaimniekošanas</a:t>
            </a:r>
            <a:endParaRPr sz="2000" dirty="0"/>
          </a:p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aģentūra "Meža</a:t>
            </a:r>
            <a:endParaRPr sz="2000" dirty="0"/>
          </a:p>
          <a:p>
            <a:pPr algn="ctr"/>
            <a:r>
              <a:rPr lang="lv" sz="2000" dirty="0"/>
              <a:t>pētīšanas stacija" (</a:t>
            </a:r>
            <a:r>
              <a:rPr lang="lv" sz="2000" b="1" i="1" dirty="0"/>
              <a:t>Meža pētīšanas stacija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77" name="Google Shape;77;p15"/>
          <p:cNvCxnSpPr>
            <a:cxnSpLocks/>
          </p:cNvCxnSpPr>
          <p:nvPr/>
        </p:nvCxnSpPr>
        <p:spPr>
          <a:xfrm flipV="1">
            <a:off x="7004500" y="3204835"/>
            <a:ext cx="2547884" cy="3565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" name="Google Shape;78;p15"/>
          <p:cNvSpPr txBox="1"/>
          <p:nvPr/>
        </p:nvSpPr>
        <p:spPr>
          <a:xfrm>
            <a:off x="7363967" y="1183266"/>
            <a:ext cx="20904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Latvijas Zemnieku</a:t>
            </a:r>
            <a:endParaRPr sz="2000" dirty="0"/>
          </a:p>
          <a:p>
            <a:pPr algn="ctr"/>
            <a:r>
              <a:rPr lang="lv" sz="2000" dirty="0"/>
              <a:t>federācija (</a:t>
            </a:r>
            <a:r>
              <a:rPr lang="lv" sz="2000" b="1" i="1" dirty="0"/>
              <a:t>LZF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79" name="Google Shape;79;p15"/>
          <p:cNvCxnSpPr>
            <a:cxnSpLocks/>
          </p:cNvCxnSpPr>
          <p:nvPr/>
        </p:nvCxnSpPr>
        <p:spPr>
          <a:xfrm>
            <a:off x="6900351" y="3450200"/>
            <a:ext cx="2452966" cy="1428329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" name="Google Shape;80;p15"/>
          <p:cNvSpPr txBox="1"/>
          <p:nvPr/>
        </p:nvSpPr>
        <p:spPr>
          <a:xfrm>
            <a:off x="8686035" y="4700112"/>
            <a:ext cx="2090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Ingka Investments</a:t>
            </a:r>
            <a:endParaRPr sz="2000" dirty="0"/>
          </a:p>
          <a:p>
            <a:pPr algn="ctr"/>
            <a:r>
              <a:rPr lang="lv" sz="2000" dirty="0"/>
              <a:t>Management (</a:t>
            </a:r>
            <a:r>
              <a:rPr lang="lv" sz="2000" b="1" i="1" dirty="0"/>
              <a:t>INGKA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81" name="Google Shape;81;p15"/>
          <p:cNvCxnSpPr>
            <a:cxnSpLocks/>
            <a:endCxn id="82" idx="0"/>
          </p:cNvCxnSpPr>
          <p:nvPr/>
        </p:nvCxnSpPr>
        <p:spPr>
          <a:xfrm>
            <a:off x="6575667" y="3543534"/>
            <a:ext cx="1120625" cy="2029378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5"/>
          <p:cNvSpPr txBox="1"/>
          <p:nvPr/>
        </p:nvSpPr>
        <p:spPr>
          <a:xfrm>
            <a:off x="6679492" y="5572912"/>
            <a:ext cx="2033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lv" sz="2000" dirty="0"/>
              <a:t>Mazo meža īpašnieku</a:t>
            </a:r>
            <a:endParaRPr sz="2000" dirty="0"/>
          </a:p>
          <a:p>
            <a:pPr algn="ctr"/>
            <a:r>
              <a:rPr lang="lv" sz="2000" dirty="0"/>
              <a:t>biedrība (</a:t>
            </a:r>
            <a:r>
              <a:rPr lang="lv" sz="2000" b="1" i="1" dirty="0"/>
              <a:t>MMIB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83" name="Google Shape;83;p15"/>
          <p:cNvCxnSpPr>
            <a:cxnSpLocks/>
            <a:stCxn id="68" idx="2"/>
            <a:endCxn id="84" idx="0"/>
          </p:cNvCxnSpPr>
          <p:nvPr/>
        </p:nvCxnSpPr>
        <p:spPr>
          <a:xfrm flipH="1">
            <a:off x="5893673" y="3561000"/>
            <a:ext cx="145594" cy="2072467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5"/>
          <p:cNvSpPr txBox="1"/>
          <p:nvPr/>
        </p:nvSpPr>
        <p:spPr>
          <a:xfrm>
            <a:off x="5084873" y="5633467"/>
            <a:ext cx="16176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lv" sz="2000" dirty="0"/>
              <a:t>Latvijas Finieris mežs (</a:t>
            </a:r>
            <a:r>
              <a:rPr lang="lv" sz="2000" b="1" i="1" dirty="0"/>
              <a:t>LFM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85" name="Google Shape;85;p15"/>
          <p:cNvCxnSpPr>
            <a:cxnSpLocks/>
            <a:endCxn id="86" idx="0"/>
          </p:cNvCxnSpPr>
          <p:nvPr/>
        </p:nvCxnSpPr>
        <p:spPr>
          <a:xfrm flipH="1">
            <a:off x="4245558" y="3560240"/>
            <a:ext cx="1408542" cy="2038113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" name="Google Shape;86;p15"/>
          <p:cNvSpPr txBox="1"/>
          <p:nvPr/>
        </p:nvSpPr>
        <p:spPr>
          <a:xfrm>
            <a:off x="3493558" y="5598353"/>
            <a:ext cx="1504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lv" sz="2000" dirty="0"/>
              <a:t>Sodra Latvia (</a:t>
            </a:r>
            <a:r>
              <a:rPr lang="lv" sz="2000" b="1" i="1" dirty="0"/>
              <a:t>SL</a:t>
            </a:r>
            <a:r>
              <a:rPr lang="lv" sz="2000" dirty="0"/>
              <a:t>)</a:t>
            </a:r>
            <a:endParaRPr sz="2000" dirty="0"/>
          </a:p>
        </p:txBody>
      </p:sp>
      <p:cxnSp>
        <p:nvCxnSpPr>
          <p:cNvPr id="87" name="Google Shape;87;p15"/>
          <p:cNvCxnSpPr>
            <a:cxnSpLocks/>
          </p:cNvCxnSpPr>
          <p:nvPr/>
        </p:nvCxnSpPr>
        <p:spPr>
          <a:xfrm flipH="1">
            <a:off x="3906791" y="3545727"/>
            <a:ext cx="1315277" cy="855274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5"/>
          <p:cNvSpPr txBox="1"/>
          <p:nvPr/>
        </p:nvSpPr>
        <p:spPr>
          <a:xfrm>
            <a:off x="1569304" y="4176326"/>
            <a:ext cx="25184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lv" sz="2000" dirty="0"/>
              <a:t>Zemnieku saimniecība "Priedes" (</a:t>
            </a:r>
            <a:r>
              <a:rPr lang="lv" sz="2000" b="1" i="1" dirty="0"/>
              <a:t>ZS “Priedes”</a:t>
            </a:r>
            <a:r>
              <a:rPr lang="lv" sz="2000" dirty="0"/>
              <a:t>)</a:t>
            </a:r>
            <a:endParaRPr sz="2000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lv">
                <a:solidFill>
                  <a:schemeClr val="dk1"/>
                </a:solidFill>
              </a:rPr>
              <a:pPr/>
              <a:t>4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0" y="-57682"/>
            <a:ext cx="700041" cy="8009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3" y="-66602"/>
            <a:ext cx="1100288" cy="9557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lv">
                <a:solidFill>
                  <a:schemeClr val="dk1"/>
                </a:solidFill>
              </a:rPr>
              <a:pPr/>
              <a:t>5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0" y="342797"/>
            <a:ext cx="6695957" cy="2936663"/>
            <a:chOff x="495991" y="1384166"/>
            <a:chExt cx="2395009" cy="2202497"/>
          </a:xfrm>
        </p:grpSpPr>
        <p:sp>
          <p:nvSpPr>
            <p:cNvPr id="128" name="Google Shape;128;p1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9" name="Google Shape;129;p18"/>
            <p:cNvGrpSpPr/>
            <p:nvPr/>
          </p:nvGrpSpPr>
          <p:grpSpPr>
            <a:xfrm>
              <a:off x="495991" y="1384166"/>
              <a:ext cx="1951620" cy="2202497"/>
              <a:chOff x="495991" y="1384166"/>
              <a:chExt cx="1951620" cy="2202497"/>
            </a:xfrm>
          </p:grpSpPr>
          <p:sp>
            <p:nvSpPr>
              <p:cNvPr id="130" name="Google Shape;130;p18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lv" sz="1600" b="1">
                    <a:latin typeface="Roboto"/>
                    <a:ea typeface="Roboto"/>
                    <a:cs typeface="Roboto"/>
                    <a:sym typeface="Roboto"/>
                  </a:rPr>
                  <a:t>1.</a:t>
                </a:r>
                <a:endParaRPr sz="16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32" name="Google Shape;132;p18"/>
              <p:cNvCxnSpPr/>
              <p:nvPr/>
            </p:nvCxnSpPr>
            <p:spPr>
              <a:xfrm>
                <a:off x="927225" y="2852490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4" name="Google Shape;134;p18"/>
              <p:cNvSpPr txBox="1"/>
              <p:nvPr/>
            </p:nvSpPr>
            <p:spPr>
              <a:xfrm>
                <a:off x="966745" y="1384166"/>
                <a:ext cx="1480866" cy="9150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lv" sz="2133" b="1" dirty="0">
                    <a:latin typeface="Roboto"/>
                    <a:ea typeface="Roboto"/>
                    <a:cs typeface="Roboto"/>
                    <a:sym typeface="Roboto"/>
                  </a:rPr>
                  <a:t>PĀRSKATS</a:t>
                </a:r>
                <a:r>
                  <a:rPr lang="en-US" sz="2133" b="1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lang="lv-LV" sz="2133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>
                  <a:spcAft>
                    <a:spcPts val="2133"/>
                  </a:spcAft>
                </a:pPr>
                <a:r>
                  <a:rPr lang="lv" dirty="0">
                    <a:latin typeface="Roboto"/>
                    <a:ea typeface="Roboto"/>
                    <a:cs typeface="Roboto"/>
                    <a:sym typeface="Roboto"/>
                  </a:rPr>
                  <a:t>-  CO2 piesaistes un SEG emisiju samazināšanas paņēmieniem meža un lauksaimniecības zemju apsaimniekošanā Latvijā, Eiropā un citur pasaulē. </a:t>
                </a:r>
                <a:endParaRPr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5" name="Google Shape;135;p18"/>
          <p:cNvGrpSpPr/>
          <p:nvPr/>
        </p:nvGrpSpPr>
        <p:grpSpPr>
          <a:xfrm>
            <a:off x="4714241" y="2092961"/>
            <a:ext cx="5974073" cy="2343601"/>
            <a:chOff x="2525595" y="2702596"/>
            <a:chExt cx="2501355" cy="1735654"/>
          </a:xfrm>
        </p:grpSpPr>
        <p:sp>
          <p:nvSpPr>
            <p:cNvPr id="136" name="Google Shape;136;p1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37" name="Google Shape;137;p18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138" name="Google Shape;138;p18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lv" sz="1600" b="1">
                    <a:latin typeface="Roboto"/>
                    <a:ea typeface="Roboto"/>
                    <a:cs typeface="Roboto"/>
                    <a:sym typeface="Roboto"/>
                  </a:rPr>
                  <a:t>2.</a:t>
                </a:r>
                <a:endParaRPr sz="16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39" name="Google Shape;139;p18"/>
              <p:cNvGrpSpPr/>
              <p:nvPr/>
            </p:nvGrpSpPr>
            <p:grpSpPr>
              <a:xfrm rot="10800000">
                <a:off x="2849073" y="3079467"/>
                <a:ext cx="80653" cy="411825"/>
                <a:chOff x="2081847" y="2563700"/>
                <a:chExt cx="80653" cy="411825"/>
              </a:xfrm>
            </p:grpSpPr>
            <p:cxnSp>
              <p:nvCxnSpPr>
                <p:cNvPr id="140" name="Google Shape;140;p1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41" name="Google Shape;141;p18"/>
                <p:cNvSpPr/>
                <p:nvPr/>
              </p:nvSpPr>
              <p:spPr>
                <a:xfrm>
                  <a:off x="2081847" y="2563700"/>
                  <a:ext cx="80653" cy="13582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42" name="Google Shape;142;p18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lv" sz="2133" b="1" dirty="0">
                    <a:latin typeface="Roboto"/>
                    <a:ea typeface="Roboto"/>
                    <a:cs typeface="Roboto"/>
                    <a:sym typeface="Roboto"/>
                  </a:rPr>
                  <a:t>KALKULATORI</a:t>
                </a:r>
                <a:r>
                  <a:rPr lang="en-US" sz="2133" b="1" dirty="0"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lang="lv-LV" sz="2133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sz="1200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/>
                <a:r>
                  <a:rPr lang="lv" sz="2000" u="sng" dirty="0">
                    <a:latin typeface="Roboto"/>
                    <a:ea typeface="Roboto"/>
                    <a:cs typeface="Roboto"/>
                    <a:sym typeface="Roboto"/>
                  </a:rPr>
                  <a:t>Publiski pieejama  </a:t>
                </a:r>
                <a:r>
                  <a:rPr lang="lv" sz="2000" dirty="0">
                    <a:latin typeface="Roboto"/>
                    <a:ea typeface="Roboto"/>
                    <a:cs typeface="Roboto"/>
                    <a:sym typeface="Roboto"/>
                  </a:rPr>
                  <a:t>versija  meža īpašniekiem - </a:t>
                </a:r>
                <a:r>
                  <a:rPr lang="lv" sz="2000" i="1" dirty="0">
                    <a:latin typeface="Roboto"/>
                    <a:ea typeface="Roboto"/>
                    <a:cs typeface="Roboto"/>
                    <a:sym typeface="Roboto"/>
                  </a:rPr>
                  <a:t>Meža apsaimniekošanas CO2 bilances kalkulators</a:t>
                </a:r>
                <a:r>
                  <a:rPr lang="lv" sz="2000" dirty="0">
                    <a:latin typeface="Roboto"/>
                    <a:ea typeface="Roboto"/>
                    <a:cs typeface="Roboto"/>
                    <a:sym typeface="Roboto"/>
                  </a:rPr>
                  <a:t>;</a:t>
                </a:r>
                <a:endParaRPr sz="20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>
                  <a:spcBef>
                    <a:spcPts val="2133"/>
                  </a:spcBef>
                  <a:spcAft>
                    <a:spcPts val="2133"/>
                  </a:spcAft>
                </a:pPr>
                <a:r>
                  <a:rPr lang="lv" sz="2000" dirty="0">
                    <a:latin typeface="Roboto"/>
                    <a:ea typeface="Roboto"/>
                    <a:cs typeface="Roboto"/>
                    <a:sym typeface="Roboto"/>
                  </a:rPr>
                  <a:t>Versija, kas paredzēta </a:t>
                </a:r>
                <a:r>
                  <a:rPr lang="lv" sz="2000" u="sng" dirty="0">
                    <a:latin typeface="Roboto"/>
                    <a:ea typeface="Roboto"/>
                    <a:cs typeface="Roboto"/>
                    <a:sym typeface="Roboto"/>
                  </a:rPr>
                  <a:t>profesionālai lietošanai  </a:t>
                </a:r>
                <a:r>
                  <a:rPr lang="lv" sz="2000" dirty="0">
                    <a:latin typeface="Roboto"/>
                    <a:ea typeface="Roboto"/>
                    <a:cs typeface="Roboto"/>
                    <a:sym typeface="Roboto"/>
                  </a:rPr>
                  <a:t>- </a:t>
                </a:r>
                <a:r>
                  <a:rPr lang="lv" sz="2000" i="1" dirty="0">
                    <a:latin typeface="Roboto"/>
                    <a:ea typeface="Roboto"/>
                    <a:cs typeface="Roboto"/>
                    <a:sym typeface="Roboto"/>
                  </a:rPr>
                  <a:t>Oglekļsaistīgas mežsaimniecības novērtēšanas un plānošanas sistēma</a:t>
                </a:r>
                <a:r>
                  <a:rPr lang="en-US" sz="1400" i="1" dirty="0"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endParaRPr sz="1400" i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5" name="Google Shape;94;p16"/>
          <p:cNvSpPr txBox="1">
            <a:spLocks noGrp="1"/>
          </p:cNvSpPr>
          <p:nvPr>
            <p:ph type="title"/>
          </p:nvPr>
        </p:nvSpPr>
        <p:spPr>
          <a:xfrm>
            <a:off x="0" y="6217623"/>
            <a:ext cx="289694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>
              <a:buSzPts val="990"/>
            </a:pPr>
            <a:r>
              <a:rPr lang="en-US" sz="3227" b="1" dirty="0"/>
              <a:t>REZULTĀTI</a:t>
            </a:r>
            <a:endParaRPr sz="3227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19" y="-57683"/>
            <a:ext cx="1100288" cy="9557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0" y="-57682"/>
            <a:ext cx="700041" cy="800959"/>
          </a:xfrm>
          <a:prstGeom prst="rect">
            <a:avLst/>
          </a:prstGeom>
        </p:spPr>
      </p:pic>
      <p:sp>
        <p:nvSpPr>
          <p:cNvPr id="2" name="Google Shape;141;p18">
            <a:extLst>
              <a:ext uri="{FF2B5EF4-FFF2-40B4-BE49-F238E27FC236}">
                <a16:creationId xmlns:a16="http://schemas.microsoft.com/office/drawing/2014/main" id="{C45A35E5-93CE-CDA9-9E16-62BAE8186906}"/>
              </a:ext>
            </a:extLst>
          </p:cNvPr>
          <p:cNvSpPr/>
          <p:nvPr/>
        </p:nvSpPr>
        <p:spPr>
          <a:xfrm rot="10800000">
            <a:off x="1123505" y="2112669"/>
            <a:ext cx="192627" cy="18339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26" name="Picture 2" descr="8 Things to Know About Carbon and the Boreal Forest | Boreal Forest Facts">
            <a:extLst>
              <a:ext uri="{FF2B5EF4-FFF2-40B4-BE49-F238E27FC236}">
                <a16:creationId xmlns:a16="http://schemas.microsoft.com/office/drawing/2014/main" id="{310AD48A-4083-C315-216F-CC5B7BDF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0" y="3565658"/>
            <a:ext cx="3319751" cy="21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2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lv">
                <a:solidFill>
                  <a:schemeClr val="dk1"/>
                </a:solidFill>
              </a:rPr>
              <a:pPr/>
              <a:t>6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0" y="1189861"/>
            <a:ext cx="6695957" cy="2089599"/>
            <a:chOff x="495991" y="2019464"/>
            <a:chExt cx="2395009" cy="1567199"/>
          </a:xfrm>
        </p:grpSpPr>
        <p:sp>
          <p:nvSpPr>
            <p:cNvPr id="128" name="Google Shape;128;p1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9" name="Google Shape;129;p18"/>
            <p:cNvGrpSpPr/>
            <p:nvPr/>
          </p:nvGrpSpPr>
          <p:grpSpPr>
            <a:xfrm>
              <a:off x="495991" y="2019464"/>
              <a:ext cx="1980999" cy="1567199"/>
              <a:chOff x="495991" y="2019464"/>
              <a:chExt cx="1980999" cy="1567199"/>
            </a:xfrm>
          </p:grpSpPr>
          <p:sp>
            <p:nvSpPr>
              <p:cNvPr id="130" name="Google Shape;130;p18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lv" sz="1600" b="1" dirty="0">
                    <a:latin typeface="Roboto"/>
                    <a:ea typeface="Roboto"/>
                    <a:cs typeface="Roboto"/>
                    <a:sym typeface="Roboto"/>
                  </a:rPr>
                  <a:t>3.</a:t>
                </a:r>
                <a:endParaRPr sz="16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32" name="Google Shape;132;p18"/>
              <p:cNvCxnSpPr/>
              <p:nvPr/>
            </p:nvCxnSpPr>
            <p:spPr>
              <a:xfrm>
                <a:off x="927225" y="2852490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4" name="Google Shape;134;p18"/>
              <p:cNvSpPr txBox="1"/>
              <p:nvPr/>
            </p:nvSpPr>
            <p:spPr>
              <a:xfrm>
                <a:off x="996124" y="2019464"/>
                <a:ext cx="1480866" cy="9150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US" sz="2133" b="1" dirty="0">
                    <a:latin typeface="Roboto"/>
                    <a:ea typeface="Roboto"/>
                    <a:cs typeface="Roboto"/>
                    <a:sym typeface="Roboto"/>
                  </a:rPr>
                  <a:t>PIESAISTES PASĀKUMIEM RAKSTURĪGIE OBJEKTI DABĀ</a:t>
                </a:r>
                <a:endParaRPr lang="en-US" sz="2400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>
                  <a:spcAft>
                    <a:spcPts val="2133"/>
                  </a:spcAft>
                </a:pPr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5" name="Google Shape;135;p18"/>
          <p:cNvGrpSpPr/>
          <p:nvPr/>
        </p:nvGrpSpPr>
        <p:grpSpPr>
          <a:xfrm>
            <a:off x="4714241" y="2092961"/>
            <a:ext cx="5974073" cy="2343601"/>
            <a:chOff x="2525595" y="2702596"/>
            <a:chExt cx="2501355" cy="1735654"/>
          </a:xfrm>
        </p:grpSpPr>
        <p:sp>
          <p:nvSpPr>
            <p:cNvPr id="136" name="Google Shape;136;p1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37" name="Google Shape;137;p18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138" name="Google Shape;138;p18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lv" sz="1600" b="1" dirty="0">
                    <a:latin typeface="Roboto"/>
                    <a:ea typeface="Roboto"/>
                    <a:cs typeface="Roboto"/>
                    <a:sym typeface="Roboto"/>
                  </a:rPr>
                  <a:t>4.</a:t>
                </a:r>
                <a:endParaRPr sz="16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39" name="Google Shape;139;p18"/>
              <p:cNvGrpSpPr/>
              <p:nvPr/>
            </p:nvGrpSpPr>
            <p:grpSpPr>
              <a:xfrm rot="10800000">
                <a:off x="2849073" y="3079467"/>
                <a:ext cx="80653" cy="411825"/>
                <a:chOff x="2081847" y="2563700"/>
                <a:chExt cx="80653" cy="411825"/>
              </a:xfrm>
            </p:grpSpPr>
            <p:cxnSp>
              <p:nvCxnSpPr>
                <p:cNvPr id="140" name="Google Shape;140;p1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41" name="Google Shape;141;p18"/>
                <p:cNvSpPr/>
                <p:nvPr/>
              </p:nvSpPr>
              <p:spPr>
                <a:xfrm>
                  <a:off x="2081847" y="2563700"/>
                  <a:ext cx="80653" cy="13582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42" name="Google Shape;142;p18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lv-LV" sz="2133" b="1" dirty="0">
                    <a:latin typeface="Roboto"/>
                    <a:ea typeface="Roboto"/>
                    <a:cs typeface="Roboto"/>
                    <a:sym typeface="Roboto"/>
                  </a:rPr>
                  <a:t>RĪCĪBAS PLĀNS OGLEKĻA TIRDZNIECĪBAS IESPĒJAI LATVIJĀ</a:t>
                </a:r>
              </a:p>
              <a:p>
                <a:pPr algn="ctr"/>
                <a:endParaRPr lang="lv-LV" sz="1400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>
                  <a:spcAft>
                    <a:spcPts val="2133"/>
                  </a:spcAft>
                </a:pPr>
                <a:r>
                  <a:rPr lang="lv-LV" sz="2000" dirty="0">
                    <a:latin typeface="Roboto"/>
                    <a:ea typeface="Roboto"/>
                    <a:cs typeface="Roboto"/>
                    <a:sym typeface="Roboto"/>
                  </a:rPr>
                  <a:t>Pārskats par CO2 piesaistes un SEG emisiju datu </a:t>
                </a:r>
                <a:r>
                  <a:rPr lang="lv-LV" sz="2000" i="1" u="sng" dirty="0">
                    <a:latin typeface="Roboto"/>
                    <a:ea typeface="Roboto"/>
                    <a:cs typeface="Roboto"/>
                    <a:sym typeface="Roboto"/>
                  </a:rPr>
                  <a:t>integrācijas nepieciešamību </a:t>
                </a:r>
                <a:r>
                  <a:rPr lang="lv-LV" sz="2000" dirty="0">
                    <a:latin typeface="Roboto"/>
                    <a:ea typeface="Roboto"/>
                    <a:cs typeface="Roboto"/>
                    <a:sym typeface="Roboto"/>
                  </a:rPr>
                  <a:t>meža apsaimniekošanas plānošanā. Rīcības plāns oglekļa tirdzniecības sistēmas mežsaimniecībā </a:t>
                </a:r>
                <a:r>
                  <a:rPr lang="lv-LV" sz="2000" i="1" u="sng" dirty="0">
                    <a:latin typeface="Roboto"/>
                    <a:ea typeface="Roboto"/>
                    <a:cs typeface="Roboto"/>
                    <a:sym typeface="Roboto"/>
                  </a:rPr>
                  <a:t>attīstībai un ieviešanai</a:t>
                </a:r>
                <a:r>
                  <a:rPr lang="lv-LV" sz="1400" i="1" u="sng" dirty="0"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</a:p>
              <a:p>
                <a:pPr algn="ctr"/>
                <a:endParaRPr sz="1467" i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5" name="Google Shape;94;p16"/>
          <p:cNvSpPr txBox="1">
            <a:spLocks noGrp="1"/>
          </p:cNvSpPr>
          <p:nvPr>
            <p:ph type="title"/>
          </p:nvPr>
        </p:nvSpPr>
        <p:spPr>
          <a:xfrm>
            <a:off x="-480705" y="6217623"/>
            <a:ext cx="289694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SzPts val="990"/>
            </a:pPr>
            <a:r>
              <a:rPr lang="en-US" sz="3227" b="1" dirty="0"/>
              <a:t>REZULTĀTI</a:t>
            </a:r>
            <a:endParaRPr sz="3227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19" y="-57683"/>
            <a:ext cx="1100288" cy="9557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0" y="-57682"/>
            <a:ext cx="700041" cy="800959"/>
          </a:xfrm>
          <a:prstGeom prst="rect">
            <a:avLst/>
          </a:prstGeom>
        </p:spPr>
      </p:pic>
      <p:sp>
        <p:nvSpPr>
          <p:cNvPr id="2" name="Google Shape;141;p18">
            <a:extLst>
              <a:ext uri="{FF2B5EF4-FFF2-40B4-BE49-F238E27FC236}">
                <a16:creationId xmlns:a16="http://schemas.microsoft.com/office/drawing/2014/main" id="{C45A35E5-93CE-CDA9-9E16-62BAE8186906}"/>
              </a:ext>
            </a:extLst>
          </p:cNvPr>
          <p:cNvSpPr/>
          <p:nvPr/>
        </p:nvSpPr>
        <p:spPr>
          <a:xfrm rot="10800000">
            <a:off x="1123505" y="2112669"/>
            <a:ext cx="192627" cy="18339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050" name="Picture 2" descr="101,077 Book Clipart Illustrations &amp; Clip Art - iStock">
            <a:extLst>
              <a:ext uri="{FF2B5EF4-FFF2-40B4-BE49-F238E27FC236}">
                <a16:creationId xmlns:a16="http://schemas.microsoft.com/office/drawing/2014/main" id="{C6AC162C-2B8B-7F5A-4B85-43736A825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99" y="9723"/>
            <a:ext cx="3540412" cy="23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9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lv">
                <a:solidFill>
                  <a:schemeClr val="dk1"/>
                </a:solidFill>
              </a:rPr>
              <a:pPr/>
              <a:t>7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0" y="491954"/>
            <a:ext cx="6695957" cy="2787505"/>
            <a:chOff x="495991" y="1496034"/>
            <a:chExt cx="2395009" cy="2090629"/>
          </a:xfrm>
        </p:grpSpPr>
        <p:sp>
          <p:nvSpPr>
            <p:cNvPr id="128" name="Google Shape;128;p1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9" name="Google Shape;129;p18"/>
            <p:cNvGrpSpPr/>
            <p:nvPr/>
          </p:nvGrpSpPr>
          <p:grpSpPr>
            <a:xfrm>
              <a:off x="495991" y="1496034"/>
              <a:ext cx="2001989" cy="2090629"/>
              <a:chOff x="495991" y="1496034"/>
              <a:chExt cx="2001989" cy="2090629"/>
            </a:xfrm>
          </p:grpSpPr>
          <p:sp>
            <p:nvSpPr>
              <p:cNvPr id="130" name="Google Shape;130;p18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lv" sz="1600" b="1" dirty="0">
                    <a:latin typeface="Roboto"/>
                    <a:ea typeface="Roboto"/>
                    <a:cs typeface="Roboto"/>
                    <a:sym typeface="Roboto"/>
                  </a:rPr>
                  <a:t>5.</a:t>
                </a:r>
                <a:endParaRPr sz="16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32" name="Google Shape;132;p18"/>
              <p:cNvCxnSpPr/>
              <p:nvPr/>
            </p:nvCxnSpPr>
            <p:spPr>
              <a:xfrm>
                <a:off x="927225" y="2852490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4" name="Google Shape;134;p18"/>
              <p:cNvSpPr txBox="1"/>
              <p:nvPr/>
            </p:nvSpPr>
            <p:spPr>
              <a:xfrm>
                <a:off x="1017114" y="1496034"/>
                <a:ext cx="1480866" cy="9150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GB" sz="2133" b="1" dirty="0">
                    <a:latin typeface="Roboto"/>
                    <a:ea typeface="Roboto"/>
                    <a:cs typeface="Roboto"/>
                    <a:sym typeface="Roboto"/>
                  </a:rPr>
                  <a:t>APMĀCĪBU MATERIĀLI</a:t>
                </a:r>
                <a:endParaRPr lang="lv-LV" sz="2133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/>
                <a:endParaRPr lang="en-GB" sz="20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>
                  <a:spcAft>
                    <a:spcPts val="2133"/>
                  </a:spcAft>
                </a:pPr>
                <a:r>
                  <a:rPr lang="lv-LV" sz="2000" dirty="0">
                    <a:latin typeface="Roboto"/>
                    <a:ea typeface="Roboto"/>
                    <a:cs typeface="Roboto"/>
                    <a:sym typeface="Roboto"/>
                  </a:rPr>
                  <a:t>Rokasgrāmata, drukāti materiāli par piesaistes pasākumu raksturīgajiem objektiem, elektroniski materiāli video formā</a:t>
                </a:r>
                <a:r>
                  <a:rPr lang="en-US" sz="2000" dirty="0"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endParaRPr lang="lv-LV" sz="20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>
                  <a:spcAft>
                    <a:spcPts val="2133"/>
                  </a:spcAft>
                </a:pPr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35" name="Google Shape;135;p18"/>
          <p:cNvGrpSpPr/>
          <p:nvPr/>
        </p:nvGrpSpPr>
        <p:grpSpPr>
          <a:xfrm>
            <a:off x="4714241" y="2092961"/>
            <a:ext cx="5974073" cy="2343601"/>
            <a:chOff x="2525595" y="2702596"/>
            <a:chExt cx="2501355" cy="1735654"/>
          </a:xfrm>
        </p:grpSpPr>
        <p:sp>
          <p:nvSpPr>
            <p:cNvPr id="136" name="Google Shape;136;p1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37" name="Google Shape;137;p18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138" name="Google Shape;138;p18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lv" sz="1600" b="1" dirty="0">
                    <a:latin typeface="Roboto"/>
                    <a:ea typeface="Roboto"/>
                    <a:cs typeface="Roboto"/>
                    <a:sym typeface="Roboto"/>
                  </a:rPr>
                  <a:t>6.</a:t>
                </a:r>
                <a:endParaRPr sz="16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39" name="Google Shape;139;p18"/>
              <p:cNvGrpSpPr/>
              <p:nvPr/>
            </p:nvGrpSpPr>
            <p:grpSpPr>
              <a:xfrm rot="10800000">
                <a:off x="2849073" y="3079467"/>
                <a:ext cx="80653" cy="411825"/>
                <a:chOff x="2081847" y="2563700"/>
                <a:chExt cx="80653" cy="411825"/>
              </a:xfrm>
            </p:grpSpPr>
            <p:cxnSp>
              <p:nvCxnSpPr>
                <p:cNvPr id="140" name="Google Shape;140;p1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41" name="Google Shape;141;p18"/>
                <p:cNvSpPr/>
                <p:nvPr/>
              </p:nvSpPr>
              <p:spPr>
                <a:xfrm>
                  <a:off x="2081847" y="2563700"/>
                  <a:ext cx="80653" cy="13582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42" name="Google Shape;142;p18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GB" sz="2133" b="1" dirty="0">
                    <a:latin typeface="Roboto"/>
                    <a:ea typeface="Roboto"/>
                    <a:cs typeface="Roboto"/>
                    <a:sym typeface="Roboto"/>
                  </a:rPr>
                  <a:t>APMĀCĪBAS UN SEMINĀRI</a:t>
                </a:r>
                <a:endParaRPr lang="lv-LV" sz="2133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/>
                <a:endParaRPr lang="en-GB" sz="1467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/>
                <a:r>
                  <a:rPr lang="en-GB" sz="2000" dirty="0">
                    <a:latin typeface="Roboto"/>
                    <a:ea typeface="Roboto"/>
                    <a:cs typeface="Roboto"/>
                    <a:sym typeface="Roboto"/>
                  </a:rPr>
                  <a:t>4 </a:t>
                </a:r>
                <a:r>
                  <a:rPr lang="lv-LV" sz="2000" dirty="0">
                    <a:latin typeface="Roboto"/>
                    <a:ea typeface="Roboto"/>
                    <a:cs typeface="Roboto"/>
                    <a:sym typeface="Roboto"/>
                  </a:rPr>
                  <a:t>apmācības darbam ar izveidotajiem kalkulatoriem;</a:t>
                </a:r>
              </a:p>
              <a:p>
                <a:pPr algn="just"/>
                <a:endParaRPr lang="lv-LV" sz="20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just"/>
                <a:r>
                  <a:rPr lang="lv-LV" sz="2000" dirty="0">
                    <a:latin typeface="Roboto"/>
                    <a:ea typeface="Roboto"/>
                    <a:cs typeface="Roboto"/>
                    <a:sym typeface="Roboto"/>
                  </a:rPr>
                  <a:t>5 semināri</a:t>
                </a:r>
                <a:r>
                  <a:rPr lang="en-US" sz="2000" dirty="0"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endParaRPr lang="lv-LV" sz="20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/>
                <a:endParaRPr sz="1467" i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5" name="Google Shape;94;p16"/>
          <p:cNvSpPr txBox="1">
            <a:spLocks noGrp="1"/>
          </p:cNvSpPr>
          <p:nvPr>
            <p:ph type="title"/>
          </p:nvPr>
        </p:nvSpPr>
        <p:spPr>
          <a:xfrm>
            <a:off x="-480705" y="6217623"/>
            <a:ext cx="289694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SzPts val="990"/>
            </a:pPr>
            <a:r>
              <a:rPr lang="en-US" sz="3227" b="1" dirty="0"/>
              <a:t>REZULTĀTI</a:t>
            </a:r>
            <a:endParaRPr sz="3227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19" y="-57683"/>
            <a:ext cx="1100288" cy="9557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0" y="-57682"/>
            <a:ext cx="700041" cy="800959"/>
          </a:xfrm>
          <a:prstGeom prst="rect">
            <a:avLst/>
          </a:prstGeom>
        </p:spPr>
      </p:pic>
      <p:sp>
        <p:nvSpPr>
          <p:cNvPr id="2" name="Google Shape;141;p18">
            <a:extLst>
              <a:ext uri="{FF2B5EF4-FFF2-40B4-BE49-F238E27FC236}">
                <a16:creationId xmlns:a16="http://schemas.microsoft.com/office/drawing/2014/main" id="{C45A35E5-93CE-CDA9-9E16-62BAE8186906}"/>
              </a:ext>
            </a:extLst>
          </p:cNvPr>
          <p:cNvSpPr/>
          <p:nvPr/>
        </p:nvSpPr>
        <p:spPr>
          <a:xfrm rot="10800000">
            <a:off x="1123505" y="2112669"/>
            <a:ext cx="192627" cy="18339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074" name="Picture 2" descr="Training Images | Free Vectors, Stock Photos &amp; PSD">
            <a:extLst>
              <a:ext uri="{FF2B5EF4-FFF2-40B4-BE49-F238E27FC236}">
                <a16:creationId xmlns:a16="http://schemas.microsoft.com/office/drawing/2014/main" id="{25107857-8389-E084-236B-C96F5A49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5" y="3578543"/>
            <a:ext cx="4095571" cy="21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9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454077" y="1568153"/>
            <a:ext cx="5637604" cy="18320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152396" indent="0" algn="just">
              <a:buNone/>
            </a:pPr>
            <a:r>
              <a:rPr lang="lv-LV" altLang="en-US" sz="4300" b="1" dirty="0"/>
              <a:t>PALDIES PAR VELTĪTO LAIKU</a:t>
            </a:r>
            <a:br>
              <a:rPr lang="lv-LV" altLang="en-US" sz="4667" dirty="0"/>
            </a:br>
            <a:endParaRPr lang="lv-LV" sz="4667" dirty="0"/>
          </a:p>
          <a:p>
            <a:pPr marL="0" indent="0" algn="ctr">
              <a:buNone/>
            </a:pPr>
            <a:endParaRPr lang="en-US" sz="2133" dirty="0"/>
          </a:p>
          <a:p>
            <a:pPr marL="0" indent="0" algn="ctr">
              <a:buNone/>
            </a:pPr>
            <a:endParaRPr lang="en-US" sz="2133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sz="1600" dirty="0"/>
          </a:p>
          <a:p>
            <a:pPr marL="0" indent="0">
              <a:spcBef>
                <a:spcPts val="1600"/>
              </a:spcBef>
              <a:buNone/>
            </a:pPr>
            <a:endParaRPr sz="2728" dirty="0"/>
          </a:p>
          <a:p>
            <a:pPr marL="0" indent="0">
              <a:spcBef>
                <a:spcPts val="1600"/>
              </a:spcBef>
              <a:buNone/>
            </a:pPr>
            <a:endParaRPr sz="2556" dirty="0"/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lv">
                <a:solidFill>
                  <a:schemeClr val="dk1"/>
                </a:solidFill>
              </a:rPr>
              <a:pPr/>
              <a:t>8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0" y="-57682"/>
            <a:ext cx="700041" cy="800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3" y="-66602"/>
            <a:ext cx="1100288" cy="9557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2" t="11968" r="45738" b="22805"/>
          <a:stretch/>
        </p:blipFill>
        <p:spPr bwMode="auto">
          <a:xfrm>
            <a:off x="8201353" y="0"/>
            <a:ext cx="3990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04386" y="3070015"/>
            <a:ext cx="5166321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endParaRPr lang="lv-LV" altLang="en-US" sz="2600" b="1" dirty="0"/>
          </a:p>
          <a:p>
            <a:pPr marL="0" indent="0" algn="ctr">
              <a:buNone/>
            </a:pPr>
            <a:endParaRPr lang="en-US" altLang="en-US" sz="1867" b="1" dirty="0"/>
          </a:p>
          <a:p>
            <a:pPr marL="0" indent="0" algn="ctr">
              <a:buNone/>
            </a:pPr>
            <a:r>
              <a:rPr lang="lv-LV" altLang="en-US" sz="1867" b="1" i="1" dirty="0">
                <a:solidFill>
                  <a:schemeClr val="tx1"/>
                </a:solidFill>
              </a:rPr>
              <a:t>Elvīra Grasmane</a:t>
            </a:r>
            <a:endParaRPr lang="en-US" altLang="en-US" sz="1867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en-US" sz="1867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altLang="lv-LV" sz="1867" b="1" dirty="0" err="1">
                <a:solidFill>
                  <a:schemeClr val="tx1"/>
                </a:solidFill>
              </a:rPr>
              <a:t>elvira.grasmane</a:t>
            </a:r>
            <a:r>
              <a:rPr lang="en-US" altLang="lv-LV" sz="1867" b="1" dirty="0">
                <a:solidFill>
                  <a:schemeClr val="tx1"/>
                </a:solidFill>
              </a:rPr>
              <a:t>@mkpc.llkc.lv</a:t>
            </a:r>
            <a:endParaRPr lang="lv-LV" altLang="lv-LV" sz="1867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lv-LV" sz="1867" b="1" dirty="0">
                <a:solidFill>
                  <a:schemeClr val="tx1"/>
                </a:solidFill>
              </a:rPr>
              <a:t>+371 </a:t>
            </a:r>
            <a:r>
              <a:rPr lang="lv-LV" altLang="lv-LV" sz="1867" b="1" dirty="0">
                <a:solidFill>
                  <a:schemeClr val="tx1"/>
                </a:solidFill>
              </a:rPr>
              <a:t>27813558</a:t>
            </a:r>
            <a:endParaRPr lang="en-US" altLang="lv-LV" sz="1867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lv-LV" sz="1867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altLang="lv-LV" sz="1867" b="1" dirty="0">
                <a:solidFill>
                  <a:schemeClr val="tx1"/>
                </a:solidFill>
              </a:rPr>
              <a:t>www.mkpc.llkc.lv</a:t>
            </a:r>
          </a:p>
          <a:p>
            <a:pPr marL="0" indent="0" algn="ctr">
              <a:buNone/>
            </a:pPr>
            <a:endParaRPr lang="lv-LV" altLang="lv-LV" sz="1867" b="1" dirty="0"/>
          </a:p>
          <a:p>
            <a:pPr marL="0" indent="0" algn="ctr">
              <a:buNone/>
            </a:pPr>
            <a:endParaRPr lang="lv-LV" altLang="lv-LV" sz="2600" b="1" dirty="0"/>
          </a:p>
          <a:p>
            <a:pPr marL="0" indent="0" algn="ctr">
              <a:buNone/>
            </a:pPr>
            <a:endParaRPr lang="lv-LV" alt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411927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5675</TotalTime>
  <Words>462</Words>
  <Application>Microsoft Office PowerPoint</Application>
  <PresentationFormat>Widescreen</PresentationFormat>
  <Paragraphs>114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Roboto</vt:lpstr>
      <vt:lpstr>Office Theme</vt:lpstr>
      <vt:lpstr>CO2 piesaistes un SEG emisiju mazināšanas pasākumi meža apsaimniekošanā un ietekmes novērtēšanas sistēma</vt:lpstr>
      <vt:lpstr>PowerPoint Presentation</vt:lpstr>
      <vt:lpstr>PowerPoint Presentation</vt:lpstr>
      <vt:lpstr>Partneri</vt:lpstr>
      <vt:lpstr>REZULTĀTI</vt:lpstr>
      <vt:lpstr>REZULTĀTI</vt:lpstr>
      <vt:lpstr>REZULTĀTI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Liega Ozola</dc:creator>
  <cp:lastModifiedBy>Liene Valta</cp:lastModifiedBy>
  <cp:revision>412</cp:revision>
  <cp:lastPrinted>2021-12-08T13:28:12Z</cp:lastPrinted>
  <dcterms:created xsi:type="dcterms:W3CDTF">2017-02-15T07:27:40Z</dcterms:created>
  <dcterms:modified xsi:type="dcterms:W3CDTF">2022-11-22T15:29:47Z</dcterms:modified>
</cp:coreProperties>
</file>