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7" r:id="rId2"/>
    <p:sldId id="260" r:id="rId3"/>
    <p:sldId id="308" r:id="rId4"/>
    <p:sldId id="348" r:id="rId5"/>
    <p:sldId id="324" r:id="rId6"/>
    <p:sldId id="325" r:id="rId7"/>
    <p:sldId id="326" r:id="rId8"/>
    <p:sldId id="327" r:id="rId9"/>
    <p:sldId id="328" r:id="rId10"/>
    <p:sldId id="330" r:id="rId11"/>
    <p:sldId id="332" r:id="rId12"/>
    <p:sldId id="333" r:id="rId13"/>
    <p:sldId id="334" r:id="rId14"/>
    <p:sldId id="336" r:id="rId15"/>
    <p:sldId id="337" r:id="rId16"/>
    <p:sldId id="338" r:id="rId17"/>
    <p:sldId id="339" r:id="rId18"/>
    <p:sldId id="340" r:id="rId19"/>
    <p:sldId id="341" r:id="rId20"/>
    <p:sldId id="342" r:id="rId21"/>
    <p:sldId id="343" r:id="rId22"/>
    <p:sldId id="344" r:id="rId23"/>
    <p:sldId id="345" r:id="rId24"/>
    <p:sldId id="346" r:id="rId25"/>
    <p:sldId id="347" r:id="rId26"/>
    <p:sldId id="350" r:id="rId27"/>
    <p:sldId id="351" r:id="rId28"/>
    <p:sldId id="349" r:id="rId29"/>
    <p:sldId id="323" r:id="rId30"/>
  </p:sldIdLst>
  <p:sldSz cx="12192000" cy="6858000"/>
  <p:notesSz cx="6797675" cy="9926638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5" autoAdjust="0"/>
    <p:restoredTop sz="94712" autoAdjust="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uments\Zin&#257;tne\IT%20sav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MyDocuments\2019\Monitorings\IT_gads2019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D:\MyDocuments\2019\Monitorings\IT_gads2019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D:\MyDocuments\2019\monitorings\IT2019\I_t_transektes_2019.xls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Documents\2020\Monitorings\IT_gads2017_20V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uments\2020\Monitorings\IT_gads2020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yDocuments\2020\Monitorings\PirmaVabole20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MyDocuments\2020\Monitorings\PirmaVabole2020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333502875778967E-2"/>
          <c:y val="0.12500072907553222"/>
          <c:w val="0.84791839176105099"/>
          <c:h val="0.673613298337707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4586"/>
            </a:solidFill>
            <a:ln w="25400"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noFill/>
              </a:ln>
            </c:spPr>
            <c:extLst>
              <c:ext xmlns:c16="http://schemas.microsoft.com/office/drawing/2014/chart" uri="{C3380CC4-5D6E-409C-BE32-E72D297353CC}">
                <c16:uniqueId val="{00000001-0CEC-4371-A17D-BA6C354651FE}"/>
              </c:ext>
            </c:extLst>
          </c:dPt>
          <c:trendline>
            <c:spPr>
              <a:ln w="3175">
                <a:solidFill>
                  <a:srgbClr val="004586"/>
                </a:solidFill>
                <a:prstDash val="solid"/>
              </a:ln>
            </c:spPr>
            <c:trendlineType val="linear"/>
            <c:dispRSqr val="0"/>
            <c:dispEq val="0"/>
          </c:trendline>
          <c:cat>
            <c:numRef>
              <c:f>Sheet1!$A$3:$A$52</c:f>
              <c:numCache>
                <c:formatCode>General</c:formatCode>
                <c:ptCount val="50"/>
                <c:pt idx="0">
                  <c:v>2020</c:v>
                </c:pt>
                <c:pt idx="1">
                  <c:v>2019</c:v>
                </c:pt>
                <c:pt idx="2">
                  <c:v>2018</c:v>
                </c:pt>
                <c:pt idx="3">
                  <c:v>2017</c:v>
                </c:pt>
                <c:pt idx="4">
                  <c:v>2016</c:v>
                </c:pt>
                <c:pt idx="5">
                  <c:v>2015</c:v>
                </c:pt>
                <c:pt idx="6">
                  <c:v>2014</c:v>
                </c:pt>
                <c:pt idx="7">
                  <c:v>2013</c:v>
                </c:pt>
                <c:pt idx="8">
                  <c:v>2012</c:v>
                </c:pt>
                <c:pt idx="9">
                  <c:v>2011</c:v>
                </c:pt>
                <c:pt idx="10">
                  <c:v>2010</c:v>
                </c:pt>
                <c:pt idx="11">
                  <c:v>2009</c:v>
                </c:pt>
                <c:pt idx="12">
                  <c:v>2008</c:v>
                </c:pt>
                <c:pt idx="13">
                  <c:v>2007</c:v>
                </c:pt>
                <c:pt idx="14">
                  <c:v>2006</c:v>
                </c:pt>
                <c:pt idx="15">
                  <c:v>2005</c:v>
                </c:pt>
                <c:pt idx="16">
                  <c:v>2004</c:v>
                </c:pt>
                <c:pt idx="17">
                  <c:v>2003</c:v>
                </c:pt>
                <c:pt idx="18">
                  <c:v>2002</c:v>
                </c:pt>
                <c:pt idx="19">
                  <c:v>2001</c:v>
                </c:pt>
                <c:pt idx="20">
                  <c:v>2000</c:v>
                </c:pt>
                <c:pt idx="21">
                  <c:v>1999</c:v>
                </c:pt>
                <c:pt idx="22">
                  <c:v>1998</c:v>
                </c:pt>
                <c:pt idx="23">
                  <c:v>1997</c:v>
                </c:pt>
                <c:pt idx="24">
                  <c:v>1996</c:v>
                </c:pt>
                <c:pt idx="25">
                  <c:v>1995</c:v>
                </c:pt>
                <c:pt idx="26">
                  <c:v>1994</c:v>
                </c:pt>
                <c:pt idx="27">
                  <c:v>1993</c:v>
                </c:pt>
                <c:pt idx="28">
                  <c:v>1992</c:v>
                </c:pt>
                <c:pt idx="29">
                  <c:v>1991</c:v>
                </c:pt>
                <c:pt idx="30">
                  <c:v>1990</c:v>
                </c:pt>
                <c:pt idx="31">
                  <c:v>1989</c:v>
                </c:pt>
                <c:pt idx="32">
                  <c:v>1988</c:v>
                </c:pt>
                <c:pt idx="33">
                  <c:v>1987</c:v>
                </c:pt>
                <c:pt idx="34">
                  <c:v>1986</c:v>
                </c:pt>
                <c:pt idx="35">
                  <c:v>1985</c:v>
                </c:pt>
                <c:pt idx="36">
                  <c:v>1984</c:v>
                </c:pt>
                <c:pt idx="37">
                  <c:v>1983</c:v>
                </c:pt>
                <c:pt idx="38">
                  <c:v>1982</c:v>
                </c:pt>
                <c:pt idx="39">
                  <c:v>1981</c:v>
                </c:pt>
                <c:pt idx="40">
                  <c:v>1980</c:v>
                </c:pt>
                <c:pt idx="41">
                  <c:v>1979</c:v>
                </c:pt>
                <c:pt idx="42">
                  <c:v>1978</c:v>
                </c:pt>
                <c:pt idx="43">
                  <c:v>1977</c:v>
                </c:pt>
                <c:pt idx="44">
                  <c:v>1976</c:v>
                </c:pt>
                <c:pt idx="45">
                  <c:v>1975</c:v>
                </c:pt>
                <c:pt idx="46">
                  <c:v>1974</c:v>
                </c:pt>
                <c:pt idx="47">
                  <c:v>1973</c:v>
                </c:pt>
                <c:pt idx="48">
                  <c:v>1972</c:v>
                </c:pt>
                <c:pt idx="49">
                  <c:v>1971</c:v>
                </c:pt>
              </c:numCache>
            </c:numRef>
          </c:cat>
          <c:val>
            <c:numRef>
              <c:f>Sheet1!$H$3:$H$52</c:f>
              <c:numCache>
                <c:formatCode>General</c:formatCode>
                <c:ptCount val="50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2</c:v>
                </c:pt>
                <c:pt idx="7">
                  <c:v>3</c:v>
                </c:pt>
                <c:pt idx="8">
                  <c:v>3</c:v>
                </c:pt>
                <c:pt idx="9">
                  <c:v>2</c:v>
                </c:pt>
                <c:pt idx="10">
                  <c:v>3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2</c:v>
                </c:pt>
                <c:pt idx="17">
                  <c:v>3</c:v>
                </c:pt>
                <c:pt idx="18">
                  <c:v>2</c:v>
                </c:pt>
                <c:pt idx="19">
                  <c:v>0</c:v>
                </c:pt>
                <c:pt idx="20">
                  <c:v>2</c:v>
                </c:pt>
                <c:pt idx="21">
                  <c:v>1</c:v>
                </c:pt>
                <c:pt idx="22">
                  <c:v>1</c:v>
                </c:pt>
                <c:pt idx="23">
                  <c:v>2</c:v>
                </c:pt>
                <c:pt idx="24">
                  <c:v>1</c:v>
                </c:pt>
                <c:pt idx="25">
                  <c:v>3</c:v>
                </c:pt>
                <c:pt idx="26">
                  <c:v>2</c:v>
                </c:pt>
                <c:pt idx="27">
                  <c:v>3</c:v>
                </c:pt>
                <c:pt idx="28">
                  <c:v>3</c:v>
                </c:pt>
                <c:pt idx="29">
                  <c:v>0</c:v>
                </c:pt>
                <c:pt idx="30">
                  <c:v>2</c:v>
                </c:pt>
                <c:pt idx="31">
                  <c:v>3</c:v>
                </c:pt>
                <c:pt idx="32">
                  <c:v>1</c:v>
                </c:pt>
                <c:pt idx="33">
                  <c:v>1</c:v>
                </c:pt>
                <c:pt idx="34">
                  <c:v>0</c:v>
                </c:pt>
                <c:pt idx="35">
                  <c:v>0</c:v>
                </c:pt>
                <c:pt idx="36">
                  <c:v>1</c:v>
                </c:pt>
                <c:pt idx="37">
                  <c:v>3</c:v>
                </c:pt>
                <c:pt idx="38">
                  <c:v>2</c:v>
                </c:pt>
                <c:pt idx="39">
                  <c:v>3</c:v>
                </c:pt>
                <c:pt idx="40">
                  <c:v>1</c:v>
                </c:pt>
                <c:pt idx="41">
                  <c:v>1</c:v>
                </c:pt>
                <c:pt idx="42">
                  <c:v>0</c:v>
                </c:pt>
                <c:pt idx="43">
                  <c:v>1</c:v>
                </c:pt>
                <c:pt idx="44">
                  <c:v>1</c:v>
                </c:pt>
                <c:pt idx="45">
                  <c:v>3</c:v>
                </c:pt>
                <c:pt idx="46">
                  <c:v>0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CEC-4371-A17D-BA6C354651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374208"/>
        <c:axId val="33375744"/>
      </c:barChart>
      <c:catAx>
        <c:axId val="33374208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v-LV"/>
          </a:p>
        </c:txPr>
        <c:crossAx val="33375744"/>
        <c:crossesAt val="0"/>
        <c:auto val="1"/>
        <c:lblAlgn val="ctr"/>
        <c:lblOffset val="100"/>
        <c:tickLblSkip val="3"/>
        <c:tickMarkSkip val="1"/>
        <c:noMultiLvlLbl val="0"/>
      </c:catAx>
      <c:valAx>
        <c:axId val="33375744"/>
        <c:scaling>
          <c:orientation val="minMax"/>
          <c:max val="3"/>
        </c:scaling>
        <c:delete val="0"/>
        <c:axPos val="l"/>
        <c:majorGridlines>
          <c:spPr>
            <a:ln w="3175">
              <a:solidFill>
                <a:srgbClr val="808080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808080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lv-LV"/>
          </a:p>
        </c:txPr>
        <c:crossAx val="33374208"/>
        <c:crosses val="max"/>
        <c:crossBetween val="between"/>
        <c:majorUnit val="1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v-LV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IT_izmaiņas</c:v>
          </c:tx>
          <c:spPr>
            <a:solidFill>
              <a:srgbClr val="5B9BD5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Izmainas!$D$37:$I$37</c:f>
                <c:numCache>
                  <c:formatCode>General</c:formatCode>
                  <c:ptCount val="6"/>
                  <c:pt idx="0">
                    <c:v>560.78519523967464</c:v>
                  </c:pt>
                  <c:pt idx="1">
                    <c:v>645.68748362454801</c:v>
                  </c:pt>
                  <c:pt idx="2">
                    <c:v>738.25451058097974</c:v>
                  </c:pt>
                  <c:pt idx="3">
                    <c:v>476.4423513292777</c:v>
                  </c:pt>
                  <c:pt idx="4">
                    <c:v>632.94138610899267</c:v>
                  </c:pt>
                  <c:pt idx="5">
                    <c:v>1789.3553156194671</c:v>
                  </c:pt>
                </c:numCache>
              </c:numRef>
            </c:plus>
            <c:minus>
              <c:numRef>
                <c:f>Izmainas!$D$37:$I$37</c:f>
                <c:numCache>
                  <c:formatCode>General</c:formatCode>
                  <c:ptCount val="6"/>
                  <c:pt idx="0">
                    <c:v>560.78519523967464</c:v>
                  </c:pt>
                  <c:pt idx="1">
                    <c:v>645.68748362454801</c:v>
                  </c:pt>
                  <c:pt idx="2">
                    <c:v>738.25451058097974</c:v>
                  </c:pt>
                  <c:pt idx="3">
                    <c:v>476.4423513292777</c:v>
                  </c:pt>
                  <c:pt idx="4">
                    <c:v>632.94138610899267</c:v>
                  </c:pt>
                  <c:pt idx="5">
                    <c:v>1789.3553156194671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Izmainas!$D$35:$I$35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Izmainas!$D$36:$I$36</c:f>
              <c:numCache>
                <c:formatCode>General</c:formatCode>
                <c:ptCount val="6"/>
                <c:pt idx="0">
                  <c:v>3654</c:v>
                </c:pt>
                <c:pt idx="1">
                  <c:v>7734.7435897435917</c:v>
                </c:pt>
                <c:pt idx="2">
                  <c:v>5384.1794871794882</c:v>
                </c:pt>
                <c:pt idx="3">
                  <c:v>5185.7307692307695</c:v>
                </c:pt>
                <c:pt idx="4">
                  <c:v>5375.1282051282042</c:v>
                </c:pt>
                <c:pt idx="5" formatCode="0">
                  <c:v>12318.06451612903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31-410D-8EBB-DFF8937A04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03296"/>
        <c:axId val="34105216"/>
      </c:barChart>
      <c:catAx>
        <c:axId val="341032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/>
                  <a:t>Gads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v-LV"/>
          </a:p>
        </c:txPr>
        <c:crossAx val="34105216"/>
        <c:crosses val="autoZero"/>
        <c:auto val="1"/>
        <c:lblAlgn val="ctr"/>
        <c:lblOffset val="100"/>
        <c:noMultiLvlLbl val="0"/>
      </c:catAx>
      <c:valAx>
        <c:axId val="34105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/>
                  <a:t>Vidēji vienā slazdā noķerto vaboļu sk.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v-LV"/>
          </a:p>
        </c:txPr>
        <c:crossAx val="3410329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v-LV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01756110665266"/>
          <c:y val="3.0133144552483157E-2"/>
          <c:w val="0.77761162767584069"/>
          <c:h val="0.79620823689845743"/>
        </c:manualLayout>
      </c:layout>
      <c:lineChart>
        <c:grouping val="standard"/>
        <c:varyColors val="0"/>
        <c:ser>
          <c:idx val="0"/>
          <c:order val="0"/>
          <c:tx>
            <c:strRef>
              <c:f>Gads!$D$106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Gads!$E$105:$W$105</c:f>
              <c:strCache>
                <c:ptCount val="19"/>
                <c:pt idx="0">
                  <c:v>01.05.</c:v>
                </c:pt>
                <c:pt idx="1">
                  <c:v>05.05.</c:v>
                </c:pt>
                <c:pt idx="2">
                  <c:v>12.05.</c:v>
                </c:pt>
                <c:pt idx="3">
                  <c:v>19.05.</c:v>
                </c:pt>
                <c:pt idx="4">
                  <c:v>26.05.</c:v>
                </c:pt>
                <c:pt idx="5">
                  <c:v>02.06.</c:v>
                </c:pt>
                <c:pt idx="6">
                  <c:v>09.06.</c:v>
                </c:pt>
                <c:pt idx="7">
                  <c:v>16.06.</c:v>
                </c:pt>
                <c:pt idx="8">
                  <c:v>23.06.</c:v>
                </c:pt>
                <c:pt idx="9">
                  <c:v>01.07.</c:v>
                </c:pt>
                <c:pt idx="10">
                  <c:v>08.07.</c:v>
                </c:pt>
                <c:pt idx="11">
                  <c:v>15.07.</c:v>
                </c:pt>
                <c:pt idx="12">
                  <c:v>22.07.</c:v>
                </c:pt>
                <c:pt idx="13">
                  <c:v>29.07.</c:v>
                </c:pt>
                <c:pt idx="14">
                  <c:v>05.08.</c:v>
                </c:pt>
                <c:pt idx="15">
                  <c:v>12.08.</c:v>
                </c:pt>
                <c:pt idx="16">
                  <c:v>19.08.</c:v>
                </c:pt>
                <c:pt idx="17">
                  <c:v>26.08.</c:v>
                </c:pt>
                <c:pt idx="18">
                  <c:v>01.09.</c:v>
                </c:pt>
              </c:strCache>
            </c:strRef>
          </c:cat>
          <c:val>
            <c:numRef>
              <c:f>Gads!$E$106:$W$106</c:f>
              <c:numCache>
                <c:formatCode>General</c:formatCode>
                <c:ptCount val="19"/>
                <c:pt idx="0">
                  <c:v>0</c:v>
                </c:pt>
                <c:pt idx="1">
                  <c:v>163.03061224489795</c:v>
                </c:pt>
                <c:pt idx="2">
                  <c:v>293.54545454545456</c:v>
                </c:pt>
                <c:pt idx="3">
                  <c:v>1506.7575757575758</c:v>
                </c:pt>
                <c:pt idx="4">
                  <c:v>2974.4242424242425</c:v>
                </c:pt>
                <c:pt idx="5">
                  <c:v>840.92857142857144</c:v>
                </c:pt>
                <c:pt idx="6">
                  <c:v>934.80808080808083</c:v>
                </c:pt>
                <c:pt idx="7">
                  <c:v>1354.5959595959596</c:v>
                </c:pt>
                <c:pt idx="8">
                  <c:v>858.60606060606062</c:v>
                </c:pt>
                <c:pt idx="9">
                  <c:v>604.67676767676767</c:v>
                </c:pt>
                <c:pt idx="10">
                  <c:v>418.22222222222223</c:v>
                </c:pt>
                <c:pt idx="11">
                  <c:v>98.242424242424249</c:v>
                </c:pt>
                <c:pt idx="12">
                  <c:v>201.1010101010101</c:v>
                </c:pt>
                <c:pt idx="13">
                  <c:v>392.76530612244898</c:v>
                </c:pt>
                <c:pt idx="14">
                  <c:v>357.90816326530614</c:v>
                </c:pt>
                <c:pt idx="15">
                  <c:v>156.46938775510205</c:v>
                </c:pt>
                <c:pt idx="16">
                  <c:v>91.693877551020407</c:v>
                </c:pt>
                <c:pt idx="17">
                  <c:v>62.010204081632651</c:v>
                </c:pt>
                <c:pt idx="18">
                  <c:v>52.204081632653065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C15-4F04-8C41-E50D577CCABD}"/>
            </c:ext>
          </c:extLst>
        </c:ser>
        <c:ser>
          <c:idx val="1"/>
          <c:order val="1"/>
          <c:tx>
            <c:strRef>
              <c:f>Gads!$D$107</c:f>
              <c:strCache>
                <c:ptCount val="1"/>
                <c:pt idx="0">
                  <c:v>2018</c:v>
                </c:pt>
              </c:strCache>
            </c:strRef>
          </c:tx>
          <c:spPr>
            <a:ln w="28575" cap="rnd">
              <a:solidFill>
                <a:schemeClr val="tx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Gads!$E$105:$W$105</c:f>
              <c:strCache>
                <c:ptCount val="19"/>
                <c:pt idx="0">
                  <c:v>01.05.</c:v>
                </c:pt>
                <c:pt idx="1">
                  <c:v>05.05.</c:v>
                </c:pt>
                <c:pt idx="2">
                  <c:v>12.05.</c:v>
                </c:pt>
                <c:pt idx="3">
                  <c:v>19.05.</c:v>
                </c:pt>
                <c:pt idx="4">
                  <c:v>26.05.</c:v>
                </c:pt>
                <c:pt idx="5">
                  <c:v>02.06.</c:v>
                </c:pt>
                <c:pt idx="6">
                  <c:v>09.06.</c:v>
                </c:pt>
                <c:pt idx="7">
                  <c:v>16.06.</c:v>
                </c:pt>
                <c:pt idx="8">
                  <c:v>23.06.</c:v>
                </c:pt>
                <c:pt idx="9">
                  <c:v>01.07.</c:v>
                </c:pt>
                <c:pt idx="10">
                  <c:v>08.07.</c:v>
                </c:pt>
                <c:pt idx="11">
                  <c:v>15.07.</c:v>
                </c:pt>
                <c:pt idx="12">
                  <c:v>22.07.</c:v>
                </c:pt>
                <c:pt idx="13">
                  <c:v>29.07.</c:v>
                </c:pt>
                <c:pt idx="14">
                  <c:v>05.08.</c:v>
                </c:pt>
                <c:pt idx="15">
                  <c:v>12.08.</c:v>
                </c:pt>
                <c:pt idx="16">
                  <c:v>19.08.</c:v>
                </c:pt>
                <c:pt idx="17">
                  <c:v>26.08.</c:v>
                </c:pt>
                <c:pt idx="18">
                  <c:v>01.09.</c:v>
                </c:pt>
              </c:strCache>
            </c:strRef>
          </c:cat>
          <c:val>
            <c:numRef>
              <c:f>Gads!$E$107:$W$107</c:f>
              <c:numCache>
                <c:formatCode>General</c:formatCode>
                <c:ptCount val="19"/>
                <c:pt idx="0">
                  <c:v>10.657894736842104</c:v>
                </c:pt>
                <c:pt idx="1">
                  <c:v>380.80769230769232</c:v>
                </c:pt>
                <c:pt idx="2">
                  <c:v>1258.7179487179487</c:v>
                </c:pt>
                <c:pt idx="3">
                  <c:v>1091.9230769230769</c:v>
                </c:pt>
                <c:pt idx="4">
                  <c:v>418.38461538461536</c:v>
                </c:pt>
                <c:pt idx="5">
                  <c:v>223.92105263157896</c:v>
                </c:pt>
                <c:pt idx="6">
                  <c:v>91.717948717948715</c:v>
                </c:pt>
                <c:pt idx="7">
                  <c:v>48.320512820512818</c:v>
                </c:pt>
                <c:pt idx="8">
                  <c:v>28.576923076923077</c:v>
                </c:pt>
                <c:pt idx="9">
                  <c:v>17.115384615384617</c:v>
                </c:pt>
                <c:pt idx="10">
                  <c:v>144.65384615384616</c:v>
                </c:pt>
                <c:pt idx="11">
                  <c:v>394.16666666666669</c:v>
                </c:pt>
                <c:pt idx="12">
                  <c:v>599.60256410256409</c:v>
                </c:pt>
                <c:pt idx="13">
                  <c:v>272.4871794871795</c:v>
                </c:pt>
                <c:pt idx="14">
                  <c:v>210.01282051282053</c:v>
                </c:pt>
                <c:pt idx="15">
                  <c:v>103.62820512820512</c:v>
                </c:pt>
                <c:pt idx="16">
                  <c:v>78.974358974358978</c:v>
                </c:pt>
                <c:pt idx="17">
                  <c:v>8.2948717948717956</c:v>
                </c:pt>
                <c:pt idx="18">
                  <c:v>4.2179487179487181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15-4F04-8C41-E50D577CCABD}"/>
            </c:ext>
          </c:extLst>
        </c:ser>
        <c:ser>
          <c:idx val="2"/>
          <c:order val="2"/>
          <c:tx>
            <c:strRef>
              <c:f>Gads!$D$108</c:f>
              <c:strCache>
                <c:ptCount val="1"/>
                <c:pt idx="0">
                  <c:v>2017</c:v>
                </c:pt>
              </c:strCache>
            </c:strRef>
          </c:tx>
          <c:spPr>
            <a:ln w="25400" cap="rnd">
              <a:solidFill>
                <a:schemeClr val="tx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Gads!$E$105:$W$105</c:f>
              <c:strCache>
                <c:ptCount val="19"/>
                <c:pt idx="0">
                  <c:v>01.05.</c:v>
                </c:pt>
                <c:pt idx="1">
                  <c:v>05.05.</c:v>
                </c:pt>
                <c:pt idx="2">
                  <c:v>12.05.</c:v>
                </c:pt>
                <c:pt idx="3">
                  <c:v>19.05.</c:v>
                </c:pt>
                <c:pt idx="4">
                  <c:v>26.05.</c:v>
                </c:pt>
                <c:pt idx="5">
                  <c:v>02.06.</c:v>
                </c:pt>
                <c:pt idx="6">
                  <c:v>09.06.</c:v>
                </c:pt>
                <c:pt idx="7">
                  <c:v>16.06.</c:v>
                </c:pt>
                <c:pt idx="8">
                  <c:v>23.06.</c:v>
                </c:pt>
                <c:pt idx="9">
                  <c:v>01.07.</c:v>
                </c:pt>
                <c:pt idx="10">
                  <c:v>08.07.</c:v>
                </c:pt>
                <c:pt idx="11">
                  <c:v>15.07.</c:v>
                </c:pt>
                <c:pt idx="12">
                  <c:v>22.07.</c:v>
                </c:pt>
                <c:pt idx="13">
                  <c:v>29.07.</c:v>
                </c:pt>
                <c:pt idx="14">
                  <c:v>05.08.</c:v>
                </c:pt>
                <c:pt idx="15">
                  <c:v>12.08.</c:v>
                </c:pt>
                <c:pt idx="16">
                  <c:v>19.08.</c:v>
                </c:pt>
                <c:pt idx="17">
                  <c:v>26.08.</c:v>
                </c:pt>
                <c:pt idx="18">
                  <c:v>01.09.</c:v>
                </c:pt>
              </c:strCache>
            </c:strRef>
          </c:cat>
          <c:val>
            <c:numRef>
              <c:f>Gads!$E$108:$W$108</c:f>
              <c:numCache>
                <c:formatCode>General</c:formatCode>
                <c:ptCount val="19"/>
                <c:pt idx="0">
                  <c:v>0</c:v>
                </c:pt>
                <c:pt idx="1">
                  <c:v>132.11538461538461</c:v>
                </c:pt>
                <c:pt idx="2">
                  <c:v>603.28205128205127</c:v>
                </c:pt>
                <c:pt idx="3">
                  <c:v>1238.2820512820513</c:v>
                </c:pt>
                <c:pt idx="4">
                  <c:v>695.32051282051282</c:v>
                </c:pt>
                <c:pt idx="5">
                  <c:v>386.12820512820514</c:v>
                </c:pt>
                <c:pt idx="6">
                  <c:v>457.97435897435895</c:v>
                </c:pt>
                <c:pt idx="7">
                  <c:v>331.75641025641028</c:v>
                </c:pt>
                <c:pt idx="8">
                  <c:v>80.192307692307693</c:v>
                </c:pt>
                <c:pt idx="9">
                  <c:v>18.679487179487179</c:v>
                </c:pt>
                <c:pt idx="10">
                  <c:v>98.128205128205124</c:v>
                </c:pt>
                <c:pt idx="11">
                  <c:v>210.56410256410257</c:v>
                </c:pt>
                <c:pt idx="12">
                  <c:v>223.97435897435898</c:v>
                </c:pt>
                <c:pt idx="13">
                  <c:v>165.73076923076923</c:v>
                </c:pt>
                <c:pt idx="14">
                  <c:v>205.12820512820514</c:v>
                </c:pt>
                <c:pt idx="15">
                  <c:v>196.96153846153845</c:v>
                </c:pt>
                <c:pt idx="16">
                  <c:v>96.42307692307692</c:v>
                </c:pt>
                <c:pt idx="17">
                  <c:v>29.871794871794872</c:v>
                </c:pt>
                <c:pt idx="18">
                  <c:v>14.115384615384615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C15-4F04-8C41-E50D577CCABD}"/>
            </c:ext>
          </c:extLst>
        </c:ser>
        <c:ser>
          <c:idx val="3"/>
          <c:order val="3"/>
          <c:tx>
            <c:strRef>
              <c:f>Gads!$D$109</c:f>
              <c:strCache>
                <c:ptCount val="1"/>
                <c:pt idx="0">
                  <c:v>2016</c:v>
                </c:pt>
              </c:strCache>
            </c:strRef>
          </c:tx>
          <c:spPr>
            <a:ln w="25400" cap="rnd">
              <a:solidFill>
                <a:schemeClr val="tx2">
                  <a:lumMod val="20000"/>
                  <a:lumOff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Gads!$E$105:$W$105</c:f>
              <c:strCache>
                <c:ptCount val="19"/>
                <c:pt idx="0">
                  <c:v>01.05.</c:v>
                </c:pt>
                <c:pt idx="1">
                  <c:v>05.05.</c:v>
                </c:pt>
                <c:pt idx="2">
                  <c:v>12.05.</c:v>
                </c:pt>
                <c:pt idx="3">
                  <c:v>19.05.</c:v>
                </c:pt>
                <c:pt idx="4">
                  <c:v>26.05.</c:v>
                </c:pt>
                <c:pt idx="5">
                  <c:v>02.06.</c:v>
                </c:pt>
                <c:pt idx="6">
                  <c:v>09.06.</c:v>
                </c:pt>
                <c:pt idx="7">
                  <c:v>16.06.</c:v>
                </c:pt>
                <c:pt idx="8">
                  <c:v>23.06.</c:v>
                </c:pt>
                <c:pt idx="9">
                  <c:v>01.07.</c:v>
                </c:pt>
                <c:pt idx="10">
                  <c:v>08.07.</c:v>
                </c:pt>
                <c:pt idx="11">
                  <c:v>15.07.</c:v>
                </c:pt>
                <c:pt idx="12">
                  <c:v>22.07.</c:v>
                </c:pt>
                <c:pt idx="13">
                  <c:v>29.07.</c:v>
                </c:pt>
                <c:pt idx="14">
                  <c:v>05.08.</c:v>
                </c:pt>
                <c:pt idx="15">
                  <c:v>12.08.</c:v>
                </c:pt>
                <c:pt idx="16">
                  <c:v>19.08.</c:v>
                </c:pt>
                <c:pt idx="17">
                  <c:v>26.08.</c:v>
                </c:pt>
                <c:pt idx="18">
                  <c:v>01.09.</c:v>
                </c:pt>
              </c:strCache>
            </c:strRef>
          </c:cat>
          <c:val>
            <c:numRef>
              <c:f>Gads!$E$109:$W$109</c:f>
              <c:numCache>
                <c:formatCode>General</c:formatCode>
                <c:ptCount val="19"/>
                <c:pt idx="0">
                  <c:v>0</c:v>
                </c:pt>
                <c:pt idx="1">
                  <c:v>409.80769230769232</c:v>
                </c:pt>
                <c:pt idx="2">
                  <c:v>1005.2307692307693</c:v>
                </c:pt>
                <c:pt idx="3">
                  <c:v>425.83333333333331</c:v>
                </c:pt>
                <c:pt idx="4">
                  <c:v>888.14102564102564</c:v>
                </c:pt>
                <c:pt idx="5">
                  <c:v>817.76623376623377</c:v>
                </c:pt>
                <c:pt idx="6">
                  <c:v>75.512820512820511</c:v>
                </c:pt>
                <c:pt idx="7">
                  <c:v>63.102564102564102</c:v>
                </c:pt>
                <c:pt idx="8">
                  <c:v>310.15384615384613</c:v>
                </c:pt>
                <c:pt idx="9">
                  <c:v>53.192307692307693</c:v>
                </c:pt>
                <c:pt idx="10">
                  <c:v>155.34615384615384</c:v>
                </c:pt>
                <c:pt idx="11">
                  <c:v>306.25641025641028</c:v>
                </c:pt>
                <c:pt idx="12">
                  <c:v>405.15384615384613</c:v>
                </c:pt>
                <c:pt idx="13">
                  <c:v>243.41025641025641</c:v>
                </c:pt>
                <c:pt idx="14">
                  <c:v>137.17948717948718</c:v>
                </c:pt>
                <c:pt idx="15">
                  <c:v>67.256410256410263</c:v>
                </c:pt>
                <c:pt idx="16">
                  <c:v>15.307692307692308</c:v>
                </c:pt>
                <c:pt idx="17">
                  <c:v>15.551282051282051</c:v>
                </c:pt>
                <c:pt idx="18">
                  <c:v>0.8571428571428571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C15-4F04-8C41-E50D577CCA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393920"/>
        <c:axId val="35395840"/>
      </c:lineChart>
      <c:catAx>
        <c:axId val="353939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Datums</a:t>
                </a:r>
                <a:endParaRPr lang="lv-LV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395840"/>
        <c:crosses val="autoZero"/>
        <c:auto val="1"/>
        <c:lblAlgn val="ctr"/>
        <c:lblOffset val="100"/>
        <c:noMultiLvlLbl val="0"/>
      </c:catAx>
      <c:valAx>
        <c:axId val="35395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400"/>
                  <a:t>Vaboles 1 slazdā</a:t>
                </a:r>
                <a:endParaRPr lang="lv-LV" sz="14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393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b="1"/>
              <a:t>Svaigi kaltušo egļu daudzums transektēs</a:t>
            </a:r>
          </a:p>
          <a:p>
            <a:pPr>
              <a:defRPr b="1"/>
            </a:pPr>
            <a:r>
              <a:rPr lang="lv-LV" b="1"/>
              <a:t>(% egles vecumā virs 50 gadiem)</a:t>
            </a:r>
            <a:endParaRPr lang="en-GB" b="1"/>
          </a:p>
        </c:rich>
      </c:tx>
      <c:layout>
        <c:manualLayout>
          <c:xMode val="edge"/>
          <c:yMode val="edge"/>
          <c:x val="0.24304480353246805"/>
          <c:y val="8.104670868422385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Centriolas!$C$32:$H$32</c:f>
                <c:numCache>
                  <c:formatCode>General</c:formatCode>
                  <c:ptCount val="6"/>
                  <c:pt idx="0">
                    <c:v>6.3747276253041718E-2</c:v>
                  </c:pt>
                  <c:pt idx="1">
                    <c:v>0.11375877525274204</c:v>
                  </c:pt>
                  <c:pt idx="2">
                    <c:v>5.1197495147332045E-2</c:v>
                  </c:pt>
                  <c:pt idx="3">
                    <c:v>2.4822024016775301E-2</c:v>
                  </c:pt>
                  <c:pt idx="4">
                    <c:v>0.23124267581170982</c:v>
                  </c:pt>
                  <c:pt idx="5">
                    <c:v>0.12622552607365997</c:v>
                  </c:pt>
                </c:numCache>
              </c:numRef>
            </c:plus>
            <c:minus>
              <c:numRef>
                <c:f>Centriolas!$C$32:$H$32</c:f>
                <c:numCache>
                  <c:formatCode>General</c:formatCode>
                  <c:ptCount val="6"/>
                  <c:pt idx="0">
                    <c:v>6.3747276253041718E-2</c:v>
                  </c:pt>
                  <c:pt idx="1">
                    <c:v>0.11375877525274204</c:v>
                  </c:pt>
                  <c:pt idx="2">
                    <c:v>5.1197495147332045E-2</c:v>
                  </c:pt>
                  <c:pt idx="3">
                    <c:v>2.4822024016775301E-2</c:v>
                  </c:pt>
                  <c:pt idx="4">
                    <c:v>0.23124267581170982</c:v>
                  </c:pt>
                  <c:pt idx="5">
                    <c:v>0.12622552607365997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Centriolas!$C$30:$H$30</c:f>
              <c:numCache>
                <c:formatCode>General</c:formatCode>
                <c:ptCount val="6"/>
                <c:pt idx="0" formatCode="0">
                  <c:v>2014</c:v>
                </c:pt>
                <c:pt idx="1">
                  <c:v>2015</c:v>
                </c:pt>
                <c:pt idx="2">
                  <c:v>2016</c:v>
                </c:pt>
                <c:pt idx="3" formatCode="@">
                  <c:v>2017</c:v>
                </c:pt>
                <c:pt idx="4" formatCode="@">
                  <c:v>2018</c:v>
                </c:pt>
                <c:pt idx="5" formatCode="@">
                  <c:v>2019</c:v>
                </c:pt>
              </c:numCache>
            </c:numRef>
          </c:cat>
          <c:val>
            <c:numRef>
              <c:f>Centriolas!$C$31:$H$31</c:f>
              <c:numCache>
                <c:formatCode>General</c:formatCode>
                <c:ptCount val="6"/>
                <c:pt idx="0">
                  <c:v>0.22380952380952385</c:v>
                </c:pt>
                <c:pt idx="1">
                  <c:v>0.38318926327863279</c:v>
                </c:pt>
                <c:pt idx="2">
                  <c:v>0.27007292667480082</c:v>
                </c:pt>
                <c:pt idx="3">
                  <c:v>0.10306406685236769</c:v>
                </c:pt>
                <c:pt idx="4">
                  <c:v>0.84249652212460802</c:v>
                </c:pt>
                <c:pt idx="5">
                  <c:v>0.79000777557044854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03-417C-ABE8-C96F40320C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5446784"/>
        <c:axId val="35448704"/>
      </c:barChart>
      <c:catAx>
        <c:axId val="354467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200" b="1"/>
                  <a:t>Gads</a:t>
                </a:r>
                <a:endParaRPr lang="en-GB" sz="1200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448704"/>
        <c:crosses val="autoZero"/>
        <c:auto val="1"/>
        <c:lblAlgn val="ctr"/>
        <c:lblOffset val="100"/>
        <c:noMultiLvlLbl val="0"/>
      </c:catAx>
      <c:valAx>
        <c:axId val="3544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200" b="1"/>
                  <a:t>%</a:t>
                </a:r>
                <a:endParaRPr lang="en-GB" sz="1200" b="1"/>
              </a:p>
            </c:rich>
          </c:tx>
          <c:layout>
            <c:manualLayout>
              <c:xMode val="edge"/>
              <c:yMode val="edge"/>
              <c:x val="1.3631026951641805E-2"/>
              <c:y val="0.1539041994750656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44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3200" b="1"/>
              <a:t>Mizgraužu lidošanas aktivitāte 2016-2020</a:t>
            </a:r>
            <a:endParaRPr lang="en-GB" sz="32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Raw_data!$O$146</c:f>
              <c:strCache>
                <c:ptCount val="1"/>
                <c:pt idx="0">
                  <c:v>2020</c:v>
                </c:pt>
              </c:strCache>
            </c:strRef>
          </c:tx>
          <c:spPr>
            <a:ln w="28575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Raw_data!$P$145:$AH$145</c:f>
              <c:strCache>
                <c:ptCount val="19"/>
                <c:pt idx="0">
                  <c:v>01.05.</c:v>
                </c:pt>
                <c:pt idx="1">
                  <c:v>05.05.</c:v>
                </c:pt>
                <c:pt idx="2">
                  <c:v>12.05.</c:v>
                </c:pt>
                <c:pt idx="3">
                  <c:v>19.05.</c:v>
                </c:pt>
                <c:pt idx="4">
                  <c:v>26.05.</c:v>
                </c:pt>
                <c:pt idx="5">
                  <c:v>02.06.</c:v>
                </c:pt>
                <c:pt idx="6">
                  <c:v>09.06.</c:v>
                </c:pt>
                <c:pt idx="7">
                  <c:v>16.06.</c:v>
                </c:pt>
                <c:pt idx="8">
                  <c:v>23.06.</c:v>
                </c:pt>
                <c:pt idx="9">
                  <c:v>01.07.</c:v>
                </c:pt>
                <c:pt idx="10">
                  <c:v>08.07.</c:v>
                </c:pt>
                <c:pt idx="11">
                  <c:v>15.07.</c:v>
                </c:pt>
                <c:pt idx="12">
                  <c:v>22.07.</c:v>
                </c:pt>
                <c:pt idx="13">
                  <c:v>29.07.</c:v>
                </c:pt>
                <c:pt idx="14">
                  <c:v>05.08.</c:v>
                </c:pt>
                <c:pt idx="15">
                  <c:v>12.08.</c:v>
                </c:pt>
                <c:pt idx="16">
                  <c:v>19.08.</c:v>
                </c:pt>
                <c:pt idx="17">
                  <c:v>26.08.</c:v>
                </c:pt>
                <c:pt idx="18">
                  <c:v>01.09.</c:v>
                </c:pt>
              </c:strCache>
            </c:strRef>
          </c:cat>
          <c:val>
            <c:numRef>
              <c:f>Raw_data!$P$146:$AH$146</c:f>
              <c:numCache>
                <c:formatCode>General</c:formatCode>
                <c:ptCount val="19"/>
                <c:pt idx="0">
                  <c:v>8.2345679012345681</c:v>
                </c:pt>
                <c:pt idx="1">
                  <c:v>180.19791666666666</c:v>
                </c:pt>
                <c:pt idx="2">
                  <c:v>534.10416666666663</c:v>
                </c:pt>
                <c:pt idx="3">
                  <c:v>63.427083333333336</c:v>
                </c:pt>
                <c:pt idx="4">
                  <c:v>1340.5729166666667</c:v>
                </c:pt>
                <c:pt idx="5">
                  <c:v>468.79166666666669</c:v>
                </c:pt>
                <c:pt idx="6">
                  <c:v>689.125</c:v>
                </c:pt>
                <c:pt idx="7">
                  <c:v>405.30208333333331</c:v>
                </c:pt>
                <c:pt idx="8">
                  <c:v>329.16666666666669</c:v>
                </c:pt>
                <c:pt idx="9">
                  <c:v>197.05208333333334</c:v>
                </c:pt>
                <c:pt idx="10">
                  <c:v>49.53125</c:v>
                </c:pt>
                <c:pt idx="11">
                  <c:v>186.44791666666666</c:v>
                </c:pt>
                <c:pt idx="12">
                  <c:v>345.66666666666669</c:v>
                </c:pt>
                <c:pt idx="13">
                  <c:v>236.78125</c:v>
                </c:pt>
                <c:pt idx="14">
                  <c:v>134.07291666666666</c:v>
                </c:pt>
                <c:pt idx="15">
                  <c:v>202.84375</c:v>
                </c:pt>
                <c:pt idx="16">
                  <c:v>72.5625</c:v>
                </c:pt>
                <c:pt idx="17">
                  <c:v>14.697916666666666</c:v>
                </c:pt>
                <c:pt idx="18">
                  <c:v>2.34375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E2-4664-BCC8-E9D451AC7E5E}"/>
            </c:ext>
          </c:extLst>
        </c:ser>
        <c:ser>
          <c:idx val="1"/>
          <c:order val="1"/>
          <c:tx>
            <c:strRef>
              <c:f>Raw_data!$O$147</c:f>
              <c:strCache>
                <c:ptCount val="1"/>
                <c:pt idx="0">
                  <c:v>2019</c:v>
                </c:pt>
              </c:strCache>
            </c:strRef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Raw_data!$P$145:$AH$145</c:f>
              <c:strCache>
                <c:ptCount val="19"/>
                <c:pt idx="0">
                  <c:v>01.05.</c:v>
                </c:pt>
                <c:pt idx="1">
                  <c:v>05.05.</c:v>
                </c:pt>
                <c:pt idx="2">
                  <c:v>12.05.</c:v>
                </c:pt>
                <c:pt idx="3">
                  <c:v>19.05.</c:v>
                </c:pt>
                <c:pt idx="4">
                  <c:v>26.05.</c:v>
                </c:pt>
                <c:pt idx="5">
                  <c:v>02.06.</c:v>
                </c:pt>
                <c:pt idx="6">
                  <c:v>09.06.</c:v>
                </c:pt>
                <c:pt idx="7">
                  <c:v>16.06.</c:v>
                </c:pt>
                <c:pt idx="8">
                  <c:v>23.06.</c:v>
                </c:pt>
                <c:pt idx="9">
                  <c:v>01.07.</c:v>
                </c:pt>
                <c:pt idx="10">
                  <c:v>08.07.</c:v>
                </c:pt>
                <c:pt idx="11">
                  <c:v>15.07.</c:v>
                </c:pt>
                <c:pt idx="12">
                  <c:v>22.07.</c:v>
                </c:pt>
                <c:pt idx="13">
                  <c:v>29.07.</c:v>
                </c:pt>
                <c:pt idx="14">
                  <c:v>05.08.</c:v>
                </c:pt>
                <c:pt idx="15">
                  <c:v>12.08.</c:v>
                </c:pt>
                <c:pt idx="16">
                  <c:v>19.08.</c:v>
                </c:pt>
                <c:pt idx="17">
                  <c:v>26.08.</c:v>
                </c:pt>
                <c:pt idx="18">
                  <c:v>01.09.</c:v>
                </c:pt>
              </c:strCache>
            </c:strRef>
          </c:cat>
          <c:val>
            <c:numRef>
              <c:f>Raw_data!$P$147:$AH$147</c:f>
              <c:numCache>
                <c:formatCode>General</c:formatCode>
                <c:ptCount val="19"/>
                <c:pt idx="0">
                  <c:v>0</c:v>
                </c:pt>
                <c:pt idx="1">
                  <c:v>163.03061224489795</c:v>
                </c:pt>
                <c:pt idx="2">
                  <c:v>293.54545454545456</c:v>
                </c:pt>
                <c:pt idx="3">
                  <c:v>1506.7575757575758</c:v>
                </c:pt>
                <c:pt idx="4">
                  <c:v>2974.4242424242425</c:v>
                </c:pt>
                <c:pt idx="5">
                  <c:v>840.92857142857144</c:v>
                </c:pt>
                <c:pt idx="6">
                  <c:v>934.80808080808083</c:v>
                </c:pt>
                <c:pt idx="7">
                  <c:v>1354.5959595959596</c:v>
                </c:pt>
                <c:pt idx="8">
                  <c:v>858.60606060606062</c:v>
                </c:pt>
                <c:pt idx="9">
                  <c:v>604.67676767676767</c:v>
                </c:pt>
                <c:pt idx="10">
                  <c:v>418.22222222222223</c:v>
                </c:pt>
                <c:pt idx="11">
                  <c:v>98.242424242424249</c:v>
                </c:pt>
                <c:pt idx="12">
                  <c:v>201.1010101010101</c:v>
                </c:pt>
                <c:pt idx="13">
                  <c:v>392.76530612244898</c:v>
                </c:pt>
                <c:pt idx="14">
                  <c:v>357.90816326530614</c:v>
                </c:pt>
                <c:pt idx="15">
                  <c:v>156.46938775510205</c:v>
                </c:pt>
                <c:pt idx="16">
                  <c:v>91.693877551020407</c:v>
                </c:pt>
                <c:pt idx="17">
                  <c:v>62.010204081632651</c:v>
                </c:pt>
                <c:pt idx="18">
                  <c:v>52.204081632653065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E2-4664-BCC8-E9D451AC7E5E}"/>
            </c:ext>
          </c:extLst>
        </c:ser>
        <c:ser>
          <c:idx val="2"/>
          <c:order val="2"/>
          <c:tx>
            <c:strRef>
              <c:f>Raw_data!$O$148</c:f>
              <c:strCache>
                <c:ptCount val="1"/>
                <c:pt idx="0">
                  <c:v>2018</c:v>
                </c:pt>
              </c:strCache>
            </c:strRef>
          </c:tx>
          <c:spPr>
            <a:ln w="12700" cap="rnd">
              <a:solidFill>
                <a:schemeClr val="accent6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Raw_data!$P$145:$AH$145</c:f>
              <c:strCache>
                <c:ptCount val="19"/>
                <c:pt idx="0">
                  <c:v>01.05.</c:v>
                </c:pt>
                <c:pt idx="1">
                  <c:v>05.05.</c:v>
                </c:pt>
                <c:pt idx="2">
                  <c:v>12.05.</c:v>
                </c:pt>
                <c:pt idx="3">
                  <c:v>19.05.</c:v>
                </c:pt>
                <c:pt idx="4">
                  <c:v>26.05.</c:v>
                </c:pt>
                <c:pt idx="5">
                  <c:v>02.06.</c:v>
                </c:pt>
                <c:pt idx="6">
                  <c:v>09.06.</c:v>
                </c:pt>
                <c:pt idx="7">
                  <c:v>16.06.</c:v>
                </c:pt>
                <c:pt idx="8">
                  <c:v>23.06.</c:v>
                </c:pt>
                <c:pt idx="9">
                  <c:v>01.07.</c:v>
                </c:pt>
                <c:pt idx="10">
                  <c:v>08.07.</c:v>
                </c:pt>
                <c:pt idx="11">
                  <c:v>15.07.</c:v>
                </c:pt>
                <c:pt idx="12">
                  <c:v>22.07.</c:v>
                </c:pt>
                <c:pt idx="13">
                  <c:v>29.07.</c:v>
                </c:pt>
                <c:pt idx="14">
                  <c:v>05.08.</c:v>
                </c:pt>
                <c:pt idx="15">
                  <c:v>12.08.</c:v>
                </c:pt>
                <c:pt idx="16">
                  <c:v>19.08.</c:v>
                </c:pt>
                <c:pt idx="17">
                  <c:v>26.08.</c:v>
                </c:pt>
                <c:pt idx="18">
                  <c:v>01.09.</c:v>
                </c:pt>
              </c:strCache>
            </c:strRef>
          </c:cat>
          <c:val>
            <c:numRef>
              <c:f>Raw_data!$P$148:$AH$148</c:f>
              <c:numCache>
                <c:formatCode>General</c:formatCode>
                <c:ptCount val="19"/>
                <c:pt idx="0">
                  <c:v>10.657894736842104</c:v>
                </c:pt>
                <c:pt idx="1">
                  <c:v>380.80769230769232</c:v>
                </c:pt>
                <c:pt idx="2">
                  <c:v>1258.7179487179487</c:v>
                </c:pt>
                <c:pt idx="3">
                  <c:v>1091.9230769230769</c:v>
                </c:pt>
                <c:pt idx="4">
                  <c:v>418.38461538461536</c:v>
                </c:pt>
                <c:pt idx="5">
                  <c:v>223.92105263157896</c:v>
                </c:pt>
                <c:pt idx="6">
                  <c:v>91.717948717948715</c:v>
                </c:pt>
                <c:pt idx="7">
                  <c:v>48.320512820512818</c:v>
                </c:pt>
                <c:pt idx="8">
                  <c:v>28.576923076923077</c:v>
                </c:pt>
                <c:pt idx="9">
                  <c:v>17.115384615384617</c:v>
                </c:pt>
                <c:pt idx="10">
                  <c:v>144.65384615384616</c:v>
                </c:pt>
                <c:pt idx="11">
                  <c:v>394.16666666666669</c:v>
                </c:pt>
                <c:pt idx="12">
                  <c:v>599.60256410256409</c:v>
                </c:pt>
                <c:pt idx="13">
                  <c:v>272.4871794871795</c:v>
                </c:pt>
                <c:pt idx="14">
                  <c:v>210.01282051282053</c:v>
                </c:pt>
                <c:pt idx="15">
                  <c:v>103.62820512820512</c:v>
                </c:pt>
                <c:pt idx="16">
                  <c:v>78.974358974358978</c:v>
                </c:pt>
                <c:pt idx="17">
                  <c:v>8.2948717948717956</c:v>
                </c:pt>
                <c:pt idx="18">
                  <c:v>4.2179487179487181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9E2-4664-BCC8-E9D451AC7E5E}"/>
            </c:ext>
          </c:extLst>
        </c:ser>
        <c:ser>
          <c:idx val="3"/>
          <c:order val="3"/>
          <c:tx>
            <c:strRef>
              <c:f>Raw_data!$O$149</c:f>
              <c:strCache>
                <c:ptCount val="1"/>
                <c:pt idx="0">
                  <c:v>2017</c:v>
                </c:pt>
              </c:strCache>
            </c:strRef>
          </c:tx>
          <c:spPr>
            <a:ln w="12700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Raw_data!$P$145:$AH$145</c:f>
              <c:strCache>
                <c:ptCount val="19"/>
                <c:pt idx="0">
                  <c:v>01.05.</c:v>
                </c:pt>
                <c:pt idx="1">
                  <c:v>05.05.</c:v>
                </c:pt>
                <c:pt idx="2">
                  <c:v>12.05.</c:v>
                </c:pt>
                <c:pt idx="3">
                  <c:v>19.05.</c:v>
                </c:pt>
                <c:pt idx="4">
                  <c:v>26.05.</c:v>
                </c:pt>
                <c:pt idx="5">
                  <c:v>02.06.</c:v>
                </c:pt>
                <c:pt idx="6">
                  <c:v>09.06.</c:v>
                </c:pt>
                <c:pt idx="7">
                  <c:v>16.06.</c:v>
                </c:pt>
                <c:pt idx="8">
                  <c:v>23.06.</c:v>
                </c:pt>
                <c:pt idx="9">
                  <c:v>01.07.</c:v>
                </c:pt>
                <c:pt idx="10">
                  <c:v>08.07.</c:v>
                </c:pt>
                <c:pt idx="11">
                  <c:v>15.07.</c:v>
                </c:pt>
                <c:pt idx="12">
                  <c:v>22.07.</c:v>
                </c:pt>
                <c:pt idx="13">
                  <c:v>29.07.</c:v>
                </c:pt>
                <c:pt idx="14">
                  <c:v>05.08.</c:v>
                </c:pt>
                <c:pt idx="15">
                  <c:v>12.08.</c:v>
                </c:pt>
                <c:pt idx="16">
                  <c:v>19.08.</c:v>
                </c:pt>
                <c:pt idx="17">
                  <c:v>26.08.</c:v>
                </c:pt>
                <c:pt idx="18">
                  <c:v>01.09.</c:v>
                </c:pt>
              </c:strCache>
            </c:strRef>
          </c:cat>
          <c:val>
            <c:numRef>
              <c:f>Raw_data!$P$149:$AH$149</c:f>
              <c:numCache>
                <c:formatCode>General</c:formatCode>
                <c:ptCount val="19"/>
                <c:pt idx="0">
                  <c:v>0</c:v>
                </c:pt>
                <c:pt idx="1">
                  <c:v>132.11538461538461</c:v>
                </c:pt>
                <c:pt idx="2">
                  <c:v>603.28205128205127</c:v>
                </c:pt>
                <c:pt idx="3">
                  <c:v>1238.2820512820513</c:v>
                </c:pt>
                <c:pt idx="4">
                  <c:v>695.32051282051282</c:v>
                </c:pt>
                <c:pt idx="5">
                  <c:v>386.12820512820514</c:v>
                </c:pt>
                <c:pt idx="6">
                  <c:v>457.97435897435895</c:v>
                </c:pt>
                <c:pt idx="7">
                  <c:v>331.75641025641028</c:v>
                </c:pt>
                <c:pt idx="8">
                  <c:v>80.192307692307693</c:v>
                </c:pt>
                <c:pt idx="9">
                  <c:v>18.679487179487179</c:v>
                </c:pt>
                <c:pt idx="10">
                  <c:v>98.128205128205124</c:v>
                </c:pt>
                <c:pt idx="11">
                  <c:v>210.56410256410257</c:v>
                </c:pt>
                <c:pt idx="12">
                  <c:v>223.97435897435898</c:v>
                </c:pt>
                <c:pt idx="13">
                  <c:v>165.73076923076923</c:v>
                </c:pt>
                <c:pt idx="14">
                  <c:v>205.12820512820514</c:v>
                </c:pt>
                <c:pt idx="15">
                  <c:v>196.96153846153845</c:v>
                </c:pt>
                <c:pt idx="16">
                  <c:v>96.42307692307692</c:v>
                </c:pt>
                <c:pt idx="17">
                  <c:v>29.871794871794872</c:v>
                </c:pt>
                <c:pt idx="18">
                  <c:v>14.115384615384615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9E2-4664-BCC8-E9D451AC7E5E}"/>
            </c:ext>
          </c:extLst>
        </c:ser>
        <c:ser>
          <c:idx val="4"/>
          <c:order val="4"/>
          <c:tx>
            <c:strRef>
              <c:f>Raw_data!$O$150</c:f>
              <c:strCache>
                <c:ptCount val="1"/>
                <c:pt idx="0">
                  <c:v>2016</c:v>
                </c:pt>
              </c:strCache>
            </c:strRef>
          </c:tx>
          <c:spPr>
            <a:ln w="1270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Raw_data!$P$145:$AH$145</c:f>
              <c:strCache>
                <c:ptCount val="19"/>
                <c:pt idx="0">
                  <c:v>01.05.</c:v>
                </c:pt>
                <c:pt idx="1">
                  <c:v>05.05.</c:v>
                </c:pt>
                <c:pt idx="2">
                  <c:v>12.05.</c:v>
                </c:pt>
                <c:pt idx="3">
                  <c:v>19.05.</c:v>
                </c:pt>
                <c:pt idx="4">
                  <c:v>26.05.</c:v>
                </c:pt>
                <c:pt idx="5">
                  <c:v>02.06.</c:v>
                </c:pt>
                <c:pt idx="6">
                  <c:v>09.06.</c:v>
                </c:pt>
                <c:pt idx="7">
                  <c:v>16.06.</c:v>
                </c:pt>
                <c:pt idx="8">
                  <c:v>23.06.</c:v>
                </c:pt>
                <c:pt idx="9">
                  <c:v>01.07.</c:v>
                </c:pt>
                <c:pt idx="10">
                  <c:v>08.07.</c:v>
                </c:pt>
                <c:pt idx="11">
                  <c:v>15.07.</c:v>
                </c:pt>
                <c:pt idx="12">
                  <c:v>22.07.</c:v>
                </c:pt>
                <c:pt idx="13">
                  <c:v>29.07.</c:v>
                </c:pt>
                <c:pt idx="14">
                  <c:v>05.08.</c:v>
                </c:pt>
                <c:pt idx="15">
                  <c:v>12.08.</c:v>
                </c:pt>
                <c:pt idx="16">
                  <c:v>19.08.</c:v>
                </c:pt>
                <c:pt idx="17">
                  <c:v>26.08.</c:v>
                </c:pt>
                <c:pt idx="18">
                  <c:v>01.09.</c:v>
                </c:pt>
              </c:strCache>
            </c:strRef>
          </c:cat>
          <c:val>
            <c:numRef>
              <c:f>Raw_data!$P$150:$AH$150</c:f>
              <c:numCache>
                <c:formatCode>General</c:formatCode>
                <c:ptCount val="19"/>
                <c:pt idx="0">
                  <c:v>0</c:v>
                </c:pt>
                <c:pt idx="1">
                  <c:v>409.80769230769232</c:v>
                </c:pt>
                <c:pt idx="2">
                  <c:v>1005.2307692307693</c:v>
                </c:pt>
                <c:pt idx="3">
                  <c:v>425.83333333333331</c:v>
                </c:pt>
                <c:pt idx="4">
                  <c:v>888.14102564102564</c:v>
                </c:pt>
                <c:pt idx="5">
                  <c:v>817.76623376623377</c:v>
                </c:pt>
                <c:pt idx="6">
                  <c:v>75.512820512820511</c:v>
                </c:pt>
                <c:pt idx="7">
                  <c:v>63.102564102564102</c:v>
                </c:pt>
                <c:pt idx="8">
                  <c:v>310.15384615384613</c:v>
                </c:pt>
                <c:pt idx="9">
                  <c:v>53.192307692307693</c:v>
                </c:pt>
                <c:pt idx="10">
                  <c:v>155.34615384615384</c:v>
                </c:pt>
                <c:pt idx="11">
                  <c:v>306.25641025641028</c:v>
                </c:pt>
                <c:pt idx="12">
                  <c:v>405.15384615384613</c:v>
                </c:pt>
                <c:pt idx="13">
                  <c:v>243.41025641025641</c:v>
                </c:pt>
                <c:pt idx="14">
                  <c:v>137.17948717948718</c:v>
                </c:pt>
                <c:pt idx="15">
                  <c:v>67.256410256410263</c:v>
                </c:pt>
                <c:pt idx="16">
                  <c:v>15.307692307692308</c:v>
                </c:pt>
                <c:pt idx="17">
                  <c:v>15.551282051282051</c:v>
                </c:pt>
                <c:pt idx="18">
                  <c:v>0.8571428571428571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9E2-4664-BCC8-E9D451AC7E5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283136"/>
        <c:axId val="36284672"/>
      </c:lineChart>
      <c:catAx>
        <c:axId val="36283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6284672"/>
        <c:crosses val="autoZero"/>
        <c:auto val="1"/>
        <c:lblAlgn val="ctr"/>
        <c:lblOffset val="100"/>
        <c:noMultiLvlLbl val="0"/>
      </c:catAx>
      <c:valAx>
        <c:axId val="3628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2000" b="0" i="0" baseline="0">
                    <a:effectLst/>
                  </a:rPr>
                  <a:t>Vidēji vienā slazdā</a:t>
                </a:r>
                <a:r>
                  <a:rPr lang="en-GB" sz="2000" b="0" i="0" baseline="0">
                    <a:effectLst/>
                  </a:rPr>
                  <a:t> </a:t>
                </a:r>
                <a:r>
                  <a:rPr lang="lv-LV" sz="2000" b="0" i="0" baseline="0">
                    <a:effectLst/>
                  </a:rPr>
                  <a:t>noķerto vaboļu daudzums</a:t>
                </a:r>
                <a:endParaRPr lang="en-GB" sz="2000">
                  <a:effectLst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00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</a:defRPr>
                </a:pPr>
                <a:endParaRPr lang="en-GB" sz="20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62831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3200" b="1"/>
            </a:pPr>
            <a:r>
              <a:rPr lang="lv-LV" sz="3200" b="1"/>
              <a:t>Egļu astoņzobu mizgrauža populācijas izmaiņas</a:t>
            </a:r>
            <a:endParaRPr lang="en-GB" sz="3200" b="1"/>
          </a:p>
        </c:rich>
      </c:tx>
      <c:layout>
        <c:manualLayout>
          <c:xMode val="edge"/>
          <c:yMode val="edge"/>
          <c:x val="0.15902420616589805"/>
          <c:y val="5.9379195617277778E-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5B9BD5"/>
            </a:solidFill>
            <a:ln w="254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Izmainas!$D$42:$J$42</c:f>
                <c:numCache>
                  <c:formatCode>General</c:formatCode>
                  <c:ptCount val="7"/>
                  <c:pt idx="0">
                    <c:v>560.78519523967464</c:v>
                  </c:pt>
                  <c:pt idx="1">
                    <c:v>645.68748362454801</c:v>
                  </c:pt>
                  <c:pt idx="2">
                    <c:v>738.25451058097974</c:v>
                  </c:pt>
                  <c:pt idx="3">
                    <c:v>476.4423513292777</c:v>
                  </c:pt>
                  <c:pt idx="4">
                    <c:v>632.94138610899267</c:v>
                  </c:pt>
                  <c:pt idx="5">
                    <c:v>1789.3553156194671</c:v>
                  </c:pt>
                  <c:pt idx="6">
                    <c:v>511.94377611524311</c:v>
                  </c:pt>
                </c:numCache>
              </c:numRef>
            </c:plus>
            <c:minus>
              <c:numRef>
                <c:f>Izmainas!$D$42:$J$42</c:f>
                <c:numCache>
                  <c:formatCode>General</c:formatCode>
                  <c:ptCount val="7"/>
                  <c:pt idx="0">
                    <c:v>560.78519523967464</c:v>
                  </c:pt>
                  <c:pt idx="1">
                    <c:v>645.68748362454801</c:v>
                  </c:pt>
                  <c:pt idx="2">
                    <c:v>738.25451058097974</c:v>
                  </c:pt>
                  <c:pt idx="3">
                    <c:v>476.4423513292777</c:v>
                  </c:pt>
                  <c:pt idx="4">
                    <c:v>632.94138610899267</c:v>
                  </c:pt>
                  <c:pt idx="5">
                    <c:v>1789.3553156194671</c:v>
                  </c:pt>
                  <c:pt idx="6">
                    <c:v>511.94377611524311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numRef>
              <c:f>Izmainas!$D$40:$J$40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Izmainas!$D$41:$J$41</c:f>
              <c:numCache>
                <c:formatCode>General</c:formatCode>
                <c:ptCount val="7"/>
                <c:pt idx="0">
                  <c:v>3654</c:v>
                </c:pt>
                <c:pt idx="1">
                  <c:v>7734.7435897435917</c:v>
                </c:pt>
                <c:pt idx="2">
                  <c:v>5384.1794871794882</c:v>
                </c:pt>
                <c:pt idx="3">
                  <c:v>5185.7307692307695</c:v>
                </c:pt>
                <c:pt idx="4">
                  <c:v>5375.1282051282042</c:v>
                </c:pt>
                <c:pt idx="5" formatCode="0">
                  <c:v>12318.06451612903</c:v>
                </c:pt>
                <c:pt idx="6" formatCode="0">
                  <c:v>4623.3589743589737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1F-4A10-9E33-E165558D82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6204544"/>
        <c:axId val="36206464"/>
      </c:barChart>
      <c:catAx>
        <c:axId val="362045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 sz="2000" b="1"/>
                  <a:t>Gads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v-LV"/>
          </a:p>
        </c:txPr>
        <c:crossAx val="36206464"/>
        <c:crosses val="autoZero"/>
        <c:auto val="1"/>
        <c:lblAlgn val="ctr"/>
        <c:lblOffset val="100"/>
        <c:noMultiLvlLbl val="0"/>
      </c:catAx>
      <c:valAx>
        <c:axId val="36206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 sz="2000" b="1" i="0" u="none" strike="noStrike" baseline="0">
                    <a:solidFill>
                      <a:srgbClr val="333333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lv-LV" sz="2000" b="1"/>
                  <a:t>Vidēji vienā slazdā noķerto vaboļu sk.</a:t>
                </a:r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v-LV"/>
          </a:p>
        </c:txPr>
        <c:crossAx val="362045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lv-LV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/>
              <a:t>Pirmās vaboles izlidošanas datums </a:t>
            </a:r>
          </a:p>
          <a:p>
            <a:pPr>
              <a:defRPr/>
            </a:pPr>
            <a:r>
              <a:rPr lang="lv-LV"/>
              <a:t>(vidēji no 5 parauglaukumiem)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PirmaVabole!$D$42</c:f>
              <c:strCache>
                <c:ptCount val="1"/>
                <c:pt idx="0">
                  <c:v>2017.g.</c:v>
                </c:pt>
              </c:strCache>
            </c:strRef>
          </c:tx>
          <c:spPr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PirmaVabole!$E$42</c:f>
              <c:strCache>
                <c:ptCount val="1"/>
                <c:pt idx="0">
                  <c:v>2018.g.</c:v>
                </c:pt>
              </c:strCache>
            </c:strRef>
          </c:cat>
          <c:val>
            <c:numRef>
              <c:f>PirmaVabole!$D$43</c:f>
              <c:numCache>
                <c:formatCode>d\-mmm</c:formatCode>
                <c:ptCount val="1"/>
                <c:pt idx="0">
                  <c:v>43945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99-4CE1-B3A8-0685B3808161}"/>
            </c:ext>
          </c:extLst>
        </c:ser>
        <c:ser>
          <c:idx val="1"/>
          <c:order val="1"/>
          <c:tx>
            <c:strRef>
              <c:f>PirmaVabole!$E$42</c:f>
              <c:strCache>
                <c:ptCount val="1"/>
                <c:pt idx="0">
                  <c:v>2018.g.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F99-4CE1-B3A8-0685B3808161}"/>
              </c:ext>
            </c:extLst>
          </c:dPt>
          <c:cat>
            <c:strRef>
              <c:f>PirmaVabole!$E$42</c:f>
              <c:strCache>
                <c:ptCount val="1"/>
                <c:pt idx="0">
                  <c:v>2018.g.</c:v>
                </c:pt>
              </c:strCache>
            </c:strRef>
          </c:cat>
          <c:val>
            <c:numRef>
              <c:f>PirmaVabole!$E$43</c:f>
              <c:numCache>
                <c:formatCode>d\-mmm</c:formatCode>
                <c:ptCount val="1"/>
                <c:pt idx="0">
                  <c:v>43941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F99-4CE1-B3A8-0685B3808161}"/>
            </c:ext>
          </c:extLst>
        </c:ser>
        <c:ser>
          <c:idx val="2"/>
          <c:order val="2"/>
          <c:tx>
            <c:strRef>
              <c:f>PirmaVabole!$F$42</c:f>
              <c:strCache>
                <c:ptCount val="1"/>
                <c:pt idx="0">
                  <c:v>2019.g.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99-4CE1-B3A8-0685B3808161}"/>
              </c:ext>
            </c:extLst>
          </c:dPt>
          <c:cat>
            <c:strRef>
              <c:f>PirmaVabole!$E$42</c:f>
              <c:strCache>
                <c:ptCount val="1"/>
                <c:pt idx="0">
                  <c:v>2018.g.</c:v>
                </c:pt>
              </c:strCache>
            </c:strRef>
          </c:cat>
          <c:val>
            <c:numRef>
              <c:f>PirmaVabole!$F$43</c:f>
              <c:numCache>
                <c:formatCode>d\-mmm</c:formatCode>
                <c:ptCount val="1"/>
                <c:pt idx="0">
                  <c:v>43940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F99-4CE1-B3A8-0685B3808161}"/>
            </c:ext>
          </c:extLst>
        </c:ser>
        <c:ser>
          <c:idx val="3"/>
          <c:order val="3"/>
          <c:tx>
            <c:strRef>
              <c:f>PirmaVabole!$G$42</c:f>
              <c:strCache>
                <c:ptCount val="1"/>
                <c:pt idx="0">
                  <c:v>2020.g.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F99-4CE1-B3A8-0685B3808161}"/>
              </c:ext>
            </c:extLst>
          </c:dPt>
          <c:val>
            <c:numRef>
              <c:f>PirmaVabole!$G$43</c:f>
              <c:numCache>
                <c:formatCode>d\-mmm</c:formatCode>
                <c:ptCount val="1"/>
                <c:pt idx="0">
                  <c:v>43947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1F99-4CE1-B3A8-0685B3808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6358784"/>
        <c:axId val="36364672"/>
      </c:barChart>
      <c:catAx>
        <c:axId val="363587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6364672"/>
        <c:crosses val="autoZero"/>
        <c:auto val="1"/>
        <c:lblAlgn val="ctr"/>
        <c:lblOffset val="100"/>
        <c:noMultiLvlLbl val="0"/>
      </c:catAx>
      <c:valAx>
        <c:axId val="36364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/>
                  <a:t>Datums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lv-LV"/>
            </a:p>
          </c:txPr>
        </c:title>
        <c:numFmt formatCode="d\-mmm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6358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48381452318461"/>
          <c:y val="0.1057759220598469"/>
          <c:w val="0.6275813648293963"/>
          <c:h val="0.77062405821401758"/>
        </c:manualLayout>
      </c:layout>
      <c:scatterChart>
        <c:scatterStyle val="lineMarker"/>
        <c:varyColors val="0"/>
        <c:ser>
          <c:idx val="0"/>
          <c:order val="0"/>
          <c:tx>
            <c:strRef>
              <c:f>PirmaVabole!$L$10</c:f>
              <c:strCache>
                <c:ptCount val="1"/>
                <c:pt idx="0">
                  <c:v>2017.g.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0.34352011251086328"/>
                  <c:y val="-0.64949296720769512"/>
                </c:manualLayout>
              </c:layout>
              <c:numFmt formatCode="General" sourceLinked="0"/>
              <c:spPr>
                <a:noFill/>
                <a:ln w="25400">
                  <a:noFill/>
                </a:ln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</c:trendlineLbl>
          </c:trendline>
          <c:xVal>
            <c:numRef>
              <c:f>PirmaVabole!$F$11:$F$25</c:f>
              <c:numCache>
                <c:formatCode>d\-mmm</c:formatCode>
                <c:ptCount val="15"/>
                <c:pt idx="0">
                  <c:v>43199</c:v>
                </c:pt>
                <c:pt idx="1">
                  <c:v>43218</c:v>
                </c:pt>
                <c:pt idx="2">
                  <c:v>43203</c:v>
                </c:pt>
                <c:pt idx="3">
                  <c:v>43213</c:v>
                </c:pt>
                <c:pt idx="4">
                  <c:v>43219</c:v>
                </c:pt>
                <c:pt idx="5">
                  <c:v>43187</c:v>
                </c:pt>
                <c:pt idx="6">
                  <c:v>43221</c:v>
                </c:pt>
                <c:pt idx="7">
                  <c:v>43222</c:v>
                </c:pt>
                <c:pt idx="8">
                  <c:v>43221</c:v>
                </c:pt>
                <c:pt idx="9">
                  <c:v>43223</c:v>
                </c:pt>
                <c:pt idx="10">
                  <c:v>43211</c:v>
                </c:pt>
                <c:pt idx="11">
                  <c:v>43209</c:v>
                </c:pt>
                <c:pt idx="12">
                  <c:v>43208</c:v>
                </c:pt>
                <c:pt idx="13">
                  <c:v>43209</c:v>
                </c:pt>
                <c:pt idx="14">
                  <c:v>43212</c:v>
                </c:pt>
              </c:numCache>
            </c:numRef>
          </c:xVal>
          <c:yVal>
            <c:numRef>
              <c:f>PirmaVabole!$L$11:$L$25</c:f>
              <c:numCache>
                <c:formatCode>General</c:formatCode>
                <c:ptCount val="15"/>
                <c:pt idx="0">
                  <c:v>8086.666666666667</c:v>
                </c:pt>
                <c:pt idx="1">
                  <c:v>2694</c:v>
                </c:pt>
                <c:pt idx="2">
                  <c:v>7626.666666666667</c:v>
                </c:pt>
                <c:pt idx="3">
                  <c:v>14063.333333333334</c:v>
                </c:pt>
                <c:pt idx="4">
                  <c:v>4541.666666666667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14-4C51-94C6-43B59C50DEDB}"/>
            </c:ext>
          </c:extLst>
        </c:ser>
        <c:ser>
          <c:idx val="1"/>
          <c:order val="1"/>
          <c:tx>
            <c:strRef>
              <c:f>PirmaVabole!$M$10</c:f>
              <c:strCache>
                <c:ptCount val="1"/>
                <c:pt idx="0">
                  <c:v>2018.g.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PirmaVabole!$F$11:$F$25</c:f>
              <c:numCache>
                <c:formatCode>d\-mmm</c:formatCode>
                <c:ptCount val="15"/>
                <c:pt idx="0">
                  <c:v>43199</c:v>
                </c:pt>
                <c:pt idx="1">
                  <c:v>43218</c:v>
                </c:pt>
                <c:pt idx="2">
                  <c:v>43203</c:v>
                </c:pt>
                <c:pt idx="3">
                  <c:v>43213</c:v>
                </c:pt>
                <c:pt idx="4">
                  <c:v>43219</c:v>
                </c:pt>
                <c:pt idx="5">
                  <c:v>43187</c:v>
                </c:pt>
                <c:pt idx="6">
                  <c:v>43221</c:v>
                </c:pt>
                <c:pt idx="7">
                  <c:v>43222</c:v>
                </c:pt>
                <c:pt idx="8">
                  <c:v>43221</c:v>
                </c:pt>
                <c:pt idx="9">
                  <c:v>43223</c:v>
                </c:pt>
                <c:pt idx="10">
                  <c:v>43211</c:v>
                </c:pt>
                <c:pt idx="11">
                  <c:v>43209</c:v>
                </c:pt>
                <c:pt idx="12">
                  <c:v>43208</c:v>
                </c:pt>
                <c:pt idx="13">
                  <c:v>43209</c:v>
                </c:pt>
                <c:pt idx="14">
                  <c:v>43212</c:v>
                </c:pt>
              </c:numCache>
            </c:numRef>
          </c:xVal>
          <c:yVal>
            <c:numRef>
              <c:f>PirmaVabole!$M$11:$M$25</c:f>
              <c:numCache>
                <c:formatCode>General</c:formatCode>
                <c:ptCount val="15"/>
                <c:pt idx="5">
                  <c:v>9415</c:v>
                </c:pt>
                <c:pt idx="6">
                  <c:v>4795</c:v>
                </c:pt>
                <c:pt idx="7">
                  <c:v>3958.3333333333335</c:v>
                </c:pt>
                <c:pt idx="8">
                  <c:v>7393.666666666667</c:v>
                </c:pt>
                <c:pt idx="9">
                  <c:v>404.33333333333331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114-4C51-94C6-43B59C50DEDB}"/>
            </c:ext>
          </c:extLst>
        </c:ser>
        <c:ser>
          <c:idx val="2"/>
          <c:order val="2"/>
          <c:tx>
            <c:strRef>
              <c:f>PirmaVabole!$N$10</c:f>
              <c:strCache>
                <c:ptCount val="1"/>
                <c:pt idx="0">
                  <c:v>2019.g.</c:v>
                </c:pt>
              </c:strCache>
            </c:strRef>
          </c:tx>
          <c:spPr>
            <a:ln w="19050">
              <a:noFill/>
            </a:ln>
          </c:spPr>
          <c:xVal>
            <c:numRef>
              <c:f>PirmaVabole!$F$11:$F$25</c:f>
              <c:numCache>
                <c:formatCode>d\-mmm</c:formatCode>
                <c:ptCount val="15"/>
                <c:pt idx="0">
                  <c:v>43199</c:v>
                </c:pt>
                <c:pt idx="1">
                  <c:v>43218</c:v>
                </c:pt>
                <c:pt idx="2">
                  <c:v>43203</c:v>
                </c:pt>
                <c:pt idx="3">
                  <c:v>43213</c:v>
                </c:pt>
                <c:pt idx="4">
                  <c:v>43219</c:v>
                </c:pt>
                <c:pt idx="5">
                  <c:v>43187</c:v>
                </c:pt>
                <c:pt idx="6">
                  <c:v>43221</c:v>
                </c:pt>
                <c:pt idx="7">
                  <c:v>43222</c:v>
                </c:pt>
                <c:pt idx="8">
                  <c:v>43221</c:v>
                </c:pt>
                <c:pt idx="9">
                  <c:v>43223</c:v>
                </c:pt>
                <c:pt idx="10">
                  <c:v>43211</c:v>
                </c:pt>
                <c:pt idx="11">
                  <c:v>43209</c:v>
                </c:pt>
                <c:pt idx="12">
                  <c:v>43208</c:v>
                </c:pt>
                <c:pt idx="13">
                  <c:v>43209</c:v>
                </c:pt>
                <c:pt idx="14">
                  <c:v>43212</c:v>
                </c:pt>
              </c:numCache>
            </c:numRef>
          </c:xVal>
          <c:yVal>
            <c:numRef>
              <c:f>PirmaVabole!$N$11:$N$25</c:f>
              <c:numCache>
                <c:formatCode>General</c:formatCode>
                <c:ptCount val="15"/>
                <c:pt idx="10">
                  <c:v>8184.666666666667</c:v>
                </c:pt>
                <c:pt idx="11">
                  <c:v>4391</c:v>
                </c:pt>
                <c:pt idx="12">
                  <c:v>4179</c:v>
                </c:pt>
                <c:pt idx="13">
                  <c:v>41706</c:v>
                </c:pt>
                <c:pt idx="14">
                  <c:v>14040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114-4C51-94C6-43B59C50DEDB}"/>
            </c:ext>
          </c:extLst>
        </c:ser>
        <c:ser>
          <c:idx val="3"/>
          <c:order val="3"/>
          <c:tx>
            <c:strRef>
              <c:f>PirmaVabole!$O$10</c:f>
              <c:strCache>
                <c:ptCount val="1"/>
                <c:pt idx="0">
                  <c:v>2020.g.</c:v>
                </c:pt>
              </c:strCache>
            </c:strRef>
          </c:tx>
          <c:spPr>
            <a:ln w="19050">
              <a:noFill/>
            </a:ln>
          </c:spPr>
          <c:xVal>
            <c:numRef>
              <c:f>PirmaVabole!$F$26:$F$30</c:f>
              <c:numCache>
                <c:formatCode>d\-mmm</c:formatCode>
                <c:ptCount val="5"/>
                <c:pt idx="0">
                  <c:v>43231</c:v>
                </c:pt>
                <c:pt idx="1">
                  <c:v>43199</c:v>
                </c:pt>
                <c:pt idx="2">
                  <c:v>43212</c:v>
                </c:pt>
                <c:pt idx="3">
                  <c:v>43227</c:v>
                </c:pt>
                <c:pt idx="4">
                  <c:v>43213</c:v>
                </c:pt>
              </c:numCache>
            </c:numRef>
          </c:xVal>
          <c:yVal>
            <c:numRef>
              <c:f>PirmaVabole!$O$26:$O$30</c:f>
              <c:numCache>
                <c:formatCode>General</c:formatCode>
                <c:ptCount val="5"/>
                <c:pt idx="0">
                  <c:v>3871.3333333333335</c:v>
                </c:pt>
                <c:pt idx="1">
                  <c:v>6123.333333333333</c:v>
                </c:pt>
                <c:pt idx="2">
                  <c:v>1752.3333333333333</c:v>
                </c:pt>
                <c:pt idx="3">
                  <c:v>3746</c:v>
                </c:pt>
                <c:pt idx="4">
                  <c:v>1757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114-4C51-94C6-43B59C50D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200064"/>
        <c:axId val="38201984"/>
      </c:scatterChart>
      <c:valAx>
        <c:axId val="382000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400"/>
                  <a:t>Datums</a:t>
                </a:r>
                <a:endParaRPr lang="en-GB" sz="1400"/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333333"/>
                </a:solidFill>
                <a:latin typeface="Calibri"/>
                <a:ea typeface="Calibri"/>
                <a:cs typeface="Calibri"/>
              </a:defRPr>
            </a:pPr>
            <a:endParaRPr lang="lv-LV"/>
          </a:p>
        </c:txPr>
        <c:crossAx val="38201984"/>
        <c:crosses val="autoZero"/>
        <c:crossBetween val="midCat"/>
      </c:valAx>
      <c:valAx>
        <c:axId val="38201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lv-LV" sz="1400" dirty="0"/>
                  <a:t>Vidēji </a:t>
                </a:r>
                <a:r>
                  <a:rPr lang="lv-LV" sz="1400" dirty="0" smtClean="0"/>
                  <a:t>vienā slazdā </a:t>
                </a:r>
                <a:r>
                  <a:rPr lang="lv-LV" sz="1400" dirty="0"/>
                  <a:t>noķerto</a:t>
                </a:r>
                <a:r>
                  <a:rPr lang="lv-LV" sz="1400" baseline="0" dirty="0"/>
                  <a:t> vaboļu skaits sezonā</a:t>
                </a:r>
                <a:endParaRPr lang="en-GB" sz="1400" dirty="0"/>
              </a:p>
            </c:rich>
          </c:tx>
          <c:overlay val="0"/>
          <c:spPr>
            <a:noFill/>
            <a:ln w="25400">
              <a:noFill/>
            </a:ln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8200064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egendEntry>
        <c:idx val="4"/>
        <c:delete val="1"/>
      </c:legendEntry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lv-LV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6BF57-241D-4C77-8A3B-D932AE249883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508E75-111D-4173-9BFA-089536AEF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3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123C17-53A4-42E4-A2D0-EDBCF44C7221}" type="datetimeFigureOut">
              <a:rPr lang="en-US" smtClean="0"/>
              <a:t>12/1/2020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9D6A4E-8B8F-48B8-812A-80A90E9275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293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513A07D-B50A-421C-B117-F50DBCE886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384" y="136524"/>
            <a:ext cx="1177478" cy="13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28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44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01057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7DA554CA-BD00-4708-A010-3AA0779D8A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686" y="203994"/>
            <a:ext cx="1147664" cy="128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55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2060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376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13125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D695D51C-B00B-48FC-891B-87F4ED35D6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073" y="150276"/>
            <a:ext cx="1180004" cy="131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14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4475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8667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71057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9DB57-0C11-42A7-88FB-72585ABE34D2}" type="datetimeFigureOut">
              <a:rPr lang="lv-LV" smtClean="0"/>
              <a:t>01.12.2020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A1705-09DB-43B0-98FE-91A2F5031E4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47179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2.jpe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0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3.png"/><Relationship Id="rId5" Type="http://schemas.openxmlformats.org/officeDocument/2006/relationships/image" Target="../media/image5.wmf"/><Relationship Id="rId4" Type="http://schemas.openxmlformats.org/officeDocument/2006/relationships/oleObject" Target="../embeddings/oleObject1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chart" Target="../charts/chart5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0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chart" Target="../charts/chart6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chart" Target="../charts/chart7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3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0.jpeg"/><Relationship Id="rId5" Type="http://schemas.openxmlformats.org/officeDocument/2006/relationships/image" Target="../media/image5.wmf"/><Relationship Id="rId4" Type="http://schemas.openxmlformats.org/officeDocument/2006/relationships/oleObject" Target="../embeddings/oleObject25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7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chart" Target="../charts/chart2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jpeg"/><Relationship Id="rId5" Type="http://schemas.openxmlformats.org/officeDocument/2006/relationships/image" Target="../media/image5.w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0.jpeg"/><Relationship Id="rId5" Type="http://schemas.openxmlformats.org/officeDocument/2006/relationships/image" Target="../media/image5.wmf"/><Relationship Id="rId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chart" Target="../charts/chart3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chart" Target="../charts/chart4.x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8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0456" y="0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Egļu </a:t>
            </a:r>
            <a:r>
              <a:rPr lang="lv-LV" dirty="0" err="1"/>
              <a:t>astoņzobu</a:t>
            </a:r>
            <a:r>
              <a:rPr lang="lv-LV" dirty="0"/>
              <a:t> mizgrauža </a:t>
            </a:r>
            <a:r>
              <a:rPr lang="lv-LV" dirty="0" smtClean="0"/>
              <a:t>populācijas monitorings 2020. gadā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Agnis Šmits, </a:t>
            </a:r>
            <a:r>
              <a:rPr lang="lv-LV" dirty="0" err="1"/>
              <a:t>Dr.Biol.</a:t>
            </a:r>
            <a:endParaRPr lang="lv-LV" dirty="0"/>
          </a:p>
          <a:p>
            <a:r>
              <a:rPr lang="lv-LV" dirty="0"/>
              <a:t>LVMI «Silava» vadošais pētnieks</a:t>
            </a:r>
          </a:p>
          <a:p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9507469"/>
              </p:ext>
            </p:extLst>
          </p:nvPr>
        </p:nvGraphicFramePr>
        <p:xfrm>
          <a:off x="9358963" y="152803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358963" y="152803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044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669932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Situācija Eiropā</a:t>
            </a:r>
            <a:br>
              <a:rPr lang="lv-LV" dirty="0"/>
            </a:b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000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ttēls 3">
            <a:extLst>
              <a:ext uri="{FF2B5EF4-FFF2-40B4-BE49-F238E27FC236}">
                <a16:creationId xmlns:a16="http://schemas.microsoft.com/office/drawing/2014/main" id="{CF4C3FA5-0BB9-4874-B76A-E39533484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7848" y="1439708"/>
            <a:ext cx="5592762" cy="529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2F19E9A5-70F2-47CC-BBEE-A0EEBB80A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3042" y="1789501"/>
            <a:ext cx="49339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lv-LV" altLang="en-US" sz="2400" b="1" dirty="0">
                <a:solidFill>
                  <a:schemeClr val="tx1"/>
                </a:solidFill>
              </a:rPr>
              <a:t>2017.gada vētra/ mizgrauzis (m</a:t>
            </a:r>
            <a:r>
              <a:rPr lang="lv-LV" altLang="en-US" sz="2400" b="1" baseline="30000" dirty="0">
                <a:solidFill>
                  <a:schemeClr val="tx1"/>
                </a:solidFill>
              </a:rPr>
              <a:t>3</a:t>
            </a:r>
            <a:r>
              <a:rPr lang="lv-LV" altLang="en-US" sz="2400" b="1" dirty="0">
                <a:solidFill>
                  <a:schemeClr val="tx1"/>
                </a:solidFill>
              </a:rPr>
              <a:t>)</a:t>
            </a:r>
            <a:endParaRPr lang="en-GB" alt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610" y="254901"/>
            <a:ext cx="8064896" cy="1143000"/>
          </a:xfrm>
        </p:spPr>
        <p:txBody>
          <a:bodyPr>
            <a:normAutofit/>
          </a:bodyPr>
          <a:lstStyle/>
          <a:p>
            <a:r>
              <a:rPr lang="lv-LV" altLang="en-US" dirty="0"/>
              <a:t>Situācija Zviedrijā 2018.gadā</a:t>
            </a:r>
            <a:br>
              <a:rPr lang="lv-LV" altLang="en-US" dirty="0"/>
            </a:br>
            <a:r>
              <a:rPr lang="en-GB" altLang="en-US" sz="2000" dirty="0"/>
              <a:t> </a:t>
            </a:r>
            <a:r>
              <a:rPr lang="lv-LV" altLang="en-US" sz="2000" dirty="0"/>
              <a:t>(</a:t>
            </a:r>
            <a:r>
              <a:rPr lang="en-GB" altLang="en-US" sz="2000" dirty="0"/>
              <a:t>Hans </a:t>
            </a:r>
            <a:r>
              <a:rPr lang="en-GB" altLang="en-US" sz="2000" dirty="0" err="1"/>
              <a:t>Källsmyr</a:t>
            </a:r>
            <a:r>
              <a:rPr lang="lv-LV" altLang="en-US" sz="2000" dirty="0"/>
              <a:t>, 2018)</a:t>
            </a: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048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4E21B11-D581-4908-99F9-070A29278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20" y="1424688"/>
            <a:ext cx="8988425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70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6610" y="254901"/>
            <a:ext cx="8064896" cy="1143000"/>
          </a:xfrm>
        </p:spPr>
        <p:txBody>
          <a:bodyPr>
            <a:normAutofit/>
          </a:bodyPr>
          <a:lstStyle/>
          <a:p>
            <a:r>
              <a:rPr lang="lv-LV" altLang="en-US" dirty="0"/>
              <a:t>Situācija Zviedrijā 2018.gadā</a:t>
            </a:r>
            <a:br>
              <a:rPr lang="lv-LV" altLang="en-US" dirty="0"/>
            </a:br>
            <a:r>
              <a:rPr lang="en-GB" altLang="en-US" sz="2000" dirty="0"/>
              <a:t> </a:t>
            </a:r>
            <a:r>
              <a:rPr lang="lv-LV" altLang="en-US" sz="2000" dirty="0"/>
              <a:t>(</a:t>
            </a:r>
            <a:r>
              <a:rPr lang="en-GB" altLang="en-US" sz="2000" dirty="0"/>
              <a:t>Hans </a:t>
            </a:r>
            <a:r>
              <a:rPr lang="en-GB" altLang="en-US" sz="2000" dirty="0" err="1"/>
              <a:t>Källsmyr</a:t>
            </a:r>
            <a:r>
              <a:rPr lang="lv-LV" altLang="en-US" sz="2000" dirty="0"/>
              <a:t>, 2018)</a:t>
            </a: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72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>
            <a:extLst>
              <a:ext uri="{FF2B5EF4-FFF2-40B4-BE49-F238E27FC236}">
                <a16:creationId xmlns:a16="http://schemas.microsoft.com/office/drawing/2014/main" id="{46548A1F-A54C-4CF5-A167-B7B536F397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01" t="16402" r="18500" b="8002"/>
          <a:stretch>
            <a:fillRect/>
          </a:stretch>
        </p:blipFill>
        <p:spPr bwMode="auto">
          <a:xfrm>
            <a:off x="2063552" y="1407207"/>
            <a:ext cx="8691075" cy="4887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06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669932"/>
            <a:ext cx="8064896" cy="1143000"/>
          </a:xfrm>
        </p:spPr>
        <p:txBody>
          <a:bodyPr>
            <a:normAutofit/>
          </a:bodyPr>
          <a:lstStyle/>
          <a:p>
            <a:r>
              <a:rPr lang="lv-LV" dirty="0"/>
              <a:t>Lietuva</a:t>
            </a:r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343472" y="1770431"/>
            <a:ext cx="10454952" cy="4239444"/>
          </a:xfrm>
        </p:spPr>
        <p:txBody>
          <a:bodyPr>
            <a:normAutofit/>
          </a:bodyPr>
          <a:lstStyle/>
          <a:p>
            <a:r>
              <a:rPr lang="lv-LV" altLang="en-US" dirty="0"/>
              <a:t>Monitoringa dati liecina par populācijas samazinājumu par 11% 2019 gadā salīdzinot ar 2018. gadu Valstiskā mērogā.</a:t>
            </a:r>
          </a:p>
          <a:p>
            <a:r>
              <a:rPr lang="lv-LV" altLang="en-US" dirty="0"/>
              <a:t>Pirmās paaudzes lidošanas aktivitāte bija par 2% mazāka nekā 2018. gadā, bet otrās paaudzes lidošanas aktivitāte (Jūlijs-Augusts)- par 35% mazāka nekā 2018. gadā.</a:t>
            </a:r>
            <a:endParaRPr lang="en-GB" altLang="en-US" dirty="0"/>
          </a:p>
          <a:p>
            <a:r>
              <a:rPr lang="lv-LV" altLang="en-US" dirty="0"/>
              <a:t>Vairāk bojātie reģioni bija </a:t>
            </a:r>
            <a:r>
              <a:rPr lang="lv-LV" altLang="en-US" dirty="0" err="1"/>
              <a:t>Prienai</a:t>
            </a:r>
            <a:r>
              <a:rPr lang="lv-LV" altLang="en-US" dirty="0"/>
              <a:t> un Trakai (starp Viļņu un Kauņu)</a:t>
            </a:r>
            <a:endParaRPr lang="en-GB" altLang="en-US" dirty="0"/>
          </a:p>
          <a:p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6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40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669932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Igaunija</a:t>
            </a:r>
            <a:br>
              <a:rPr lang="lv-LV" dirty="0"/>
            </a:b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idx="1"/>
          </p:nvPr>
        </p:nvSpPr>
        <p:spPr>
          <a:xfrm>
            <a:off x="1055440" y="1886720"/>
            <a:ext cx="10526960" cy="4239444"/>
          </a:xfrm>
        </p:spPr>
        <p:txBody>
          <a:bodyPr/>
          <a:lstStyle/>
          <a:p>
            <a:r>
              <a:rPr lang="lv-LV" altLang="en-US" dirty="0"/>
              <a:t>Otrās paaudzes lidošana bija daudz mazāk izteikta nekā iepriekšējos gados</a:t>
            </a:r>
            <a:endParaRPr lang="en-GB" altLang="en-US" dirty="0"/>
          </a:p>
          <a:p>
            <a:r>
              <a:rPr lang="lv-LV" altLang="en-US" dirty="0"/>
              <a:t>2019. gadā nav novēroti būtiski egļu </a:t>
            </a:r>
            <a:r>
              <a:rPr lang="lv-LV" altLang="en-US" dirty="0" err="1"/>
              <a:t>astoņzobu</a:t>
            </a:r>
            <a:r>
              <a:rPr lang="lv-LV" altLang="en-US" dirty="0"/>
              <a:t> mizgrauža bojājumi mežā.</a:t>
            </a:r>
          </a:p>
          <a:p>
            <a:r>
              <a:rPr lang="lv-LV" altLang="en-US" dirty="0">
                <a:solidFill>
                  <a:srgbClr val="FF0000"/>
                </a:solidFill>
              </a:rPr>
              <a:t>Kopumā Baltijā nav novēroti mizgraužu bojājumi apmēros, kādos egļu audzes postītas Vācijā un Centrāleiropā.</a:t>
            </a:r>
            <a:endParaRPr lang="en-GB" altLang="en-US" dirty="0">
              <a:solidFill>
                <a:srgbClr val="FF0000"/>
              </a:solidFill>
            </a:endParaRPr>
          </a:p>
          <a:p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20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5413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2848" y="2420888"/>
            <a:ext cx="10972800" cy="1143000"/>
          </a:xfrm>
        </p:spPr>
        <p:txBody>
          <a:bodyPr/>
          <a:lstStyle/>
          <a:p>
            <a:pPr algn="ctr"/>
            <a:r>
              <a:rPr lang="lv-LV" dirty="0" smtClean="0"/>
              <a:t>Situācijas attīstība 2020.gada sezonā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69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66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9536" y="1188284"/>
            <a:ext cx="8014009" cy="56710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Egļu </a:t>
            </a:r>
            <a:r>
              <a:rPr lang="lv-LV" dirty="0" err="1" smtClean="0"/>
              <a:t>astoņzobu</a:t>
            </a:r>
            <a:r>
              <a:rPr lang="lv-LV" dirty="0" smtClean="0"/>
              <a:t> mizgrauža </a:t>
            </a:r>
            <a:br>
              <a:rPr lang="lv-LV" dirty="0" smtClean="0"/>
            </a:br>
            <a:r>
              <a:rPr lang="lv-LV" dirty="0" smtClean="0"/>
              <a:t>lidošanas intensitāte maija mēnesī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192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760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876" y="1196752"/>
            <a:ext cx="8006159" cy="56655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4693" y="260648"/>
            <a:ext cx="756084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Egļu </a:t>
            </a:r>
            <a:r>
              <a:rPr lang="lv-LV" dirty="0" err="1" smtClean="0"/>
              <a:t>astoņzobu</a:t>
            </a:r>
            <a:r>
              <a:rPr lang="lv-LV" dirty="0" smtClean="0"/>
              <a:t> mizgrauža lidošanas</a:t>
            </a:r>
            <a:br>
              <a:rPr lang="lv-LV" dirty="0" smtClean="0"/>
            </a:br>
            <a:r>
              <a:rPr lang="lv-LV" dirty="0" smtClean="0"/>
              <a:t>intensitāte maija un jūnija mēnešos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16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83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9086" y="980728"/>
            <a:ext cx="8291467" cy="5867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0970" y="116758"/>
            <a:ext cx="7560840" cy="1143000"/>
          </a:xfrm>
        </p:spPr>
        <p:txBody>
          <a:bodyPr>
            <a:noAutofit/>
          </a:bodyPr>
          <a:lstStyle/>
          <a:p>
            <a:r>
              <a:rPr lang="lv-LV" sz="3200" dirty="0" smtClean="0"/>
              <a:t>Egļu </a:t>
            </a:r>
            <a:r>
              <a:rPr lang="lv-LV" sz="3200" dirty="0" err="1" smtClean="0"/>
              <a:t>astoņzobu</a:t>
            </a:r>
            <a:r>
              <a:rPr lang="lv-LV" sz="3200" dirty="0" smtClean="0"/>
              <a:t> mizgrauža lidošanas</a:t>
            </a:r>
            <a:br>
              <a:rPr lang="lv-LV" sz="3200" dirty="0" smtClean="0"/>
            </a:br>
            <a:r>
              <a:rPr lang="lv-LV" sz="3200" dirty="0" smtClean="0"/>
              <a:t>intensitāte maija, jūnija un jūlija mēnešos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41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7116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0"/>
            <a:ext cx="96979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4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1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animal&#10;&#10;Description automatically generated">
            <a:extLst>
              <a:ext uri="{FF2B5EF4-FFF2-40B4-BE49-F238E27FC236}">
                <a16:creationId xmlns:a16="http://schemas.microsoft.com/office/drawing/2014/main" id="{1C84F4D4-C5AD-40BE-9F4A-C729101F2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92840"/>
            <a:ext cx="12200124" cy="813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98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6" y="0"/>
            <a:ext cx="969798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157531"/>
              </p:ext>
            </p:extLst>
          </p:nvPr>
        </p:nvGraphicFramePr>
        <p:xfrm>
          <a:off x="10892737" y="1522394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88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892737" y="1522394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7523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926742"/>
              </p:ext>
            </p:extLst>
          </p:nvPr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13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151853"/>
              </p:ext>
            </p:extLst>
          </p:nvPr>
        </p:nvGraphicFramePr>
        <p:xfrm>
          <a:off x="1487488" y="332656"/>
          <a:ext cx="9312370" cy="6175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40320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926742"/>
              </p:ext>
            </p:extLst>
          </p:nvPr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37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Diagramma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2865368"/>
              </p:ext>
            </p:extLst>
          </p:nvPr>
        </p:nvGraphicFramePr>
        <p:xfrm>
          <a:off x="1199456" y="188640"/>
          <a:ext cx="9577064" cy="6480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7342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153" y="1196753"/>
            <a:ext cx="7988808" cy="5653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350571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lv-LV" altLang="en-US" dirty="0"/>
              <a:t>Pirmās vaboles izlidošanas monitorings</a:t>
            </a: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84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66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366" y="274170"/>
            <a:ext cx="8064896" cy="1143000"/>
          </a:xfrm>
        </p:spPr>
        <p:txBody>
          <a:bodyPr>
            <a:normAutofit/>
          </a:bodyPr>
          <a:lstStyle/>
          <a:p>
            <a:r>
              <a:rPr lang="lv-LV" dirty="0"/>
              <a:t>Lidošanas sākums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08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/>
        </p:nvGraphicFramePr>
        <p:xfrm>
          <a:off x="2711624" y="1493571"/>
          <a:ext cx="6696744" cy="4455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25474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Sakarība starp izlidošanas sākumu </a:t>
            </a:r>
            <a:br>
              <a:rPr lang="lv-LV" dirty="0" smtClean="0"/>
            </a:br>
            <a:r>
              <a:rPr lang="lv-LV" dirty="0" smtClean="0"/>
              <a:t>un populācijas lielumu</a:t>
            </a:r>
            <a:endParaRPr lang="en-GB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1631504" y="1147762"/>
          <a:ext cx="7704856" cy="5305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3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352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Situācija Lubānā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80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3488" y="1797032"/>
            <a:ext cx="5852160" cy="3901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" y="2204864"/>
            <a:ext cx="43342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Situācija ievērojami uzlabojusies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Likumdošana dažkārt nepieļauj labākos risinājumus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Ne visi saimnieciskie lēmumi izriet no reāla mizgraužu apdraudējuma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30872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r="-2"/>
          <a:stretch/>
        </p:blipFill>
        <p:spPr>
          <a:xfrm>
            <a:off x="-24680" y="-99392"/>
            <a:ext cx="12241360" cy="6984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solidFill>
                  <a:schemeClr val="bg1"/>
                </a:solidFill>
              </a:rPr>
              <a:t>Situācija Lubānā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06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60000">
            <a:off x="5604057" y="2018954"/>
            <a:ext cx="2043939" cy="171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4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Secinājumi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1424" y="1644229"/>
            <a:ext cx="10972800" cy="4525963"/>
          </a:xfrm>
        </p:spPr>
        <p:txBody>
          <a:bodyPr>
            <a:normAutofit fontScale="92500" lnSpcReduction="10000"/>
          </a:bodyPr>
          <a:lstStyle/>
          <a:p>
            <a:r>
              <a:rPr lang="lv-LV" dirty="0" smtClean="0"/>
              <a:t>2020. gada aukstais un vējainais pavasaris kavēja mizgraužu sinhronu izlidošanu un pulcēšanos, ievērojami samazinot pirmās paaudzes aktivitāti</a:t>
            </a:r>
          </a:p>
          <a:p>
            <a:r>
              <a:rPr lang="lv-LV" dirty="0" smtClean="0"/>
              <a:t>Daudzas pavasarī izgāztās egles palika nekolonizētas</a:t>
            </a:r>
          </a:p>
          <a:p>
            <a:r>
              <a:rPr lang="lv-LV" dirty="0" smtClean="0"/>
              <a:t>2020. gada sezonā mizgraužu populācija samazinājās uz pusi</a:t>
            </a:r>
          </a:p>
          <a:p>
            <a:r>
              <a:rPr lang="lv-LV" dirty="0" smtClean="0"/>
              <a:t>2019./2020. gada ziema bija tik maiga ka attīstību nepabeigušie kāpuri un kūniņas izdzīvoja un izlidoja 2020.gada pavasarī</a:t>
            </a:r>
          </a:p>
          <a:p>
            <a:r>
              <a:rPr lang="lv-LV" dirty="0" smtClean="0"/>
              <a:t>2021. gada sezonā mizgraužu risks sagaidāms mērens, bet atkarīgs no laika apstākļiem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58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772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n animal&#10;&#10;Description automatically generated">
            <a:extLst>
              <a:ext uri="{FF2B5EF4-FFF2-40B4-BE49-F238E27FC236}">
                <a16:creationId xmlns:a16="http://schemas.microsoft.com/office/drawing/2014/main" id="{8612F37C-A6DE-45D6-B64C-6ACAB5FA8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25E34D-BD31-417F-8736-E0458FC25FD4}"/>
              </a:ext>
            </a:extLst>
          </p:cNvPr>
          <p:cNvSpPr txBox="1"/>
          <p:nvPr/>
        </p:nvSpPr>
        <p:spPr>
          <a:xfrm>
            <a:off x="3503712" y="5301208"/>
            <a:ext cx="8676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6000" b="1" cap="al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Paldies par uzmanību!</a:t>
            </a:r>
          </a:p>
        </p:txBody>
      </p:sp>
    </p:spTree>
    <p:extLst>
      <p:ext uri="{BB962C8B-B14F-4D97-AF65-F5344CB8AC3E}">
        <p14:creationId xmlns:p14="http://schemas.microsoft.com/office/powerpoint/2010/main" val="429388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Egļu </a:t>
            </a:r>
            <a:r>
              <a:rPr lang="lv-LV" dirty="0" err="1"/>
              <a:t>astoņzobu</a:t>
            </a:r>
            <a:r>
              <a:rPr lang="lv-LV" dirty="0"/>
              <a:t> mizgrauža </a:t>
            </a:r>
            <a:br>
              <a:rPr lang="lv-LV" dirty="0"/>
            </a:br>
            <a:r>
              <a:rPr lang="lv-LV" dirty="0"/>
              <a:t>paaudžu skaits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3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0A4A0FE-33C2-44B6-8E4E-D7470DF254D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4">
            <a:extLst>
              <a:ext uri="{FF2B5EF4-FFF2-40B4-BE49-F238E27FC236}">
                <a16:creationId xmlns:a16="http://schemas.microsoft.com/office/drawing/2014/main" id="{E9DDAA8C-4EA6-4FE8-85F9-C253581A2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7744" y="1450359"/>
            <a:ext cx="40976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lv-LV" dirty="0">
                <a:solidFill>
                  <a:schemeClr val="tx1"/>
                </a:solidFill>
              </a:rPr>
              <a:t>0- </a:t>
            </a:r>
            <a:r>
              <a:rPr lang="lv-LV" altLang="lv-LV" dirty="0">
                <a:solidFill>
                  <a:schemeClr val="tx1"/>
                </a:solidFill>
              </a:rPr>
              <a:t>viena paaudze</a:t>
            </a:r>
            <a:endParaRPr lang="en-GB" altLang="lv-LV" dirty="0">
              <a:solidFill>
                <a:schemeClr val="tx1"/>
              </a:solidFill>
            </a:endParaRPr>
          </a:p>
          <a:p>
            <a:r>
              <a:rPr lang="en-GB" altLang="lv-LV" dirty="0">
                <a:solidFill>
                  <a:schemeClr val="tx1"/>
                </a:solidFill>
              </a:rPr>
              <a:t>1- </a:t>
            </a:r>
            <a:r>
              <a:rPr lang="lv-LV" altLang="lv-LV" dirty="0">
                <a:solidFill>
                  <a:schemeClr val="tx1"/>
                </a:solidFill>
              </a:rPr>
              <a:t>nesekmīga 2 paaudze</a:t>
            </a:r>
            <a:endParaRPr lang="en-GB" altLang="lv-LV" dirty="0">
              <a:solidFill>
                <a:schemeClr val="tx1"/>
              </a:solidFill>
            </a:endParaRPr>
          </a:p>
          <a:p>
            <a:r>
              <a:rPr lang="en-GB" altLang="lv-LV" dirty="0">
                <a:solidFill>
                  <a:schemeClr val="tx1"/>
                </a:solidFill>
              </a:rPr>
              <a:t>2- </a:t>
            </a:r>
            <a:r>
              <a:rPr lang="lv-LV" altLang="lv-LV" dirty="0">
                <a:solidFill>
                  <a:schemeClr val="tx1"/>
                </a:solidFill>
              </a:rPr>
              <a:t>daļēji sekmīga otrā paaudze</a:t>
            </a:r>
            <a:endParaRPr lang="en-GB" altLang="lv-LV" dirty="0">
              <a:solidFill>
                <a:schemeClr val="tx1"/>
              </a:solidFill>
            </a:endParaRPr>
          </a:p>
          <a:p>
            <a:r>
              <a:rPr lang="en-GB" altLang="lv-LV" dirty="0">
                <a:solidFill>
                  <a:schemeClr val="tx1"/>
                </a:solidFill>
              </a:rPr>
              <a:t>3- </a:t>
            </a:r>
            <a:r>
              <a:rPr lang="lv-LV" altLang="lv-LV" dirty="0">
                <a:solidFill>
                  <a:schemeClr val="tx1"/>
                </a:solidFill>
              </a:rPr>
              <a:t>Sekmīgi attīstījusies otrā paaudze</a:t>
            </a:r>
            <a:endParaRPr lang="en-GB" altLang="lv-LV" dirty="0">
              <a:solidFill>
                <a:schemeClr val="tx1"/>
              </a:solidFill>
            </a:endParaRPr>
          </a:p>
        </p:txBody>
      </p:sp>
      <p:graphicFrame>
        <p:nvGraphicFramePr>
          <p:cNvPr id="9" name="Diagramma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3724837"/>
              </p:ext>
            </p:extLst>
          </p:nvPr>
        </p:nvGraphicFramePr>
        <p:xfrm>
          <a:off x="4511823" y="1450359"/>
          <a:ext cx="7233081" cy="5146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" name="Rectangle 2"/>
          <p:cNvSpPr/>
          <p:nvPr/>
        </p:nvSpPr>
        <p:spPr>
          <a:xfrm>
            <a:off x="695400" y="3212976"/>
            <a:ext cx="35283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400" dirty="0">
                <a:solidFill>
                  <a:srgbClr val="C00000"/>
                </a:solidFill>
              </a:rPr>
              <a:t>2019./2020. gada ziema bija tik maiga ka attīstību nepabeigušie kāpuri un kūniņas izdzīvoja un izlidoja 2020.gada </a:t>
            </a:r>
            <a:r>
              <a:rPr lang="lv-LV" sz="2400" dirty="0" smtClean="0">
                <a:solidFill>
                  <a:srgbClr val="C00000"/>
                </a:solidFill>
              </a:rPr>
              <a:t>pavasarī!</a:t>
            </a:r>
            <a:endParaRPr lang="lv-LV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69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1384" y="2636912"/>
            <a:ext cx="10972800" cy="1143000"/>
          </a:xfrm>
        </p:spPr>
        <p:txBody>
          <a:bodyPr>
            <a:normAutofit/>
          </a:bodyPr>
          <a:lstStyle/>
          <a:p>
            <a:r>
              <a:rPr lang="lv-LV" dirty="0" smtClean="0"/>
              <a:t>Situācija 2019. gadā</a:t>
            </a: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60" r:id="rId5" imgW="3644280" imgH="5244120" progId="">
                  <p:embed/>
                </p:oleObj>
              </mc:Choice>
              <mc:Fallback>
                <p:oleObj r:id="rId5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246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470744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Egļu </a:t>
            </a:r>
            <a:r>
              <a:rPr lang="lv-LV" dirty="0" err="1"/>
              <a:t>astoņzobu</a:t>
            </a:r>
            <a:r>
              <a:rPr lang="lv-LV" dirty="0"/>
              <a:t> mizgrauža populācijas izmaiņas</a:t>
            </a:r>
            <a:br>
              <a:rPr lang="lv-LV" dirty="0"/>
            </a:b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7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Diagramma 1">
            <a:extLst>
              <a:ext uri="{FF2B5EF4-FFF2-40B4-BE49-F238E27FC236}">
                <a16:creationId xmlns:a16="http://schemas.microsoft.com/office/drawing/2014/main" id="{8C7FFED0-4A9D-4384-BE93-960841DA3F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5541896"/>
              </p:ext>
            </p:extLst>
          </p:nvPr>
        </p:nvGraphicFramePr>
        <p:xfrm>
          <a:off x="2351584" y="1492827"/>
          <a:ext cx="7920880" cy="463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2174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669932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Mizgraužu lidošanas intensitāte 2019.gadā</a:t>
            </a:r>
            <a:br>
              <a:rPr lang="lv-LV" dirty="0"/>
            </a:b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80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1">
            <a:extLst>
              <a:ext uri="{FF2B5EF4-FFF2-40B4-BE49-F238E27FC236}">
                <a16:creationId xmlns:a16="http://schemas.microsoft.com/office/drawing/2014/main" id="{A890C50F-E0E6-4CF3-AFC9-D26385FF0A7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60500" y="1620980"/>
            <a:ext cx="80279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03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838" y="548680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lv-LV" dirty="0"/>
              <a:t>Mizgraužu lidošanas intensitātes izmaiņas salīdzinot ar 2018.gadu</a:t>
            </a:r>
            <a:br>
              <a:rPr lang="lv-LV" dirty="0"/>
            </a:b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04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02AF9675-B034-4318-961A-7F245070C21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3632" y="1373567"/>
            <a:ext cx="7956550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30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669932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lv-LV" altLang="lv-LV" dirty="0"/>
              <a:t>Egļu </a:t>
            </a:r>
            <a:r>
              <a:rPr lang="lv-LV" altLang="lv-LV" dirty="0" err="1"/>
              <a:t>astoņzobu</a:t>
            </a:r>
            <a:r>
              <a:rPr lang="lv-LV" altLang="lv-LV" dirty="0"/>
              <a:t> mizgrauža lidošanas aktivitāte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28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FFA8D0B-9A8F-410B-93FC-3647B52862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9649979"/>
              </p:ext>
            </p:extLst>
          </p:nvPr>
        </p:nvGraphicFramePr>
        <p:xfrm>
          <a:off x="1487489" y="836712"/>
          <a:ext cx="9001000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60105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9296" y="-28823"/>
            <a:ext cx="1752704" cy="1522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512" y="476672"/>
            <a:ext cx="8064896" cy="1143000"/>
          </a:xfrm>
        </p:spPr>
        <p:txBody>
          <a:bodyPr>
            <a:normAutofit fontScale="90000"/>
          </a:bodyPr>
          <a:lstStyle/>
          <a:p>
            <a:r>
              <a:rPr lang="lv-LV" altLang="en-US" dirty="0"/>
              <a:t>Bojājumu uzskaite </a:t>
            </a:r>
            <a:r>
              <a:rPr lang="lv-LV" altLang="en-US" dirty="0" err="1"/>
              <a:t>transektēs</a:t>
            </a:r>
            <a:r>
              <a:rPr lang="lv-LV" altLang="en-US" dirty="0"/>
              <a:t> </a:t>
            </a:r>
            <a:r>
              <a:rPr lang="lv-LV" dirty="0"/>
              <a:t/>
            </a:r>
            <a:br>
              <a:rPr lang="lv-LV" dirty="0"/>
            </a:br>
            <a:endParaRPr lang="lv-LV" dirty="0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0A4A0FE-33C2-44B6-8E4E-D7470DF254D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68408" y="123980"/>
          <a:ext cx="845821" cy="121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2" r:id="rId4" imgW="3644280" imgH="5244120" progId="">
                  <p:embed/>
                </p:oleObj>
              </mc:Choice>
              <mc:Fallback>
                <p:oleObj r:id="rId4" imgW="3644280" imgH="52441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8408" y="123980"/>
                        <a:ext cx="845821" cy="1216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78ABBC8-D68D-4886-A95F-B8D37635F10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999656" y="1155576"/>
          <a:ext cx="6768752" cy="5225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02656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dizains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Office dizains">
    <a:majorFont>
      <a:latin typeface="Arial"/>
      <a:ea typeface="SimSun"/>
      <a:cs typeface=""/>
    </a:majorFont>
    <a:minorFont>
      <a:latin typeface="Arial"/>
      <a:ea typeface="SimSun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 dizains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Office dizains">
    <a:majorFont>
      <a:latin typeface="Arial"/>
      <a:ea typeface="SimSun"/>
      <a:cs typeface=""/>
    </a:majorFont>
    <a:minorFont>
      <a:latin typeface="Arial"/>
      <a:ea typeface="SimSun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 dizains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Office dizains">
    <a:majorFont>
      <a:latin typeface="Arial"/>
      <a:ea typeface="SimSun"/>
      <a:cs typeface=""/>
    </a:majorFont>
    <a:minorFont>
      <a:latin typeface="Arial"/>
      <a:ea typeface="SimSun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1908</TotalTime>
  <Words>443</Words>
  <Application>Microsoft Office PowerPoint</Application>
  <PresentationFormat>Widescreen</PresentationFormat>
  <Paragraphs>64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Egļu astoņzobu mizgrauža populācijas monitorings 2020. gadā </vt:lpstr>
      <vt:lpstr>PowerPoint Presentation</vt:lpstr>
      <vt:lpstr>Egļu astoņzobu mizgrauža  paaudžu skaits</vt:lpstr>
      <vt:lpstr>Situācija 2019. gadā</vt:lpstr>
      <vt:lpstr>Egļu astoņzobu mizgrauža populācijas izmaiņas </vt:lpstr>
      <vt:lpstr>Mizgraužu lidošanas intensitāte 2019.gadā </vt:lpstr>
      <vt:lpstr>Mizgraužu lidošanas intensitātes izmaiņas salīdzinot ar 2018.gadu </vt:lpstr>
      <vt:lpstr>Egļu astoņzobu mizgrauža lidošanas aktivitāte </vt:lpstr>
      <vt:lpstr>Bojājumu uzskaite transektēs  </vt:lpstr>
      <vt:lpstr>Situācija Eiropā </vt:lpstr>
      <vt:lpstr>Situācija Zviedrijā 2018.gadā  (Hans Källsmyr, 2018)</vt:lpstr>
      <vt:lpstr>Situācija Zviedrijā 2018.gadā  (Hans Källsmyr, 2018)</vt:lpstr>
      <vt:lpstr>Lietuva</vt:lpstr>
      <vt:lpstr>Igaunija </vt:lpstr>
      <vt:lpstr>Situācijas attīstība 2020.gada sezonā</vt:lpstr>
      <vt:lpstr>Egļu astoņzobu mizgrauža  lidošanas intensitāte maija mēnesī</vt:lpstr>
      <vt:lpstr>Egļu astoņzobu mizgrauža lidošanas intensitāte maija un jūnija mēnešos</vt:lpstr>
      <vt:lpstr>Egļu astoņzobu mizgrauža lidošanas intensitāte maija, jūnija un jūlija mēnešos</vt:lpstr>
      <vt:lpstr>PowerPoint Presentation</vt:lpstr>
      <vt:lpstr>PowerPoint Presentation</vt:lpstr>
      <vt:lpstr>PowerPoint Presentation</vt:lpstr>
      <vt:lpstr>PowerPoint Presentation</vt:lpstr>
      <vt:lpstr>Pirmās vaboles izlidošanas monitorings</vt:lpstr>
      <vt:lpstr>Lidošanas sākums</vt:lpstr>
      <vt:lpstr>Sakarība starp izlidošanas sākumu  un populācijas lielumu</vt:lpstr>
      <vt:lpstr>Situācija Lubānā</vt:lpstr>
      <vt:lpstr>Situācija Lubānā</vt:lpstr>
      <vt:lpstr>Secinājumi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Liega Ozola</dc:creator>
  <cp:lastModifiedBy>Olga Šteinberga</cp:lastModifiedBy>
  <cp:revision>207</cp:revision>
  <cp:lastPrinted>2017-12-05T14:45:37Z</cp:lastPrinted>
  <dcterms:created xsi:type="dcterms:W3CDTF">2017-02-15T07:27:40Z</dcterms:created>
  <dcterms:modified xsi:type="dcterms:W3CDTF">2020-12-01T07:59:03Z</dcterms:modified>
</cp:coreProperties>
</file>