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  <p:sldMasterId id="2147483674" r:id="rId5"/>
    <p:sldMasterId id="2147483692" r:id="rId6"/>
    <p:sldMasterId id="2147483704" r:id="rId7"/>
  </p:sldMasterIdLst>
  <p:notesMasterIdLst>
    <p:notesMasterId r:id="rId32"/>
  </p:notesMasterIdLst>
  <p:handoutMasterIdLst>
    <p:handoutMasterId r:id="rId33"/>
  </p:handoutMasterIdLst>
  <p:sldIdLst>
    <p:sldId id="291" r:id="rId8"/>
    <p:sldId id="292" r:id="rId9"/>
    <p:sldId id="293" r:id="rId10"/>
    <p:sldId id="297" r:id="rId11"/>
    <p:sldId id="298" r:id="rId12"/>
    <p:sldId id="294" r:id="rId13"/>
    <p:sldId id="299" r:id="rId14"/>
    <p:sldId id="300" r:id="rId15"/>
    <p:sldId id="296" r:id="rId16"/>
    <p:sldId id="261" r:id="rId17"/>
    <p:sldId id="262" r:id="rId18"/>
    <p:sldId id="283" r:id="rId19"/>
    <p:sldId id="302" r:id="rId20"/>
    <p:sldId id="303" r:id="rId21"/>
    <p:sldId id="304" r:id="rId22"/>
    <p:sldId id="301" r:id="rId23"/>
    <p:sldId id="305" r:id="rId24"/>
    <p:sldId id="306" r:id="rId25"/>
    <p:sldId id="615" r:id="rId26"/>
    <p:sldId id="616" r:id="rId27"/>
    <p:sldId id="613" r:id="rId28"/>
    <p:sldId id="265" r:id="rId29"/>
    <p:sldId id="257" r:id="rId30"/>
    <p:sldId id="282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E9639D4-E3E2-4D34-9284-5A2195B3D0D7}"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10" autoAdjust="0"/>
    <p:restoredTop sz="94631" autoAdjust="0"/>
  </p:normalViewPr>
  <p:slideViewPr>
    <p:cSldViewPr snapToGrid="0">
      <p:cViewPr varScale="1">
        <p:scale>
          <a:sx n="115" d="100"/>
          <a:sy n="115" d="100"/>
        </p:scale>
        <p:origin x="408" y="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69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0" d="100"/>
          <a:sy n="60" d="100"/>
        </p:scale>
        <p:origin x="3187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viewProps" Target="viewProps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Lietotajs\Documents\Meex%20dokument&#257;cija\ME&#381;A%20RENT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cap="none" spc="20" baseline="0">
                <a:solidFill>
                  <a:schemeClr val="dk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v-LV"/>
              <a:t>Mežaudzes tīrā tagadnes vērtība, € (r=3%)</a:t>
            </a:r>
            <a:endParaRPr lang="en-GB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cap="none" spc="20" baseline="0">
              <a:solidFill>
                <a:schemeClr val="dk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2225" cap="rnd" cmpd="sng" algn="ctr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trendline>
            <c:spPr>
              <a:ln w="9525" cap="rnd">
                <a:solidFill>
                  <a:schemeClr val="accent1"/>
                </a:solidFill>
              </a:ln>
              <a:effectLst/>
            </c:spPr>
            <c:trendlineType val="poly"/>
            <c:order val="5"/>
            <c:dispRSqr val="1"/>
            <c:dispEq val="1"/>
            <c:trendlineLbl>
              <c:layout>
                <c:manualLayout>
                  <c:x val="-0.14913254593175854"/>
                  <c:y val="-1.4305555555555556E-2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lv-LV"/>
                </a:p>
              </c:txPr>
            </c:trendlineLbl>
          </c:trendline>
          <c:cat>
            <c:numRef>
              <c:f>Sheet1!$B$20:$B$30</c:f>
              <c:numCache>
                <c:formatCode>General</c:formatCode>
                <c:ptCount val="11"/>
                <c:pt idx="0">
                  <c:v>1</c:v>
                </c:pt>
                <c:pt idx="1">
                  <c:v>11</c:v>
                </c:pt>
                <c:pt idx="2">
                  <c:v>21</c:v>
                </c:pt>
                <c:pt idx="3">
                  <c:v>31</c:v>
                </c:pt>
                <c:pt idx="4">
                  <c:v>41</c:v>
                </c:pt>
                <c:pt idx="5">
                  <c:v>51</c:v>
                </c:pt>
                <c:pt idx="6">
                  <c:v>61</c:v>
                </c:pt>
                <c:pt idx="7">
                  <c:v>71</c:v>
                </c:pt>
                <c:pt idx="8">
                  <c:v>81</c:v>
                </c:pt>
                <c:pt idx="9">
                  <c:v>91</c:v>
                </c:pt>
                <c:pt idx="10">
                  <c:v>101</c:v>
                </c:pt>
              </c:numCache>
            </c:numRef>
          </c:cat>
          <c:val>
            <c:numRef>
              <c:f>Sheet1!$W$20:$W$30</c:f>
              <c:numCache>
                <c:formatCode>0</c:formatCode>
                <c:ptCount val="11"/>
                <c:pt idx="0">
                  <c:v>4175.5423303859952</c:v>
                </c:pt>
                <c:pt idx="1">
                  <c:v>5611.9236468298068</c:v>
                </c:pt>
                <c:pt idx="2">
                  <c:v>7542.3000249825191</c:v>
                </c:pt>
                <c:pt idx="3">
                  <c:v>5646.9844578809289</c:v>
                </c:pt>
                <c:pt idx="4">
                  <c:v>7589.4188232272099</c:v>
                </c:pt>
                <c:pt idx="5">
                  <c:v>7392.6681826169824</c:v>
                </c:pt>
                <c:pt idx="6">
                  <c:v>9935.4717740544475</c:v>
                </c:pt>
                <c:pt idx="7">
                  <c:v>9221.3771700423149</c:v>
                </c:pt>
                <c:pt idx="8">
                  <c:v>12393.103735309152</c:v>
                </c:pt>
                <c:pt idx="9">
                  <c:v>16655.639017172129</c:v>
                </c:pt>
                <c:pt idx="10">
                  <c:v>22384.13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96D-4360-B608-207B9DFE69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smooth val="0"/>
        <c:axId val="100965760"/>
        <c:axId val="103052416"/>
      </c:lineChart>
      <c:catAx>
        <c:axId val="1009657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03052416"/>
        <c:crosses val="autoZero"/>
        <c:auto val="1"/>
        <c:lblAlgn val="ctr"/>
        <c:lblOffset val="100"/>
        <c:noMultiLvlLbl val="0"/>
      </c:catAx>
      <c:valAx>
        <c:axId val="103052416"/>
        <c:scaling>
          <c:orientation val="minMax"/>
        </c:scaling>
        <c:delete val="0"/>
        <c:axPos val="l"/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00965760"/>
        <c:crosses val="autoZero"/>
        <c:crossBetween val="between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3379955079293863E-2"/>
          <c:y val="6.3743548108898096E-2"/>
          <c:w val="0.93633280409639841"/>
          <c:h val="0.84424038313522498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1-F4C5-4698-87A4-A0FD1176BC30}"/>
              </c:ext>
            </c:extLst>
          </c:dPt>
          <c:dPt>
            <c:idx val="1"/>
            <c:invertIfNegative val="0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3-F4C5-4698-87A4-A0FD1176BC30}"/>
              </c:ext>
            </c:extLst>
          </c:dPt>
          <c:dPt>
            <c:idx val="2"/>
            <c:invertIfNegative val="0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5-F4C5-4698-87A4-A0FD1176BC30}"/>
              </c:ext>
            </c:extLst>
          </c:dPt>
          <c:dPt>
            <c:idx val="4"/>
            <c:invertIfNegative val="0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7-F4C5-4698-87A4-A0FD1176BC30}"/>
              </c:ext>
            </c:extLst>
          </c:dPt>
          <c:dPt>
            <c:idx val="5"/>
            <c:invertIfNegative val="0"/>
            <c:bubble3D val="0"/>
            <c:spPr>
              <a:solidFill>
                <a:srgbClr val="17F20C"/>
              </a:solidFill>
            </c:spPr>
            <c:extLst>
              <c:ext xmlns:c16="http://schemas.microsoft.com/office/drawing/2014/chart" uri="{C3380CC4-5D6E-409C-BE32-E72D297353CC}">
                <c16:uniqueId val="{00000009-F4C5-4698-87A4-A0FD1176BC30}"/>
              </c:ext>
            </c:extLst>
          </c:dPt>
          <c:dPt>
            <c:idx val="6"/>
            <c:invertIfNegative val="0"/>
            <c:bubble3D val="0"/>
            <c:spPr>
              <a:solidFill>
                <a:srgbClr val="17F20C"/>
              </a:solidFill>
            </c:spPr>
            <c:extLst>
              <c:ext xmlns:c16="http://schemas.microsoft.com/office/drawing/2014/chart" uri="{C3380CC4-5D6E-409C-BE32-E72D297353CC}">
                <c16:uniqueId val="{0000000B-F4C5-4698-87A4-A0FD1176BC30}"/>
              </c:ext>
            </c:extLst>
          </c:dPt>
          <c:dPt>
            <c:idx val="7"/>
            <c:invertIfNegative val="0"/>
            <c:bubble3D val="0"/>
            <c:spPr>
              <a:solidFill>
                <a:srgbClr val="17F20C"/>
              </a:solidFill>
            </c:spPr>
            <c:extLst>
              <c:ext xmlns:c16="http://schemas.microsoft.com/office/drawing/2014/chart" uri="{C3380CC4-5D6E-409C-BE32-E72D297353CC}">
                <c16:uniqueId val="{0000000D-F4C5-4698-87A4-A0FD1176BC30}"/>
              </c:ext>
            </c:extLst>
          </c:dPt>
          <c:dPt>
            <c:idx val="8"/>
            <c:invertIfNegative val="0"/>
            <c:bubble3D val="0"/>
            <c:spPr>
              <a:solidFill>
                <a:srgbClr val="17F20C"/>
              </a:solidFill>
            </c:spPr>
            <c:extLst>
              <c:ext xmlns:c16="http://schemas.microsoft.com/office/drawing/2014/chart" uri="{C3380CC4-5D6E-409C-BE32-E72D297353CC}">
                <c16:uniqueId val="{0000000F-F4C5-4698-87A4-A0FD1176BC30}"/>
              </c:ext>
            </c:extLst>
          </c:dPt>
          <c:dPt>
            <c:idx val="9"/>
            <c:invertIfNegative val="0"/>
            <c:bubble3D val="0"/>
            <c:spPr>
              <a:solidFill>
                <a:srgbClr val="7030A0"/>
              </a:solidFill>
            </c:spPr>
            <c:extLst>
              <c:ext xmlns:c16="http://schemas.microsoft.com/office/drawing/2014/chart" uri="{C3380CC4-5D6E-409C-BE32-E72D297353CC}">
                <c16:uniqueId val="{00000011-F4C5-4698-87A4-A0FD1176BC30}"/>
              </c:ext>
            </c:extLst>
          </c:dPt>
          <c:dPt>
            <c:idx val="10"/>
            <c:invertIfNegative val="0"/>
            <c:bubble3D val="0"/>
            <c:spPr>
              <a:solidFill>
                <a:srgbClr val="7030A0"/>
              </a:solidFill>
            </c:spPr>
            <c:extLst>
              <c:ext xmlns:c16="http://schemas.microsoft.com/office/drawing/2014/chart" uri="{C3380CC4-5D6E-409C-BE32-E72D297353CC}">
                <c16:uniqueId val="{00000013-F4C5-4698-87A4-A0FD1176BC30}"/>
              </c:ext>
            </c:extLst>
          </c:dPt>
          <c:dPt>
            <c:idx val="11"/>
            <c:invertIfNegative val="0"/>
            <c:bubble3D val="0"/>
            <c:spPr>
              <a:solidFill>
                <a:srgbClr val="7030A0"/>
              </a:solidFill>
            </c:spPr>
            <c:extLst>
              <c:ext xmlns:c16="http://schemas.microsoft.com/office/drawing/2014/chart" uri="{C3380CC4-5D6E-409C-BE32-E72D297353CC}">
                <c16:uniqueId val="{00000015-F4C5-4698-87A4-A0FD1176BC30}"/>
              </c:ext>
            </c:extLst>
          </c:dPt>
          <c:dPt>
            <c:idx val="12"/>
            <c:invertIfNegative val="0"/>
            <c:bubble3D val="0"/>
            <c:spPr>
              <a:solidFill>
                <a:srgbClr val="7030A0"/>
              </a:solidFill>
            </c:spPr>
            <c:extLst>
              <c:ext xmlns:c16="http://schemas.microsoft.com/office/drawing/2014/chart" uri="{C3380CC4-5D6E-409C-BE32-E72D297353CC}">
                <c16:uniqueId val="{00000017-F4C5-4698-87A4-A0FD1176BC30}"/>
              </c:ext>
            </c:extLst>
          </c:dPt>
          <c:dPt>
            <c:idx val="13"/>
            <c:invertIfNegative val="0"/>
            <c:bubble3D val="0"/>
            <c:spPr>
              <a:solidFill>
                <a:srgbClr val="7030A0"/>
              </a:solidFill>
            </c:spPr>
            <c:extLst>
              <c:ext xmlns:c16="http://schemas.microsoft.com/office/drawing/2014/chart" uri="{C3380CC4-5D6E-409C-BE32-E72D297353CC}">
                <c16:uniqueId val="{00000019-F4C5-4698-87A4-A0FD1176BC30}"/>
              </c:ext>
            </c:extLst>
          </c:dPt>
          <c:dPt>
            <c:idx val="20"/>
            <c:invertIfNegative val="0"/>
            <c:bubble3D val="0"/>
            <c:spPr>
              <a:solidFill>
                <a:srgbClr val="FF0066"/>
              </a:solidFill>
            </c:spPr>
            <c:extLst>
              <c:ext xmlns:c16="http://schemas.microsoft.com/office/drawing/2014/chart" uri="{C3380CC4-5D6E-409C-BE32-E72D297353CC}">
                <c16:uniqueId val="{0000001B-F4C5-4698-87A4-A0FD1176BC30}"/>
              </c:ext>
            </c:extLst>
          </c:dPt>
          <c:dPt>
            <c:idx val="21"/>
            <c:invertIfNegative val="0"/>
            <c:bubble3D val="0"/>
            <c:spPr>
              <a:solidFill>
                <a:srgbClr val="FF0066"/>
              </a:solidFill>
            </c:spPr>
            <c:extLst>
              <c:ext xmlns:c16="http://schemas.microsoft.com/office/drawing/2014/chart" uri="{C3380CC4-5D6E-409C-BE32-E72D297353CC}">
                <c16:uniqueId val="{0000001D-F4C5-4698-87A4-A0FD1176BC30}"/>
              </c:ext>
            </c:extLst>
          </c:dPt>
          <c:dPt>
            <c:idx val="22"/>
            <c:invertIfNegative val="0"/>
            <c:bubble3D val="0"/>
            <c:spPr>
              <a:solidFill>
                <a:srgbClr val="FF0066"/>
              </a:solidFill>
            </c:spPr>
            <c:extLst>
              <c:ext xmlns:c16="http://schemas.microsoft.com/office/drawing/2014/chart" uri="{C3380CC4-5D6E-409C-BE32-E72D297353CC}">
                <c16:uniqueId val="{0000001F-F4C5-4698-87A4-A0FD1176BC30}"/>
              </c:ext>
            </c:extLst>
          </c:dPt>
          <c:dPt>
            <c:idx val="23"/>
            <c:invertIfNegative val="0"/>
            <c:bubble3D val="0"/>
            <c:spPr>
              <a:solidFill>
                <a:srgbClr val="FF0066"/>
              </a:solidFill>
            </c:spPr>
            <c:extLst>
              <c:ext xmlns:c16="http://schemas.microsoft.com/office/drawing/2014/chart" uri="{C3380CC4-5D6E-409C-BE32-E72D297353CC}">
                <c16:uniqueId val="{00000021-F4C5-4698-87A4-A0FD1176BC30}"/>
              </c:ext>
            </c:extLst>
          </c:dPt>
          <c:dPt>
            <c:idx val="24"/>
            <c:invertIfNegative val="0"/>
            <c:bubble3D val="0"/>
            <c:spPr>
              <a:solidFill>
                <a:srgbClr val="FF0066"/>
              </a:solidFill>
            </c:spPr>
            <c:extLst>
              <c:ext xmlns:c16="http://schemas.microsoft.com/office/drawing/2014/chart" uri="{C3380CC4-5D6E-409C-BE32-E72D297353CC}">
                <c16:uniqueId val="{00000023-F4C5-4698-87A4-A0FD1176BC30}"/>
              </c:ext>
            </c:extLst>
          </c:dPt>
          <c:dPt>
            <c:idx val="25"/>
            <c:invertIfNegative val="0"/>
            <c:bubble3D val="0"/>
            <c:spPr>
              <a:solidFill>
                <a:srgbClr val="FF0066"/>
              </a:solidFill>
            </c:spPr>
            <c:extLst>
              <c:ext xmlns:c16="http://schemas.microsoft.com/office/drawing/2014/chart" uri="{C3380CC4-5D6E-409C-BE32-E72D297353CC}">
                <c16:uniqueId val="{00000025-F4C5-4698-87A4-A0FD1176BC30}"/>
              </c:ext>
            </c:extLst>
          </c:dPt>
          <c:dPt>
            <c:idx val="26"/>
            <c:invertIfNegative val="0"/>
            <c:bubble3D val="0"/>
            <c:spPr>
              <a:solidFill>
                <a:srgbClr val="F1900F"/>
              </a:solidFill>
            </c:spPr>
            <c:extLst>
              <c:ext xmlns:c16="http://schemas.microsoft.com/office/drawing/2014/chart" uri="{C3380CC4-5D6E-409C-BE32-E72D297353CC}">
                <c16:uniqueId val="{00000027-F4C5-4698-87A4-A0FD1176BC30}"/>
              </c:ext>
            </c:extLst>
          </c:dPt>
          <c:dPt>
            <c:idx val="27"/>
            <c:invertIfNegative val="0"/>
            <c:bubble3D val="0"/>
            <c:spPr>
              <a:solidFill>
                <a:srgbClr val="F1900F"/>
              </a:solidFill>
            </c:spPr>
            <c:extLst>
              <c:ext xmlns:c16="http://schemas.microsoft.com/office/drawing/2014/chart" uri="{C3380CC4-5D6E-409C-BE32-E72D297353CC}">
                <c16:uniqueId val="{00000029-F4C5-4698-87A4-A0FD1176BC30}"/>
              </c:ext>
            </c:extLst>
          </c:dPt>
          <c:dPt>
            <c:idx val="28"/>
            <c:invertIfNegative val="0"/>
            <c:bubble3D val="0"/>
            <c:spPr>
              <a:solidFill>
                <a:srgbClr val="F1900F"/>
              </a:solidFill>
            </c:spPr>
            <c:extLst>
              <c:ext xmlns:c16="http://schemas.microsoft.com/office/drawing/2014/chart" uri="{C3380CC4-5D6E-409C-BE32-E72D297353CC}">
                <c16:uniqueId val="{0000002B-F4C5-4698-87A4-A0FD1176BC30}"/>
              </c:ext>
            </c:extLst>
          </c:dPt>
          <c:dPt>
            <c:idx val="29"/>
            <c:invertIfNegative val="0"/>
            <c:bubble3D val="0"/>
            <c:spPr>
              <a:solidFill>
                <a:srgbClr val="F1900F"/>
              </a:solidFill>
            </c:spPr>
            <c:extLst>
              <c:ext xmlns:c16="http://schemas.microsoft.com/office/drawing/2014/chart" uri="{C3380CC4-5D6E-409C-BE32-E72D297353CC}">
                <c16:uniqueId val="{0000002D-F4C5-4698-87A4-A0FD1176BC30}"/>
              </c:ext>
            </c:extLst>
          </c:dPt>
          <c:dPt>
            <c:idx val="30"/>
            <c:invertIfNegative val="0"/>
            <c:bubble3D val="0"/>
            <c:spPr>
              <a:solidFill>
                <a:srgbClr val="F1900F"/>
              </a:solidFill>
            </c:spPr>
            <c:extLst>
              <c:ext xmlns:c16="http://schemas.microsoft.com/office/drawing/2014/chart" uri="{C3380CC4-5D6E-409C-BE32-E72D297353CC}">
                <c16:uniqueId val="{0000002F-F4C5-4698-87A4-A0FD1176BC30}"/>
              </c:ext>
            </c:extLst>
          </c:dPt>
          <c:dPt>
            <c:idx val="31"/>
            <c:invertIfNegative val="0"/>
            <c:bubble3D val="0"/>
            <c:spPr>
              <a:solidFill>
                <a:srgbClr val="F1900F"/>
              </a:solidFill>
            </c:spPr>
            <c:extLst>
              <c:ext xmlns:c16="http://schemas.microsoft.com/office/drawing/2014/chart" uri="{C3380CC4-5D6E-409C-BE32-E72D297353CC}">
                <c16:uniqueId val="{00000031-F4C5-4698-87A4-A0FD1176BC30}"/>
              </c:ext>
            </c:extLst>
          </c:dPt>
          <c:cat>
            <c:strRef>
              <c:f>Sheet1!$C$6:$C$250</c:f>
              <c:strCache>
                <c:ptCount val="32"/>
                <c:pt idx="0">
                  <c:v>Baltalksnis Ia</c:v>
                </c:pt>
                <c:pt idx="1">
                  <c:v>Baltalksnis I</c:v>
                </c:pt>
                <c:pt idx="2">
                  <c:v>Baltalksnis II</c:v>
                </c:pt>
                <c:pt idx="3">
                  <c:v>Baltalksnis III</c:v>
                </c:pt>
                <c:pt idx="4">
                  <c:v>Baltalksnis IV</c:v>
                </c:pt>
                <c:pt idx="5">
                  <c:v>Apse IA</c:v>
                </c:pt>
                <c:pt idx="6">
                  <c:v>Apse I</c:v>
                </c:pt>
                <c:pt idx="7">
                  <c:v>Apse II</c:v>
                </c:pt>
                <c:pt idx="8">
                  <c:v>Apse III</c:v>
                </c:pt>
                <c:pt idx="9">
                  <c:v>Melnalksnis IA</c:v>
                </c:pt>
                <c:pt idx="10">
                  <c:v>Melnalksnis I</c:v>
                </c:pt>
                <c:pt idx="11">
                  <c:v>Melnalksnis II</c:v>
                </c:pt>
                <c:pt idx="12">
                  <c:v>Melnalksnis III</c:v>
                </c:pt>
                <c:pt idx="13">
                  <c:v>Melnalksnis IV</c:v>
                </c:pt>
                <c:pt idx="14">
                  <c:v>Bērzs IA</c:v>
                </c:pt>
                <c:pt idx="15">
                  <c:v>Bērzs I</c:v>
                </c:pt>
                <c:pt idx="16">
                  <c:v>Bērzs II</c:v>
                </c:pt>
                <c:pt idx="17">
                  <c:v>Bērzs III</c:v>
                </c:pt>
                <c:pt idx="18">
                  <c:v>Bērzs IV</c:v>
                </c:pt>
                <c:pt idx="19">
                  <c:v>Bērzs V</c:v>
                </c:pt>
                <c:pt idx="20">
                  <c:v>Egle IA</c:v>
                </c:pt>
                <c:pt idx="21">
                  <c:v>Egle I</c:v>
                </c:pt>
                <c:pt idx="22">
                  <c:v>Egle II</c:v>
                </c:pt>
                <c:pt idx="23">
                  <c:v>Egle III</c:v>
                </c:pt>
                <c:pt idx="24">
                  <c:v>Egle IV</c:v>
                </c:pt>
                <c:pt idx="25">
                  <c:v>Egle V</c:v>
                </c:pt>
                <c:pt idx="26">
                  <c:v>Priede IA</c:v>
                </c:pt>
                <c:pt idx="27">
                  <c:v>Priede I</c:v>
                </c:pt>
                <c:pt idx="28">
                  <c:v>Priede II</c:v>
                </c:pt>
                <c:pt idx="29">
                  <c:v>Priede III</c:v>
                </c:pt>
                <c:pt idx="30">
                  <c:v>Priede IV</c:v>
                </c:pt>
                <c:pt idx="31">
                  <c:v>Priede V</c:v>
                </c:pt>
              </c:strCache>
            </c:strRef>
          </c:cat>
          <c:val>
            <c:numRef>
              <c:f>Sheet1!$AC$6:$AC$250</c:f>
              <c:numCache>
                <c:formatCode>0.00</c:formatCode>
                <c:ptCount val="32"/>
                <c:pt idx="0">
                  <c:v>62.31892705674997</c:v>
                </c:pt>
                <c:pt idx="1">
                  <c:v>34.950979492169573</c:v>
                </c:pt>
                <c:pt idx="2">
                  <c:v>29.614720840141736</c:v>
                </c:pt>
                <c:pt idx="3">
                  <c:v>-0.42456900508565004</c:v>
                </c:pt>
                <c:pt idx="4">
                  <c:v>-10.304863495327448</c:v>
                </c:pt>
                <c:pt idx="5">
                  <c:v>120.59254272110165</c:v>
                </c:pt>
                <c:pt idx="6">
                  <c:v>117.01590849146966</c:v>
                </c:pt>
                <c:pt idx="7">
                  <c:v>83.556713910906907</c:v>
                </c:pt>
                <c:pt idx="8">
                  <c:v>32.603384371919987</c:v>
                </c:pt>
                <c:pt idx="9">
                  <c:v>91.183956327607078</c:v>
                </c:pt>
                <c:pt idx="10">
                  <c:v>60.682020409308443</c:v>
                </c:pt>
                <c:pt idx="11">
                  <c:v>37.268431304961247</c:v>
                </c:pt>
                <c:pt idx="12">
                  <c:v>31.555869079015928</c:v>
                </c:pt>
                <c:pt idx="13">
                  <c:v>-1.1060386221712744</c:v>
                </c:pt>
                <c:pt idx="14">
                  <c:v>223.70417725476366</c:v>
                </c:pt>
                <c:pt idx="15">
                  <c:v>161.06198946668053</c:v>
                </c:pt>
                <c:pt idx="16">
                  <c:v>145.5083088170457</c:v>
                </c:pt>
                <c:pt idx="17">
                  <c:v>71.891308007406991</c:v>
                </c:pt>
                <c:pt idx="18">
                  <c:v>22.971419643554629</c:v>
                </c:pt>
                <c:pt idx="19">
                  <c:v>5.1335275145916279E-2</c:v>
                </c:pt>
                <c:pt idx="20">
                  <c:v>283.1787488493996</c:v>
                </c:pt>
                <c:pt idx="21">
                  <c:v>251.84254164997856</c:v>
                </c:pt>
                <c:pt idx="22">
                  <c:v>170.68990352522889</c:v>
                </c:pt>
                <c:pt idx="23">
                  <c:v>133.98662844213973</c:v>
                </c:pt>
                <c:pt idx="24">
                  <c:v>112.70508793749164</c:v>
                </c:pt>
                <c:pt idx="25">
                  <c:v>42.278329363322726</c:v>
                </c:pt>
                <c:pt idx="26">
                  <c:v>239.67947164665242</c:v>
                </c:pt>
                <c:pt idx="27">
                  <c:v>202.4949706125991</c:v>
                </c:pt>
                <c:pt idx="28">
                  <c:v>184.93775956992397</c:v>
                </c:pt>
                <c:pt idx="29">
                  <c:v>138.31646539725119</c:v>
                </c:pt>
                <c:pt idx="30">
                  <c:v>100.33902171714556</c:v>
                </c:pt>
                <c:pt idx="31">
                  <c:v>56.516907576306359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2-F4C5-4698-87A4-A0FD1176BC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4060800"/>
        <c:axId val="104062336"/>
      </c:barChart>
      <c:catAx>
        <c:axId val="10406080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04062336"/>
        <c:crosses val="autoZero"/>
        <c:auto val="1"/>
        <c:lblAlgn val="ctr"/>
        <c:lblOffset val="200"/>
        <c:noMultiLvlLbl val="0"/>
      </c:catAx>
      <c:valAx>
        <c:axId val="104062336"/>
        <c:scaling>
          <c:orientation val="minMax"/>
          <c:min val="-2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EUR</a:t>
                </a:r>
              </a:p>
            </c:rich>
          </c:tx>
          <c:layout>
            <c:manualLayout>
              <c:xMode val="edge"/>
              <c:yMode val="edge"/>
              <c:x val="1.9464623223573382E-3"/>
              <c:y val="0"/>
            </c:manualLayout>
          </c:layout>
          <c:overlay val="0"/>
        </c:title>
        <c:numFmt formatCode="0" sourceLinked="0"/>
        <c:majorTickMark val="none"/>
        <c:minorTickMark val="none"/>
        <c:tickLblPos val="nextTo"/>
        <c:crossAx val="104060800"/>
        <c:crosses val="autoZero"/>
        <c:crossBetween val="between"/>
        <c:majorUnit val="10"/>
        <c:minorUnit val="10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500"/>
      </a:pPr>
      <a:endParaRPr lang="lv-LV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A6E478C-DE59-4923-B508-71DED2115083}" type="doc">
      <dgm:prSet loTypeId="urn:microsoft.com/office/officeart/2005/8/layout/vList2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F0021C1D-63B6-4690-97BA-D0628069F613}">
      <dgm:prSet custT="1"/>
      <dgm:spPr/>
      <dgm:t>
        <a:bodyPr/>
        <a:lstStyle/>
        <a:p>
          <a:r>
            <a:rPr lang="lv-LV" sz="3200" dirty="0"/>
            <a:t>METSO programma: </a:t>
          </a:r>
          <a:r>
            <a:rPr lang="lv-LV" sz="3200" b="1" dirty="0"/>
            <a:t>sadarbības līgums</a:t>
          </a:r>
          <a:r>
            <a:rPr lang="lv-LV" sz="3200" dirty="0"/>
            <a:t> – valsts un meža īpašnieks</a:t>
          </a:r>
          <a:endParaRPr lang="en-US" sz="3200" dirty="0"/>
        </a:p>
      </dgm:t>
    </dgm:pt>
    <dgm:pt modelId="{EE948881-9959-4749-9652-617132949F1D}" type="parTrans" cxnId="{C258F874-CF1F-4DDD-9753-67C3693CB89C}">
      <dgm:prSet/>
      <dgm:spPr/>
      <dgm:t>
        <a:bodyPr/>
        <a:lstStyle/>
        <a:p>
          <a:endParaRPr lang="en-US" sz="2000"/>
        </a:p>
      </dgm:t>
    </dgm:pt>
    <dgm:pt modelId="{4556E1F9-064D-4A48-8785-376F1DC96C4C}" type="sibTrans" cxnId="{C258F874-CF1F-4DDD-9753-67C3693CB89C}">
      <dgm:prSet/>
      <dgm:spPr/>
      <dgm:t>
        <a:bodyPr/>
        <a:lstStyle/>
        <a:p>
          <a:endParaRPr lang="en-US" sz="2000"/>
        </a:p>
      </dgm:t>
    </dgm:pt>
    <dgm:pt modelId="{436D506E-B7BB-478A-9A37-AC51BCC827D5}">
      <dgm:prSet custT="1"/>
      <dgm:spPr/>
      <dgm:t>
        <a:bodyPr/>
        <a:lstStyle/>
        <a:p>
          <a:r>
            <a:rPr lang="lv-LV" sz="3200"/>
            <a:t>Termiņš 10-20 gadi</a:t>
          </a:r>
          <a:endParaRPr lang="en-US" sz="3200"/>
        </a:p>
      </dgm:t>
    </dgm:pt>
    <dgm:pt modelId="{07EB647B-C527-4100-BE13-9492209973A2}" type="parTrans" cxnId="{4062F48F-F20B-4530-992B-C61A9386C1FB}">
      <dgm:prSet/>
      <dgm:spPr/>
      <dgm:t>
        <a:bodyPr/>
        <a:lstStyle/>
        <a:p>
          <a:endParaRPr lang="en-US" sz="2000"/>
        </a:p>
      </dgm:t>
    </dgm:pt>
    <dgm:pt modelId="{3BF0C1FC-C931-477D-93A1-29A250DB9595}" type="sibTrans" cxnId="{4062F48F-F20B-4530-992B-C61A9386C1FB}">
      <dgm:prSet/>
      <dgm:spPr/>
      <dgm:t>
        <a:bodyPr/>
        <a:lstStyle/>
        <a:p>
          <a:endParaRPr lang="en-US" sz="2000"/>
        </a:p>
      </dgm:t>
    </dgm:pt>
    <dgm:pt modelId="{4E0D3A6B-EE6C-4540-9A1E-C56A30C58E14}">
      <dgm:prSet custT="1"/>
      <dgm:spPr/>
      <dgm:t>
        <a:bodyPr/>
        <a:lstStyle/>
        <a:p>
          <a:r>
            <a:rPr lang="lv-LV" sz="3200" dirty="0"/>
            <a:t>Apsaimniekošanas metodes – vienošanās atbilstoši mērķim. </a:t>
          </a:r>
          <a:endParaRPr lang="en-US" sz="3200" dirty="0"/>
        </a:p>
      </dgm:t>
    </dgm:pt>
    <dgm:pt modelId="{EE1A179F-4A5F-40CD-9AE2-8B02CF1B1D40}" type="parTrans" cxnId="{D52ECAAB-4577-434D-B45E-F6291138902A}">
      <dgm:prSet/>
      <dgm:spPr/>
      <dgm:t>
        <a:bodyPr/>
        <a:lstStyle/>
        <a:p>
          <a:endParaRPr lang="en-US" sz="2000"/>
        </a:p>
      </dgm:t>
    </dgm:pt>
    <dgm:pt modelId="{AC6121AA-EB39-449E-81FE-F1F1A1530AC5}" type="sibTrans" cxnId="{D52ECAAB-4577-434D-B45E-F6291138902A}">
      <dgm:prSet/>
      <dgm:spPr/>
      <dgm:t>
        <a:bodyPr/>
        <a:lstStyle/>
        <a:p>
          <a:endParaRPr lang="en-US" sz="2000"/>
        </a:p>
      </dgm:t>
    </dgm:pt>
    <dgm:pt modelId="{3516BD69-C306-4AE9-9811-931873179142}">
      <dgm:prSet custT="1"/>
      <dgm:spPr/>
      <dgm:t>
        <a:bodyPr/>
        <a:lstStyle/>
        <a:p>
          <a:r>
            <a:rPr lang="lv-LV" sz="3200" dirty="0"/>
            <a:t>Kompensācija – atbilstoša negūtiem ieņēmumiem. </a:t>
          </a:r>
          <a:endParaRPr lang="en-US" sz="3200" dirty="0"/>
        </a:p>
      </dgm:t>
    </dgm:pt>
    <dgm:pt modelId="{99B6BB11-2163-45F3-9764-CF11B136D26E}" type="parTrans" cxnId="{34AAB3CE-C90E-4359-B17A-DAA756E90D40}">
      <dgm:prSet/>
      <dgm:spPr/>
      <dgm:t>
        <a:bodyPr/>
        <a:lstStyle/>
        <a:p>
          <a:endParaRPr lang="en-US" sz="2000"/>
        </a:p>
      </dgm:t>
    </dgm:pt>
    <dgm:pt modelId="{8C0B8D8F-98A8-4439-842E-B1B350970D0A}" type="sibTrans" cxnId="{34AAB3CE-C90E-4359-B17A-DAA756E90D40}">
      <dgm:prSet/>
      <dgm:spPr/>
      <dgm:t>
        <a:bodyPr/>
        <a:lstStyle/>
        <a:p>
          <a:endParaRPr lang="en-US" sz="2000"/>
        </a:p>
      </dgm:t>
    </dgm:pt>
    <dgm:pt modelId="{D0DC3A8B-D579-452E-821A-E9B2F5758EC8}" type="pres">
      <dgm:prSet presAssocID="{2A6E478C-DE59-4923-B508-71DED211508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lv-LV"/>
        </a:p>
      </dgm:t>
    </dgm:pt>
    <dgm:pt modelId="{D1BB4615-05B3-41C4-9AB2-FF38233F88D6}" type="pres">
      <dgm:prSet presAssocID="{F0021C1D-63B6-4690-97BA-D0628069F613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lv-LV"/>
        </a:p>
      </dgm:t>
    </dgm:pt>
    <dgm:pt modelId="{084975DB-B607-4638-9AEC-8306930753C7}" type="pres">
      <dgm:prSet presAssocID="{4556E1F9-064D-4A48-8785-376F1DC96C4C}" presName="spacer" presStyleCnt="0"/>
      <dgm:spPr/>
    </dgm:pt>
    <dgm:pt modelId="{41D86305-FCD9-49CE-B0C6-F0872E9B6D45}" type="pres">
      <dgm:prSet presAssocID="{436D506E-B7BB-478A-9A37-AC51BCC827D5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lv-LV"/>
        </a:p>
      </dgm:t>
    </dgm:pt>
    <dgm:pt modelId="{57564EF4-3AF5-4CE6-8DE6-CA24B7CDFB7B}" type="pres">
      <dgm:prSet presAssocID="{3BF0C1FC-C931-477D-93A1-29A250DB9595}" presName="spacer" presStyleCnt="0"/>
      <dgm:spPr/>
    </dgm:pt>
    <dgm:pt modelId="{C5FA8820-F7F5-45CC-A5AB-1C4444BB4115}" type="pres">
      <dgm:prSet presAssocID="{4E0D3A6B-EE6C-4540-9A1E-C56A30C58E14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lv-LV"/>
        </a:p>
      </dgm:t>
    </dgm:pt>
    <dgm:pt modelId="{3CABBC4C-17C6-41C6-B617-D1CD6A60F779}" type="pres">
      <dgm:prSet presAssocID="{AC6121AA-EB39-449E-81FE-F1F1A1530AC5}" presName="spacer" presStyleCnt="0"/>
      <dgm:spPr/>
    </dgm:pt>
    <dgm:pt modelId="{0E93A076-26B2-4D1D-8CF0-5CD5C45E601A}" type="pres">
      <dgm:prSet presAssocID="{3516BD69-C306-4AE9-9811-931873179142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lv-LV"/>
        </a:p>
      </dgm:t>
    </dgm:pt>
  </dgm:ptLst>
  <dgm:cxnLst>
    <dgm:cxn modelId="{F4C103AC-DC3D-45A3-8EDA-12F6C76A6364}" type="presOf" srcId="{2A6E478C-DE59-4923-B508-71DED2115083}" destId="{D0DC3A8B-D579-452E-821A-E9B2F5758EC8}" srcOrd="0" destOrd="0" presId="urn:microsoft.com/office/officeart/2005/8/layout/vList2"/>
    <dgm:cxn modelId="{B70313DC-2BA5-4B0B-9F74-61DB7E798C11}" type="presOf" srcId="{4E0D3A6B-EE6C-4540-9A1E-C56A30C58E14}" destId="{C5FA8820-F7F5-45CC-A5AB-1C4444BB4115}" srcOrd="0" destOrd="0" presId="urn:microsoft.com/office/officeart/2005/8/layout/vList2"/>
    <dgm:cxn modelId="{25F87623-CA6F-4D4F-80C9-A489B17D6CD8}" type="presOf" srcId="{436D506E-B7BB-478A-9A37-AC51BCC827D5}" destId="{41D86305-FCD9-49CE-B0C6-F0872E9B6D45}" srcOrd="0" destOrd="0" presId="urn:microsoft.com/office/officeart/2005/8/layout/vList2"/>
    <dgm:cxn modelId="{76165B30-99E7-4209-97F0-643381ED9019}" type="presOf" srcId="{F0021C1D-63B6-4690-97BA-D0628069F613}" destId="{D1BB4615-05B3-41C4-9AB2-FF38233F88D6}" srcOrd="0" destOrd="0" presId="urn:microsoft.com/office/officeart/2005/8/layout/vList2"/>
    <dgm:cxn modelId="{4062F48F-F20B-4530-992B-C61A9386C1FB}" srcId="{2A6E478C-DE59-4923-B508-71DED2115083}" destId="{436D506E-B7BB-478A-9A37-AC51BCC827D5}" srcOrd="1" destOrd="0" parTransId="{07EB647B-C527-4100-BE13-9492209973A2}" sibTransId="{3BF0C1FC-C931-477D-93A1-29A250DB9595}"/>
    <dgm:cxn modelId="{D52ECAAB-4577-434D-B45E-F6291138902A}" srcId="{2A6E478C-DE59-4923-B508-71DED2115083}" destId="{4E0D3A6B-EE6C-4540-9A1E-C56A30C58E14}" srcOrd="2" destOrd="0" parTransId="{EE1A179F-4A5F-40CD-9AE2-8B02CF1B1D40}" sibTransId="{AC6121AA-EB39-449E-81FE-F1F1A1530AC5}"/>
    <dgm:cxn modelId="{34AAB3CE-C90E-4359-B17A-DAA756E90D40}" srcId="{2A6E478C-DE59-4923-B508-71DED2115083}" destId="{3516BD69-C306-4AE9-9811-931873179142}" srcOrd="3" destOrd="0" parTransId="{99B6BB11-2163-45F3-9764-CF11B136D26E}" sibTransId="{8C0B8D8F-98A8-4439-842E-B1B350970D0A}"/>
    <dgm:cxn modelId="{7BDA10C7-4A64-426D-B7E9-7234D7D857A8}" type="presOf" srcId="{3516BD69-C306-4AE9-9811-931873179142}" destId="{0E93A076-26B2-4D1D-8CF0-5CD5C45E601A}" srcOrd="0" destOrd="0" presId="urn:microsoft.com/office/officeart/2005/8/layout/vList2"/>
    <dgm:cxn modelId="{C258F874-CF1F-4DDD-9753-67C3693CB89C}" srcId="{2A6E478C-DE59-4923-B508-71DED2115083}" destId="{F0021C1D-63B6-4690-97BA-D0628069F613}" srcOrd="0" destOrd="0" parTransId="{EE948881-9959-4749-9652-617132949F1D}" sibTransId="{4556E1F9-064D-4A48-8785-376F1DC96C4C}"/>
    <dgm:cxn modelId="{4168B616-E5A3-479E-9446-FFAA31397A32}" type="presParOf" srcId="{D0DC3A8B-D579-452E-821A-E9B2F5758EC8}" destId="{D1BB4615-05B3-41C4-9AB2-FF38233F88D6}" srcOrd="0" destOrd="0" presId="urn:microsoft.com/office/officeart/2005/8/layout/vList2"/>
    <dgm:cxn modelId="{C2ED7702-AA83-48D8-8254-573127B2A2AA}" type="presParOf" srcId="{D0DC3A8B-D579-452E-821A-E9B2F5758EC8}" destId="{084975DB-B607-4638-9AEC-8306930753C7}" srcOrd="1" destOrd="0" presId="urn:microsoft.com/office/officeart/2005/8/layout/vList2"/>
    <dgm:cxn modelId="{FF75569F-2A67-469B-863B-6738A3D63599}" type="presParOf" srcId="{D0DC3A8B-D579-452E-821A-E9B2F5758EC8}" destId="{41D86305-FCD9-49CE-B0C6-F0872E9B6D45}" srcOrd="2" destOrd="0" presId="urn:microsoft.com/office/officeart/2005/8/layout/vList2"/>
    <dgm:cxn modelId="{4D5586D0-476A-4E97-A7C3-2910C2D817D3}" type="presParOf" srcId="{D0DC3A8B-D579-452E-821A-E9B2F5758EC8}" destId="{57564EF4-3AF5-4CE6-8DE6-CA24B7CDFB7B}" srcOrd="3" destOrd="0" presId="urn:microsoft.com/office/officeart/2005/8/layout/vList2"/>
    <dgm:cxn modelId="{A8E70FC9-7E25-4F97-9BD0-E18184A83100}" type="presParOf" srcId="{D0DC3A8B-D579-452E-821A-E9B2F5758EC8}" destId="{C5FA8820-F7F5-45CC-A5AB-1C4444BB4115}" srcOrd="4" destOrd="0" presId="urn:microsoft.com/office/officeart/2005/8/layout/vList2"/>
    <dgm:cxn modelId="{D8AA2578-E343-4614-A419-59A311F935DC}" type="presParOf" srcId="{D0DC3A8B-D579-452E-821A-E9B2F5758EC8}" destId="{3CABBC4C-17C6-41C6-B617-D1CD6A60F779}" srcOrd="5" destOrd="0" presId="urn:microsoft.com/office/officeart/2005/8/layout/vList2"/>
    <dgm:cxn modelId="{B25F670D-D52A-4715-BA84-92752C04120C}" type="presParOf" srcId="{D0DC3A8B-D579-452E-821A-E9B2F5758EC8}" destId="{0E93A076-26B2-4D1D-8CF0-5CD5C45E601A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FB8CF43-C719-4C84-B277-1282390AC6AB}" type="doc">
      <dgm:prSet loTypeId="urn:microsoft.com/office/officeart/2005/8/layout/vList2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24031BC5-F650-4AE6-8887-5CCE26213BD7}">
      <dgm:prSet/>
      <dgm:spPr/>
      <dgm:t>
        <a:bodyPr/>
        <a:lstStyle/>
        <a:p>
          <a:r>
            <a:rPr lang="lv-LV" b="1" dirty="0"/>
            <a:t>Zviedrijas Valsts meža dienests</a:t>
          </a:r>
          <a:r>
            <a:rPr lang="lv-LV" dirty="0"/>
            <a:t> kopš 1993.gada īsteno brīvprātīgu dabas aizsardzības programmu, slēdzot līgumus ar MĪ</a:t>
          </a:r>
          <a:endParaRPr lang="en-US" dirty="0"/>
        </a:p>
      </dgm:t>
    </dgm:pt>
    <dgm:pt modelId="{8FC240E9-FCFC-4736-9502-C5011B327CBA}" type="parTrans" cxnId="{63E8521D-E50A-4239-BDBE-C095A4E1A417}">
      <dgm:prSet/>
      <dgm:spPr/>
      <dgm:t>
        <a:bodyPr/>
        <a:lstStyle/>
        <a:p>
          <a:endParaRPr lang="en-US"/>
        </a:p>
      </dgm:t>
    </dgm:pt>
    <dgm:pt modelId="{F8CBE740-958B-4A31-BFB8-9A4EFFB23E8E}" type="sibTrans" cxnId="{63E8521D-E50A-4239-BDBE-C095A4E1A417}">
      <dgm:prSet/>
      <dgm:spPr/>
      <dgm:t>
        <a:bodyPr/>
        <a:lstStyle/>
        <a:p>
          <a:endParaRPr lang="en-US"/>
        </a:p>
      </dgm:t>
    </dgm:pt>
    <dgm:pt modelId="{1276A09E-6BDA-4784-BD36-BBB146E61E5E}">
      <dgm:prSet/>
      <dgm:spPr/>
      <dgm:t>
        <a:bodyPr/>
        <a:lstStyle/>
        <a:p>
          <a:r>
            <a:rPr lang="lv-LV" dirty="0"/>
            <a:t>Kopš 2010.gada vidēji tiek noslēgti 1000 līgumi gadā par aizsargājamas teritorijas izveidošanu; 1200 līgumi gadā par biotopu aizsardzību. </a:t>
          </a:r>
          <a:endParaRPr lang="en-US" dirty="0"/>
        </a:p>
      </dgm:t>
    </dgm:pt>
    <dgm:pt modelId="{07297CC0-28FD-4AF1-AA31-7A7C6E2157C3}" type="parTrans" cxnId="{727496CB-F8B3-4375-BE82-80C13C5AC390}">
      <dgm:prSet/>
      <dgm:spPr/>
      <dgm:t>
        <a:bodyPr/>
        <a:lstStyle/>
        <a:p>
          <a:endParaRPr lang="en-US"/>
        </a:p>
      </dgm:t>
    </dgm:pt>
    <dgm:pt modelId="{713E3B8A-9CBF-4B13-BF05-B857246462AC}" type="sibTrans" cxnId="{727496CB-F8B3-4375-BE82-80C13C5AC390}">
      <dgm:prSet/>
      <dgm:spPr/>
      <dgm:t>
        <a:bodyPr/>
        <a:lstStyle/>
        <a:p>
          <a:endParaRPr lang="en-US"/>
        </a:p>
      </dgm:t>
    </dgm:pt>
    <dgm:pt modelId="{A28A37DE-0A43-42EF-9A94-DF1B18F2AA5C}">
      <dgm:prSet/>
      <dgm:spPr/>
      <dgm:t>
        <a:bodyPr/>
        <a:lstStyle/>
        <a:p>
          <a:r>
            <a:rPr lang="lv-LV" dirty="0"/>
            <a:t>Līguma termiņš – līdz 50 gadiem.</a:t>
          </a:r>
          <a:endParaRPr lang="en-US" dirty="0"/>
        </a:p>
      </dgm:t>
    </dgm:pt>
    <dgm:pt modelId="{4A72A498-9573-40B8-BDFC-C5C5A5FD11DB}" type="parTrans" cxnId="{9AC4E705-3FB6-4F35-B388-E2B3F0860C02}">
      <dgm:prSet/>
      <dgm:spPr/>
      <dgm:t>
        <a:bodyPr/>
        <a:lstStyle/>
        <a:p>
          <a:endParaRPr lang="en-US"/>
        </a:p>
      </dgm:t>
    </dgm:pt>
    <dgm:pt modelId="{982BD4FC-E1F9-4E40-BDAC-C078631C2803}" type="sibTrans" cxnId="{9AC4E705-3FB6-4F35-B388-E2B3F0860C02}">
      <dgm:prSet/>
      <dgm:spPr/>
      <dgm:t>
        <a:bodyPr/>
        <a:lstStyle/>
        <a:p>
          <a:endParaRPr lang="en-US"/>
        </a:p>
      </dgm:t>
    </dgm:pt>
    <dgm:pt modelId="{38FC4167-E0DD-4994-A04C-D4790DB52F5B}">
      <dgm:prSet/>
      <dgm:spPr/>
      <dgm:t>
        <a:bodyPr/>
        <a:lstStyle/>
        <a:p>
          <a:r>
            <a:rPr lang="lv-LV" b="1" dirty="0"/>
            <a:t>Kompensācija – pilna īpašuma vērtība </a:t>
          </a:r>
          <a:r>
            <a:rPr lang="lv-LV" b="1" dirty="0">
              <a:solidFill>
                <a:schemeClr val="bg1"/>
              </a:solidFill>
            </a:rPr>
            <a:t>+ 25%.</a:t>
          </a:r>
          <a:endParaRPr lang="en-US" dirty="0">
            <a:solidFill>
              <a:schemeClr val="bg1"/>
            </a:solidFill>
          </a:endParaRPr>
        </a:p>
      </dgm:t>
    </dgm:pt>
    <dgm:pt modelId="{46649E7A-280B-438D-BC20-48784C1F53E7}" type="parTrans" cxnId="{18B2503A-7BF6-4D7B-9CFE-9571A819E758}">
      <dgm:prSet/>
      <dgm:spPr/>
      <dgm:t>
        <a:bodyPr/>
        <a:lstStyle/>
        <a:p>
          <a:endParaRPr lang="en-US"/>
        </a:p>
      </dgm:t>
    </dgm:pt>
    <dgm:pt modelId="{BB8D3ECC-0787-46B5-B5D7-BDD9678BAA1F}" type="sibTrans" cxnId="{18B2503A-7BF6-4D7B-9CFE-9571A819E758}">
      <dgm:prSet/>
      <dgm:spPr/>
      <dgm:t>
        <a:bodyPr/>
        <a:lstStyle/>
        <a:p>
          <a:endParaRPr lang="en-US"/>
        </a:p>
      </dgm:t>
    </dgm:pt>
    <dgm:pt modelId="{F51FA705-520E-4719-9D86-5649371C9617}">
      <dgm:prSet/>
      <dgm:spPr/>
      <dgm:t>
        <a:bodyPr/>
        <a:lstStyle/>
        <a:p>
          <a:r>
            <a:rPr lang="lv-LV" b="1" dirty="0"/>
            <a:t>2019.gadā izmaksāti 16 </a:t>
          </a:r>
          <a:r>
            <a:rPr lang="lv-LV" b="1" dirty="0" err="1"/>
            <a:t>mlj</a:t>
          </a:r>
          <a:r>
            <a:rPr lang="lv-LV" b="1" dirty="0"/>
            <a:t> EUR</a:t>
          </a:r>
        </a:p>
        <a:p>
          <a:r>
            <a:rPr lang="lv-LV" dirty="0"/>
            <a:t> </a:t>
          </a:r>
          <a:endParaRPr lang="en-US" dirty="0"/>
        </a:p>
      </dgm:t>
    </dgm:pt>
    <dgm:pt modelId="{632DFE46-D1F3-492C-8CB4-0B1A5459EEC5}" type="parTrans" cxnId="{EC9758AA-DEE9-48D3-9E94-29AD27398442}">
      <dgm:prSet/>
      <dgm:spPr/>
      <dgm:t>
        <a:bodyPr/>
        <a:lstStyle/>
        <a:p>
          <a:endParaRPr lang="en-GB"/>
        </a:p>
      </dgm:t>
    </dgm:pt>
    <dgm:pt modelId="{432DE138-011D-4235-9D72-12FAAB9E80B4}" type="sibTrans" cxnId="{EC9758AA-DEE9-48D3-9E94-29AD27398442}">
      <dgm:prSet/>
      <dgm:spPr/>
      <dgm:t>
        <a:bodyPr/>
        <a:lstStyle/>
        <a:p>
          <a:endParaRPr lang="en-GB"/>
        </a:p>
      </dgm:t>
    </dgm:pt>
    <dgm:pt modelId="{B2C4F726-7788-4FEF-A40B-119FF9805503}" type="pres">
      <dgm:prSet presAssocID="{EFB8CF43-C719-4C84-B277-1282390AC6A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lv-LV"/>
        </a:p>
      </dgm:t>
    </dgm:pt>
    <dgm:pt modelId="{9797B97F-11A5-498F-B716-43BCF3795469}" type="pres">
      <dgm:prSet presAssocID="{24031BC5-F650-4AE6-8887-5CCE26213BD7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lv-LV"/>
        </a:p>
      </dgm:t>
    </dgm:pt>
    <dgm:pt modelId="{EE0D2B41-A8DE-448B-8D82-9C1B06C1806A}" type="pres">
      <dgm:prSet presAssocID="{F8CBE740-958B-4A31-BFB8-9A4EFFB23E8E}" presName="spacer" presStyleCnt="0"/>
      <dgm:spPr/>
    </dgm:pt>
    <dgm:pt modelId="{607C6CE3-622C-4C5F-8F2E-9BB852EEEC43}" type="pres">
      <dgm:prSet presAssocID="{1276A09E-6BDA-4784-BD36-BBB146E61E5E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lv-LV"/>
        </a:p>
      </dgm:t>
    </dgm:pt>
    <dgm:pt modelId="{9784FFB7-ED0E-4FB9-9643-D4E7DF712AAE}" type="pres">
      <dgm:prSet presAssocID="{713E3B8A-9CBF-4B13-BF05-B857246462AC}" presName="spacer" presStyleCnt="0"/>
      <dgm:spPr/>
    </dgm:pt>
    <dgm:pt modelId="{17D0918A-0219-4EFB-9FD3-999F1DD343B9}" type="pres">
      <dgm:prSet presAssocID="{A28A37DE-0A43-42EF-9A94-DF1B18F2AA5C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lv-LV"/>
        </a:p>
      </dgm:t>
    </dgm:pt>
    <dgm:pt modelId="{15340D66-6BA5-452A-B0DF-D7C284061B77}" type="pres">
      <dgm:prSet presAssocID="{982BD4FC-E1F9-4E40-BDAC-C078631C2803}" presName="spacer" presStyleCnt="0"/>
      <dgm:spPr/>
    </dgm:pt>
    <dgm:pt modelId="{A0A847AF-1FBE-478D-9C6F-B8A136AD4177}" type="pres">
      <dgm:prSet presAssocID="{38FC4167-E0DD-4994-A04C-D4790DB52F5B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lv-LV"/>
        </a:p>
      </dgm:t>
    </dgm:pt>
    <dgm:pt modelId="{2D428E7E-1EA8-4FE0-B9AB-7C6208F079EA}" type="pres">
      <dgm:prSet presAssocID="{BB8D3ECC-0787-46B5-B5D7-BDD9678BAA1F}" presName="spacer" presStyleCnt="0"/>
      <dgm:spPr/>
    </dgm:pt>
    <dgm:pt modelId="{99436E6A-D155-4F3D-B152-611068E2C365}" type="pres">
      <dgm:prSet presAssocID="{F51FA705-520E-4719-9D86-5649371C9617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lv-LV"/>
        </a:p>
      </dgm:t>
    </dgm:pt>
  </dgm:ptLst>
  <dgm:cxnLst>
    <dgm:cxn modelId="{FC82391F-AE35-47D5-A41F-30FA739B0F22}" type="presOf" srcId="{A28A37DE-0A43-42EF-9A94-DF1B18F2AA5C}" destId="{17D0918A-0219-4EFB-9FD3-999F1DD343B9}" srcOrd="0" destOrd="0" presId="urn:microsoft.com/office/officeart/2005/8/layout/vList2"/>
    <dgm:cxn modelId="{B371994C-68EB-42CE-B6D7-A5E18054C90F}" type="presOf" srcId="{24031BC5-F650-4AE6-8887-5CCE26213BD7}" destId="{9797B97F-11A5-498F-B716-43BCF3795469}" srcOrd="0" destOrd="0" presId="urn:microsoft.com/office/officeart/2005/8/layout/vList2"/>
    <dgm:cxn modelId="{63E8521D-E50A-4239-BDBE-C095A4E1A417}" srcId="{EFB8CF43-C719-4C84-B277-1282390AC6AB}" destId="{24031BC5-F650-4AE6-8887-5CCE26213BD7}" srcOrd="0" destOrd="0" parTransId="{8FC240E9-FCFC-4736-9502-C5011B327CBA}" sibTransId="{F8CBE740-958B-4A31-BFB8-9A4EFFB23E8E}"/>
    <dgm:cxn modelId="{2AC442DD-9762-4701-9B00-606503830D4C}" type="presOf" srcId="{1276A09E-6BDA-4784-BD36-BBB146E61E5E}" destId="{607C6CE3-622C-4C5F-8F2E-9BB852EEEC43}" srcOrd="0" destOrd="0" presId="urn:microsoft.com/office/officeart/2005/8/layout/vList2"/>
    <dgm:cxn modelId="{18B2503A-7BF6-4D7B-9CFE-9571A819E758}" srcId="{EFB8CF43-C719-4C84-B277-1282390AC6AB}" destId="{38FC4167-E0DD-4994-A04C-D4790DB52F5B}" srcOrd="3" destOrd="0" parTransId="{46649E7A-280B-438D-BC20-48784C1F53E7}" sibTransId="{BB8D3ECC-0787-46B5-B5D7-BDD9678BAA1F}"/>
    <dgm:cxn modelId="{99F15E28-21AD-4F58-8617-7D1544E7BEEC}" type="presOf" srcId="{EFB8CF43-C719-4C84-B277-1282390AC6AB}" destId="{B2C4F726-7788-4FEF-A40B-119FF9805503}" srcOrd="0" destOrd="0" presId="urn:microsoft.com/office/officeart/2005/8/layout/vList2"/>
    <dgm:cxn modelId="{9AC4E705-3FB6-4F35-B388-E2B3F0860C02}" srcId="{EFB8CF43-C719-4C84-B277-1282390AC6AB}" destId="{A28A37DE-0A43-42EF-9A94-DF1B18F2AA5C}" srcOrd="2" destOrd="0" parTransId="{4A72A498-9573-40B8-BDFC-C5C5A5FD11DB}" sibTransId="{982BD4FC-E1F9-4E40-BDAC-C078631C2803}"/>
    <dgm:cxn modelId="{EC9758AA-DEE9-48D3-9E94-29AD27398442}" srcId="{EFB8CF43-C719-4C84-B277-1282390AC6AB}" destId="{F51FA705-520E-4719-9D86-5649371C9617}" srcOrd="4" destOrd="0" parTransId="{632DFE46-D1F3-492C-8CB4-0B1A5459EEC5}" sibTransId="{432DE138-011D-4235-9D72-12FAAB9E80B4}"/>
    <dgm:cxn modelId="{605C3C81-DBE1-4FD0-8584-5400799261E2}" type="presOf" srcId="{38FC4167-E0DD-4994-A04C-D4790DB52F5B}" destId="{A0A847AF-1FBE-478D-9C6F-B8A136AD4177}" srcOrd="0" destOrd="0" presId="urn:microsoft.com/office/officeart/2005/8/layout/vList2"/>
    <dgm:cxn modelId="{727496CB-F8B3-4375-BE82-80C13C5AC390}" srcId="{EFB8CF43-C719-4C84-B277-1282390AC6AB}" destId="{1276A09E-6BDA-4784-BD36-BBB146E61E5E}" srcOrd="1" destOrd="0" parTransId="{07297CC0-28FD-4AF1-AA31-7A7C6E2157C3}" sibTransId="{713E3B8A-9CBF-4B13-BF05-B857246462AC}"/>
    <dgm:cxn modelId="{3CE677E0-D6A6-4AA9-847D-981229C7A23F}" type="presOf" srcId="{F51FA705-520E-4719-9D86-5649371C9617}" destId="{99436E6A-D155-4F3D-B152-611068E2C365}" srcOrd="0" destOrd="0" presId="urn:microsoft.com/office/officeart/2005/8/layout/vList2"/>
    <dgm:cxn modelId="{CFDD6781-2372-4994-BB8B-C8F6BD05F787}" type="presParOf" srcId="{B2C4F726-7788-4FEF-A40B-119FF9805503}" destId="{9797B97F-11A5-498F-B716-43BCF3795469}" srcOrd="0" destOrd="0" presId="urn:microsoft.com/office/officeart/2005/8/layout/vList2"/>
    <dgm:cxn modelId="{BAE5AAC9-CD21-4FD7-A850-2331CA58C861}" type="presParOf" srcId="{B2C4F726-7788-4FEF-A40B-119FF9805503}" destId="{EE0D2B41-A8DE-448B-8D82-9C1B06C1806A}" srcOrd="1" destOrd="0" presId="urn:microsoft.com/office/officeart/2005/8/layout/vList2"/>
    <dgm:cxn modelId="{BE710C12-AD3F-4804-9606-448DA54E4C1C}" type="presParOf" srcId="{B2C4F726-7788-4FEF-A40B-119FF9805503}" destId="{607C6CE3-622C-4C5F-8F2E-9BB852EEEC43}" srcOrd="2" destOrd="0" presId="urn:microsoft.com/office/officeart/2005/8/layout/vList2"/>
    <dgm:cxn modelId="{5A63EBC1-CD75-4162-9539-0F91902AD5B3}" type="presParOf" srcId="{B2C4F726-7788-4FEF-A40B-119FF9805503}" destId="{9784FFB7-ED0E-4FB9-9643-D4E7DF712AAE}" srcOrd="3" destOrd="0" presId="urn:microsoft.com/office/officeart/2005/8/layout/vList2"/>
    <dgm:cxn modelId="{696B8F37-F16F-4E33-8EF3-79D200FAA9B4}" type="presParOf" srcId="{B2C4F726-7788-4FEF-A40B-119FF9805503}" destId="{17D0918A-0219-4EFB-9FD3-999F1DD343B9}" srcOrd="4" destOrd="0" presId="urn:microsoft.com/office/officeart/2005/8/layout/vList2"/>
    <dgm:cxn modelId="{180634EF-5226-4621-8334-F1EFA2C19237}" type="presParOf" srcId="{B2C4F726-7788-4FEF-A40B-119FF9805503}" destId="{15340D66-6BA5-452A-B0DF-D7C284061B77}" srcOrd="5" destOrd="0" presId="urn:microsoft.com/office/officeart/2005/8/layout/vList2"/>
    <dgm:cxn modelId="{0183CA31-B561-4CC3-8B98-C6F6D19C1FD4}" type="presParOf" srcId="{B2C4F726-7788-4FEF-A40B-119FF9805503}" destId="{A0A847AF-1FBE-478D-9C6F-B8A136AD4177}" srcOrd="6" destOrd="0" presId="urn:microsoft.com/office/officeart/2005/8/layout/vList2"/>
    <dgm:cxn modelId="{F8D5CD46-DD51-4885-8959-23963B6D9209}" type="presParOf" srcId="{B2C4F726-7788-4FEF-A40B-119FF9805503}" destId="{2D428E7E-1EA8-4FE0-B9AB-7C6208F079EA}" srcOrd="7" destOrd="0" presId="urn:microsoft.com/office/officeart/2005/8/layout/vList2"/>
    <dgm:cxn modelId="{D77B2295-2BE7-4F38-85BA-BF9B7875288F}" type="presParOf" srcId="{B2C4F726-7788-4FEF-A40B-119FF9805503}" destId="{99436E6A-D155-4F3D-B152-611068E2C365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BB4615-05B3-41C4-9AB2-FF38233F88D6}">
      <dsp:nvSpPr>
        <dsp:cNvPr id="0" name=""/>
        <dsp:cNvSpPr/>
      </dsp:nvSpPr>
      <dsp:spPr>
        <a:xfrm>
          <a:off x="0" y="2147"/>
          <a:ext cx="5918781" cy="1366797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v-LV" sz="3200" kern="1200" dirty="0"/>
            <a:t>METSO programma: </a:t>
          </a:r>
          <a:r>
            <a:rPr lang="lv-LV" sz="3200" b="1" kern="1200" dirty="0"/>
            <a:t>sadarbības līgums</a:t>
          </a:r>
          <a:r>
            <a:rPr lang="lv-LV" sz="3200" kern="1200" dirty="0"/>
            <a:t> – valsts un meža īpašnieks</a:t>
          </a:r>
          <a:endParaRPr lang="en-US" sz="3200" kern="1200" dirty="0"/>
        </a:p>
      </dsp:txBody>
      <dsp:txXfrm>
        <a:off x="66722" y="68869"/>
        <a:ext cx="5785337" cy="1233353"/>
      </dsp:txXfrm>
    </dsp:sp>
    <dsp:sp modelId="{41D86305-FCD9-49CE-B0C6-F0872E9B6D45}">
      <dsp:nvSpPr>
        <dsp:cNvPr id="0" name=""/>
        <dsp:cNvSpPr/>
      </dsp:nvSpPr>
      <dsp:spPr>
        <a:xfrm>
          <a:off x="0" y="1380012"/>
          <a:ext cx="5918781" cy="1366797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v-LV" sz="3200" kern="1200"/>
            <a:t>Termiņš 10-20 gadi</a:t>
          </a:r>
          <a:endParaRPr lang="en-US" sz="3200" kern="1200"/>
        </a:p>
      </dsp:txBody>
      <dsp:txXfrm>
        <a:off x="66722" y="1446734"/>
        <a:ext cx="5785337" cy="1233353"/>
      </dsp:txXfrm>
    </dsp:sp>
    <dsp:sp modelId="{C5FA8820-F7F5-45CC-A5AB-1C4444BB4115}">
      <dsp:nvSpPr>
        <dsp:cNvPr id="0" name=""/>
        <dsp:cNvSpPr/>
      </dsp:nvSpPr>
      <dsp:spPr>
        <a:xfrm>
          <a:off x="0" y="2757877"/>
          <a:ext cx="5918781" cy="1366797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v-LV" sz="3200" kern="1200" dirty="0"/>
            <a:t>Apsaimniekošanas metodes – vienošanās atbilstoši mērķim. </a:t>
          </a:r>
          <a:endParaRPr lang="en-US" sz="3200" kern="1200" dirty="0"/>
        </a:p>
      </dsp:txBody>
      <dsp:txXfrm>
        <a:off x="66722" y="2824599"/>
        <a:ext cx="5785337" cy="1233353"/>
      </dsp:txXfrm>
    </dsp:sp>
    <dsp:sp modelId="{0E93A076-26B2-4D1D-8CF0-5CD5C45E601A}">
      <dsp:nvSpPr>
        <dsp:cNvPr id="0" name=""/>
        <dsp:cNvSpPr/>
      </dsp:nvSpPr>
      <dsp:spPr>
        <a:xfrm>
          <a:off x="0" y="4135742"/>
          <a:ext cx="5918781" cy="1366797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v-LV" sz="3200" kern="1200" dirty="0"/>
            <a:t>Kompensācija – atbilstoša negūtiem ieņēmumiem. </a:t>
          </a:r>
          <a:endParaRPr lang="en-US" sz="3200" kern="1200" dirty="0"/>
        </a:p>
      </dsp:txBody>
      <dsp:txXfrm>
        <a:off x="66722" y="4202464"/>
        <a:ext cx="5785337" cy="123335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97B97F-11A5-498F-B716-43BCF3795469}">
      <dsp:nvSpPr>
        <dsp:cNvPr id="0" name=""/>
        <dsp:cNvSpPr/>
      </dsp:nvSpPr>
      <dsp:spPr>
        <a:xfrm>
          <a:off x="0" y="136915"/>
          <a:ext cx="6754803" cy="11232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v-LV" sz="2000" b="1" kern="1200" dirty="0"/>
            <a:t>Zviedrijas Valsts meža dienests</a:t>
          </a:r>
          <a:r>
            <a:rPr lang="lv-LV" sz="2000" kern="1200" dirty="0"/>
            <a:t> kopš 1993.gada īsteno brīvprātīgu dabas aizsardzības programmu, slēdzot līgumus ar MĪ</a:t>
          </a:r>
          <a:endParaRPr lang="en-US" sz="2000" kern="1200" dirty="0"/>
        </a:p>
      </dsp:txBody>
      <dsp:txXfrm>
        <a:off x="54830" y="191745"/>
        <a:ext cx="6645143" cy="1013540"/>
      </dsp:txXfrm>
    </dsp:sp>
    <dsp:sp modelId="{607C6CE3-622C-4C5F-8F2E-9BB852EEEC43}">
      <dsp:nvSpPr>
        <dsp:cNvPr id="0" name=""/>
        <dsp:cNvSpPr/>
      </dsp:nvSpPr>
      <dsp:spPr>
        <a:xfrm>
          <a:off x="0" y="1317715"/>
          <a:ext cx="6754803" cy="11232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v-LV" sz="2000" kern="1200" dirty="0"/>
            <a:t>Kopš 2010.gada vidēji tiek noslēgti 1000 līgumi gadā par aizsargājamas teritorijas izveidošanu; 1200 līgumi gadā par biotopu aizsardzību. </a:t>
          </a:r>
          <a:endParaRPr lang="en-US" sz="2000" kern="1200" dirty="0"/>
        </a:p>
      </dsp:txBody>
      <dsp:txXfrm>
        <a:off x="54830" y="1372545"/>
        <a:ext cx="6645143" cy="1013540"/>
      </dsp:txXfrm>
    </dsp:sp>
    <dsp:sp modelId="{17D0918A-0219-4EFB-9FD3-999F1DD343B9}">
      <dsp:nvSpPr>
        <dsp:cNvPr id="0" name=""/>
        <dsp:cNvSpPr/>
      </dsp:nvSpPr>
      <dsp:spPr>
        <a:xfrm>
          <a:off x="0" y="2498515"/>
          <a:ext cx="6754803" cy="11232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v-LV" sz="2000" kern="1200" dirty="0"/>
            <a:t>Līguma termiņš – līdz 50 gadiem.</a:t>
          </a:r>
          <a:endParaRPr lang="en-US" sz="2000" kern="1200" dirty="0"/>
        </a:p>
      </dsp:txBody>
      <dsp:txXfrm>
        <a:off x="54830" y="2553345"/>
        <a:ext cx="6645143" cy="1013540"/>
      </dsp:txXfrm>
    </dsp:sp>
    <dsp:sp modelId="{A0A847AF-1FBE-478D-9C6F-B8A136AD4177}">
      <dsp:nvSpPr>
        <dsp:cNvPr id="0" name=""/>
        <dsp:cNvSpPr/>
      </dsp:nvSpPr>
      <dsp:spPr>
        <a:xfrm>
          <a:off x="0" y="3679315"/>
          <a:ext cx="6754803" cy="11232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v-LV" sz="2000" b="1" kern="1200" dirty="0"/>
            <a:t>Kompensācija – pilna īpašuma vērtība </a:t>
          </a:r>
          <a:r>
            <a:rPr lang="lv-LV" sz="2000" b="1" kern="1200" dirty="0">
              <a:solidFill>
                <a:schemeClr val="bg1"/>
              </a:solidFill>
            </a:rPr>
            <a:t>+ 25%.</a:t>
          </a:r>
          <a:endParaRPr lang="en-US" sz="2000" kern="1200" dirty="0">
            <a:solidFill>
              <a:schemeClr val="bg1"/>
            </a:solidFill>
          </a:endParaRPr>
        </a:p>
      </dsp:txBody>
      <dsp:txXfrm>
        <a:off x="54830" y="3734145"/>
        <a:ext cx="6645143" cy="1013540"/>
      </dsp:txXfrm>
    </dsp:sp>
    <dsp:sp modelId="{99436E6A-D155-4F3D-B152-611068E2C365}">
      <dsp:nvSpPr>
        <dsp:cNvPr id="0" name=""/>
        <dsp:cNvSpPr/>
      </dsp:nvSpPr>
      <dsp:spPr>
        <a:xfrm>
          <a:off x="0" y="4860114"/>
          <a:ext cx="6754803" cy="11232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v-LV" sz="2000" b="1" kern="1200" dirty="0"/>
            <a:t>2019.gadā izmaksāti 16 </a:t>
          </a:r>
          <a:r>
            <a:rPr lang="lv-LV" sz="2000" b="1" kern="1200" dirty="0" err="1"/>
            <a:t>mlj</a:t>
          </a:r>
          <a:r>
            <a:rPr lang="lv-LV" sz="2000" b="1" kern="1200" dirty="0"/>
            <a:t> EUR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v-LV" sz="2000" kern="1200" dirty="0"/>
            <a:t> </a:t>
          </a:r>
          <a:endParaRPr lang="en-US" sz="2000" kern="1200" dirty="0"/>
        </a:p>
      </dsp:txBody>
      <dsp:txXfrm>
        <a:off x="54830" y="4914944"/>
        <a:ext cx="6645143" cy="10135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1077DB-935E-4A0A-947A-D283B9F9F452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2C0B10-7CAE-41E4-AB02-7E8B1FF2B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9EC30E-1A71-4188-9BE7-E2A64929A436}" type="datetimeFigureOut">
              <a:rPr lang="en-US" noProof="0" smtClean="0"/>
              <a:t>12/1/2020</a:t>
            </a:fld>
            <a:endParaRPr lang="en-US" noProof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30193B-564F-4854-8A52-728F3FB19C85}" type="slidenum">
              <a:rPr lang="en-US" noProof="0" smtClean="0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03816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D11C36-D1CD-4D62-945A-52408DB328CA}" type="slidenum">
              <a:rPr lang="lv-LV" smtClean="0"/>
              <a:pPr/>
              <a:t>19</a:t>
            </a:fld>
            <a:endParaRPr lang="lv-LV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3756066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D11C36-D1CD-4D62-945A-52408DB328CA}" type="slidenum">
              <a:rPr lang="lv-LV" smtClean="0"/>
              <a:pPr/>
              <a:t>20</a:t>
            </a:fld>
            <a:endParaRPr lang="lv-LV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6673702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D11C36-D1CD-4D62-945A-52408DB328CA}" type="slidenum">
              <a:rPr lang="lv-LV" smtClean="0"/>
              <a:pPr/>
              <a:t>21</a:t>
            </a:fld>
            <a:endParaRPr lang="lv-LV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13119259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63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DEC9F-AD28-47E5-BC44-D2A0DB2DC97D}" type="slidenum">
              <a:rPr kumimoji="0" lang="lv-LV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663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lv-LV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90571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BE77267-9F51-4226-989C-ED57465596ED}"/>
              </a:ext>
            </a:extLst>
          </p:cNvPr>
          <p:cNvSpPr/>
          <p:nvPr userDrawn="1"/>
        </p:nvSpPr>
        <p:spPr>
          <a:xfrm>
            <a:off x="0" y="6714000"/>
            <a:ext cx="12192000" cy="144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A2CC678-341F-44F8-AE2E-A6C84D75C56A}"/>
              </a:ext>
            </a:extLst>
          </p:cNvPr>
          <p:cNvSpPr/>
          <p:nvPr userDrawn="1"/>
        </p:nvSpPr>
        <p:spPr>
          <a:xfrm>
            <a:off x="0" y="0"/>
            <a:ext cx="12192000" cy="144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87A001A-FE8B-41CE-AC81-69D4A2339087}"/>
              </a:ext>
            </a:extLst>
          </p:cNvPr>
          <p:cNvSpPr/>
          <p:nvPr userDrawn="1"/>
        </p:nvSpPr>
        <p:spPr>
          <a:xfrm>
            <a:off x="0" y="92074"/>
            <a:ext cx="144000" cy="66294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1416AC-94BD-4442-B771-E1ACAA70367E}"/>
              </a:ext>
            </a:extLst>
          </p:cNvPr>
          <p:cNvSpPr/>
          <p:nvPr userDrawn="1"/>
        </p:nvSpPr>
        <p:spPr>
          <a:xfrm>
            <a:off x="12048000" y="92074"/>
            <a:ext cx="144000" cy="66294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DB31DC4-A207-4A23-8E7A-40D0ECD04FD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36000 w 12192000"/>
              <a:gd name="connsiteY0" fmla="*/ 36000 h 6858000"/>
              <a:gd name="connsiteX1" fmla="*/ 36000 w 12192000"/>
              <a:gd name="connsiteY1" fmla="*/ 6822000 h 6858000"/>
              <a:gd name="connsiteX2" fmla="*/ 12156000 w 12192000"/>
              <a:gd name="connsiteY2" fmla="*/ 6822000 h 6858000"/>
              <a:gd name="connsiteX3" fmla="*/ 12156000 w 12192000"/>
              <a:gd name="connsiteY3" fmla="*/ 36000 h 6858000"/>
              <a:gd name="connsiteX4" fmla="*/ 0 w 12192000"/>
              <a:gd name="connsiteY4" fmla="*/ 0 h 6858000"/>
              <a:gd name="connsiteX5" fmla="*/ 36000 w 12192000"/>
              <a:gd name="connsiteY5" fmla="*/ 0 h 6858000"/>
              <a:gd name="connsiteX6" fmla="*/ 12156000 w 12192000"/>
              <a:gd name="connsiteY6" fmla="*/ 0 h 6858000"/>
              <a:gd name="connsiteX7" fmla="*/ 12192000 w 12192000"/>
              <a:gd name="connsiteY7" fmla="*/ 0 h 6858000"/>
              <a:gd name="connsiteX8" fmla="*/ 12192000 w 12192000"/>
              <a:gd name="connsiteY8" fmla="*/ 36000 h 6858000"/>
              <a:gd name="connsiteX9" fmla="*/ 12192000 w 12192000"/>
              <a:gd name="connsiteY9" fmla="*/ 6822000 h 6858000"/>
              <a:gd name="connsiteX10" fmla="*/ 12192000 w 12192000"/>
              <a:gd name="connsiteY10" fmla="*/ 6858000 h 6858000"/>
              <a:gd name="connsiteX11" fmla="*/ 12156000 w 12192000"/>
              <a:gd name="connsiteY11" fmla="*/ 6858000 h 6858000"/>
              <a:gd name="connsiteX12" fmla="*/ 36000 w 12192000"/>
              <a:gd name="connsiteY12" fmla="*/ 6858000 h 6858000"/>
              <a:gd name="connsiteX13" fmla="*/ 0 w 12192000"/>
              <a:gd name="connsiteY13" fmla="*/ 6858000 h 6858000"/>
              <a:gd name="connsiteX14" fmla="*/ 0 w 12192000"/>
              <a:gd name="connsiteY14" fmla="*/ 6822000 h 6858000"/>
              <a:gd name="connsiteX15" fmla="*/ 0 w 12192000"/>
              <a:gd name="connsiteY15" fmla="*/ 36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36000" y="36000"/>
                </a:moveTo>
                <a:lnTo>
                  <a:pt x="36000" y="6822000"/>
                </a:lnTo>
                <a:lnTo>
                  <a:pt x="12156000" y="6822000"/>
                </a:lnTo>
                <a:lnTo>
                  <a:pt x="12156000" y="36000"/>
                </a:lnTo>
                <a:close/>
                <a:moveTo>
                  <a:pt x="0" y="0"/>
                </a:moveTo>
                <a:lnTo>
                  <a:pt x="36000" y="0"/>
                </a:lnTo>
                <a:lnTo>
                  <a:pt x="12156000" y="0"/>
                </a:lnTo>
                <a:lnTo>
                  <a:pt x="12192000" y="0"/>
                </a:lnTo>
                <a:lnTo>
                  <a:pt x="12192000" y="36000"/>
                </a:lnTo>
                <a:lnTo>
                  <a:pt x="12192000" y="6822000"/>
                </a:lnTo>
                <a:lnTo>
                  <a:pt x="12192000" y="6858000"/>
                </a:lnTo>
                <a:lnTo>
                  <a:pt x="12156000" y="6858000"/>
                </a:lnTo>
                <a:lnTo>
                  <a:pt x="36000" y="6858000"/>
                </a:lnTo>
                <a:lnTo>
                  <a:pt x="0" y="6858000"/>
                </a:lnTo>
                <a:lnTo>
                  <a:pt x="0" y="6822000"/>
                </a:lnTo>
                <a:lnTo>
                  <a:pt x="0" y="36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9" name="Picture Placeholder 1">
            <a:extLst>
              <a:ext uri="{FF2B5EF4-FFF2-40B4-BE49-F238E27FC236}">
                <a16:creationId xmlns:a16="http://schemas.microsoft.com/office/drawing/2014/main" id="{837F9836-5B23-424D-8C60-AC02A8512A4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44000" y="144000"/>
            <a:ext cx="11905200" cy="6570000"/>
          </a:xfrm>
          <a:solidFill>
            <a:schemeClr val="bg1">
              <a:lumMod val="95000"/>
            </a:schemeClr>
          </a:solidFill>
        </p:spPr>
        <p:txBody>
          <a:bodyPr lIns="0" rIns="1764000" anchor="ctr"/>
          <a:lstStyle>
            <a:lvl1pPr marL="0" indent="0" algn="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359999"/>
            <a:ext cx="4416588" cy="5321927"/>
          </a:xfrm>
          <a:gradFill>
            <a:gsLst>
              <a:gs pos="46000">
                <a:schemeClr val="bg1">
                  <a:alpha val="90000"/>
                </a:schemeClr>
              </a:gs>
              <a:gs pos="0">
                <a:schemeClr val="accent1">
                  <a:lumMod val="20000"/>
                  <a:lumOff val="80000"/>
                  <a:alpha val="50000"/>
                </a:schemeClr>
              </a:gs>
              <a:gs pos="80000">
                <a:schemeClr val="bg1"/>
              </a:gs>
            </a:gsLst>
            <a:lin ang="3600000" scaled="0"/>
          </a:gradFill>
        </p:spPr>
        <p:txBody>
          <a:bodyPr lIns="72000" rIns="180000" bIns="180000" anchor="b"/>
          <a:lstStyle>
            <a:lvl1pPr algn="r">
              <a:lnSpc>
                <a:spcPts val="4700"/>
              </a:lnSpc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9999" y="5681926"/>
            <a:ext cx="4416587" cy="816075"/>
          </a:xfrm>
          <a:solidFill>
            <a:schemeClr val="bg1">
              <a:alpha val="80000"/>
            </a:schemeClr>
          </a:solidFill>
          <a:ln w="3175">
            <a:gradFill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0" scaled="0"/>
            </a:gradFill>
          </a:ln>
        </p:spPr>
        <p:txBody>
          <a:bodyPr tIns="144000" rIns="180000"/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79100" y="804500"/>
            <a:ext cx="4416588" cy="3818712"/>
          </a:xfrm>
          <a:gradFill>
            <a:gsLst>
              <a:gs pos="46000">
                <a:schemeClr val="bg1">
                  <a:alpha val="90000"/>
                </a:schemeClr>
              </a:gs>
              <a:gs pos="0">
                <a:schemeClr val="accent1">
                  <a:lumMod val="20000"/>
                  <a:lumOff val="80000"/>
                  <a:alpha val="50000"/>
                </a:schemeClr>
              </a:gs>
              <a:gs pos="80000">
                <a:schemeClr val="bg1"/>
              </a:gs>
            </a:gsLst>
            <a:lin ang="3600000" scaled="0"/>
          </a:gradFill>
        </p:spPr>
        <p:txBody>
          <a:bodyPr lIns="72000" rIns="180000" bIns="180000" anchor="b"/>
          <a:lstStyle>
            <a:lvl1pPr algn="r">
              <a:lnSpc>
                <a:spcPts val="4700"/>
              </a:lnSpc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segue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9099" y="4623212"/>
            <a:ext cx="4416587" cy="816075"/>
          </a:xfrm>
          <a:solidFill>
            <a:schemeClr val="bg1">
              <a:alpha val="80000"/>
            </a:schemeClr>
          </a:solidFill>
          <a:ln>
            <a:gradFill>
              <a:gsLst>
                <a:gs pos="0">
                  <a:schemeClr val="bg1">
                    <a:lumMod val="75000"/>
                  </a:schemeClr>
                </a:gs>
                <a:gs pos="100000">
                  <a:schemeClr val="accent1"/>
                </a:gs>
              </a:gsLst>
              <a:lin ang="0" scaled="0"/>
            </a:gradFill>
          </a:ln>
        </p:spPr>
        <p:txBody>
          <a:bodyPr tIns="144000" rIns="180000"/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B24018-690B-4552-9994-3F090E16014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D8B2323-066D-4AC1-9FC8-A06D7E8B581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54632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56F629-658F-4B7E-A1D1-2522EA76B0D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5380A33-49FB-43FC-B60E-34A2E5556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449EF3-C757-4F43-906C-DE0FF6262B2F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16924A5-8BD5-4AC6-84B9-2F1A4AFCF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4C657649-400B-459D-918F-D5C58351DE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9886" y="1512000"/>
            <a:ext cx="5472114" cy="4664963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923135C-68B1-4D2B-80D0-318CB859F7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1886" y="1512000"/>
            <a:ext cx="5472114" cy="4664963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449EF3-C757-4F43-906C-DE0FF6262B2F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16924A5-8BD5-4AC6-84B9-2F1A4AFCF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BF39E7D-3145-466A-B07A-D49E661CEF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1886" y="1512000"/>
            <a:ext cx="547211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D33A71EE-E94D-4F02-B8C5-DC59F45638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99886" y="1512000"/>
            <a:ext cx="547211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EF63D731-8A55-4A6C-A975-9B0F1F4356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99886" y="2505075"/>
            <a:ext cx="5472114" cy="3684588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60CBD79B-0266-4692-9562-0F7706A271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1887" y="2505075"/>
            <a:ext cx="5472114" cy="3684588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255151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F94EB5D3-F8CB-4E76-8D7E-FF441818EEC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3600000" cy="467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01550" y="1511476"/>
            <a:ext cx="3600450" cy="4679249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71550" y="1511475"/>
            <a:ext cx="3600450" cy="467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4BCA97-F31B-451D-82F8-6E000DF2118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7AAC4-A657-4D75-A527-0307AFF2B1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84F2FFD-7164-411A-96A5-A5211A6CA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:a16="http://schemas.microsoft.com/office/drawing/2014/main" id="{9D7ACCB5-9A86-4F46-89E2-B79F48C9EC1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2160000" cy="467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26412" y="1512000"/>
            <a:ext cx="2160588" cy="467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21412" y="1512000"/>
            <a:ext cx="2160588" cy="467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6412" y="1507535"/>
            <a:ext cx="2160588" cy="467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11412" y="1507535"/>
            <a:ext cx="2160588" cy="468371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09234E-176D-4BBF-9391-7B6F018C51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8B3FD9-234A-4B72-9A91-D7DD23D39CDC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FDBADDA-AF39-45A0-BBAB-A87608C0A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B24018-690B-4552-9994-3F090E16014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D8B2323-066D-4AC1-9FC8-A06D7E8B581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30A9B71-A789-4057-B729-15D78CF34E0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5601" y="3263898"/>
            <a:ext cx="4840085" cy="1626013"/>
          </a:xfrm>
          <a:gradFill>
            <a:gsLst>
              <a:gs pos="31860">
                <a:schemeClr val="bg1">
                  <a:alpha val="90000"/>
                </a:schemeClr>
              </a:gs>
              <a:gs pos="0">
                <a:schemeClr val="accent1">
                  <a:lumMod val="20000"/>
                  <a:lumOff val="80000"/>
                  <a:alpha val="50000"/>
                </a:schemeClr>
              </a:gs>
              <a:gs pos="59000">
                <a:schemeClr val="bg1"/>
              </a:gs>
            </a:gsLst>
            <a:lin ang="3600000" scaled="0"/>
          </a:gradFill>
        </p:spPr>
        <p:txBody>
          <a:bodyPr lIns="72000" rIns="180000" bIns="180000" anchor="b"/>
          <a:lstStyle>
            <a:lvl1pPr algn="r">
              <a:lnSpc>
                <a:spcPts val="4700"/>
              </a:lnSpc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presentation title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083984-DDF1-4D26-BB0A-9EE8430AB2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55601" y="4889910"/>
            <a:ext cx="4840085" cy="816077"/>
          </a:xfrm>
          <a:solidFill>
            <a:schemeClr val="bg1">
              <a:alpha val="80000"/>
            </a:schemeClr>
          </a:solidFill>
          <a:ln w="3175"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1"/>
                </a:gs>
              </a:gsLst>
              <a:lin ang="0" scaled="0"/>
            </a:gradFill>
          </a:ln>
        </p:spPr>
        <p:txBody>
          <a:bodyPr vert="horz" lIns="0" tIns="144000" rIns="180000" bIns="0" rtlCol="0">
            <a:noAutofit/>
          </a:bodyPr>
          <a:lstStyle>
            <a:lvl1pPr marL="0" indent="0" algn="r">
              <a:buNone/>
              <a:defRPr lang="en-US">
                <a:solidFill>
                  <a:schemeClr val="tx1"/>
                </a:solidFill>
              </a:defRPr>
            </a:lvl1pPr>
          </a:lstStyle>
          <a:p>
            <a:pPr marL="266700" lvl="0" indent="-266700" algn="r"/>
            <a:r>
              <a:rPr lang="en-US" noProof="0"/>
              <a:t>Edit Master text styles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05EC740-58FD-4D74-B7D7-DA487FC5EC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987425"/>
            <a:ext cx="5472000" cy="47185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042043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B24018-690B-4552-9994-3F090E16014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D8B2323-066D-4AC1-9FC8-A06D7E8B581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30A9B71-A789-4057-B729-15D78CF34E0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5601" y="3263898"/>
            <a:ext cx="4840085" cy="1626013"/>
          </a:xfrm>
          <a:gradFill>
            <a:gsLst>
              <a:gs pos="31860">
                <a:schemeClr val="bg1">
                  <a:alpha val="90000"/>
                </a:schemeClr>
              </a:gs>
              <a:gs pos="0">
                <a:schemeClr val="accent1">
                  <a:lumMod val="20000"/>
                  <a:lumOff val="80000"/>
                  <a:alpha val="50000"/>
                </a:schemeClr>
              </a:gs>
              <a:gs pos="59000">
                <a:schemeClr val="bg1"/>
              </a:gs>
            </a:gsLst>
            <a:lin ang="3600000" scaled="0"/>
          </a:gradFill>
        </p:spPr>
        <p:txBody>
          <a:bodyPr lIns="72000" rIns="180000" bIns="180000" anchor="b"/>
          <a:lstStyle>
            <a:lvl1pPr algn="r">
              <a:lnSpc>
                <a:spcPts val="4700"/>
              </a:lnSpc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presentation title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083984-DDF1-4D26-BB0A-9EE8430AB2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55601" y="4889910"/>
            <a:ext cx="4840085" cy="816077"/>
          </a:xfrm>
          <a:solidFill>
            <a:schemeClr val="bg1">
              <a:alpha val="80000"/>
            </a:schemeClr>
          </a:solidFill>
          <a:ln w="3175"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1"/>
                </a:gs>
              </a:gsLst>
              <a:lin ang="0" scaled="0"/>
            </a:gradFill>
          </a:ln>
        </p:spPr>
        <p:txBody>
          <a:bodyPr vert="horz" lIns="0" tIns="144000" rIns="180000" bIns="0" rtlCol="0">
            <a:noAutofit/>
          </a:bodyPr>
          <a:lstStyle>
            <a:lvl1pPr marL="0" indent="0" algn="r">
              <a:buNone/>
              <a:defRPr lang="en-US">
                <a:solidFill>
                  <a:schemeClr val="tx1"/>
                </a:solidFill>
              </a:defRPr>
            </a:lvl1pPr>
          </a:lstStyle>
          <a:p>
            <a:pPr marL="266700" lvl="0" indent="-266700" algn="r"/>
            <a:r>
              <a:rPr lang="en-US" noProof="0"/>
              <a:t>Edit Master text styles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E28466D9-7530-474E-BC12-1642958B72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5999" y="987425"/>
            <a:ext cx="5471999" cy="471856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605497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87D291-05F0-4DD7-A728-945B6C9F2382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1A6105F-5309-4A56-AAF2-8D4A0477F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87D291-05F0-4DD7-A728-945B6C9F2382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1A6105F-5309-4A56-AAF2-8D4A0477F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F7A73E-4A54-4742-8586-DD6DAA3BC61C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1313656" y="1955257"/>
            <a:ext cx="9564688" cy="2947486"/>
          </a:xfrm>
        </p:spPr>
        <p:txBody>
          <a:bodyPr anchor="ctr"/>
          <a:lstStyle>
            <a:lvl1pPr marL="0" indent="0" algn="ctr">
              <a:buNone/>
              <a:defRPr sz="6000"/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40921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">
            <a:extLst>
              <a:ext uri="{FF2B5EF4-FFF2-40B4-BE49-F238E27FC236}">
                <a16:creationId xmlns:a16="http://schemas.microsoft.com/office/drawing/2014/main" id="{837F9836-5B23-424D-8C60-AC02A8512A4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44000" y="144000"/>
            <a:ext cx="11905200" cy="6060155"/>
          </a:xfrm>
          <a:solidFill>
            <a:schemeClr val="bg1">
              <a:lumMod val="95000"/>
            </a:schemeClr>
          </a:solidFill>
        </p:spPr>
        <p:txBody>
          <a:bodyPr lIns="0" rIns="1764000" anchor="ctr"/>
          <a:lstStyle>
            <a:lvl1pPr marL="0" indent="0" algn="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79100" y="804500"/>
            <a:ext cx="4416588" cy="3818712"/>
          </a:xfrm>
          <a:gradFill>
            <a:gsLst>
              <a:gs pos="46000">
                <a:schemeClr val="bg1">
                  <a:alpha val="90000"/>
                </a:schemeClr>
              </a:gs>
              <a:gs pos="0">
                <a:schemeClr val="accent1">
                  <a:lumMod val="20000"/>
                  <a:lumOff val="80000"/>
                  <a:alpha val="50000"/>
                </a:schemeClr>
              </a:gs>
              <a:gs pos="80000">
                <a:schemeClr val="bg1"/>
              </a:gs>
            </a:gsLst>
            <a:lin ang="3600000" scaled="0"/>
          </a:gradFill>
        </p:spPr>
        <p:txBody>
          <a:bodyPr lIns="72000" rIns="180000" bIns="180000" anchor="b"/>
          <a:lstStyle>
            <a:lvl1pPr algn="r">
              <a:lnSpc>
                <a:spcPts val="4700"/>
              </a:lnSpc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segue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9099" y="4623212"/>
            <a:ext cx="4416587" cy="816075"/>
          </a:xfrm>
          <a:solidFill>
            <a:schemeClr val="bg1">
              <a:alpha val="80000"/>
            </a:schemeClr>
          </a:solidFill>
          <a:ln>
            <a:gradFill>
              <a:gsLst>
                <a:gs pos="0">
                  <a:schemeClr val="bg1">
                    <a:lumMod val="75000"/>
                  </a:schemeClr>
                </a:gs>
                <a:gs pos="100000">
                  <a:schemeClr val="accent1"/>
                </a:gs>
              </a:gsLst>
              <a:lin ang="0" scaled="0"/>
            </a:gradFill>
          </a:ln>
        </p:spPr>
        <p:txBody>
          <a:bodyPr tIns="144000" rIns="180000"/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B24018-690B-4552-9994-3F090E16014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D8B2323-066D-4AC1-9FC8-A06D7E8B581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920514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A9BE28-009E-4D88-9951-81B453F75A4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solidFill>
            <a:schemeClr val="bg1"/>
          </a:solidFill>
        </p:spPr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39767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15C97-145F-4AB0-94D0-E691F39B0E4C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ABF86-29A8-4E5E-9F94-1A53D999A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5448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15C97-145F-4AB0-94D0-E691F39B0E4C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ABF86-29A8-4E5E-9F94-1A53D999A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6189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15C97-145F-4AB0-94D0-E691F39B0E4C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ABF86-29A8-4E5E-9F94-1A53D999A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2003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15C97-145F-4AB0-94D0-E691F39B0E4C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ABF86-29A8-4E5E-9F94-1A53D999A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1199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15C97-145F-4AB0-94D0-E691F39B0E4C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ABF86-29A8-4E5E-9F94-1A53D999A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8881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15C97-145F-4AB0-94D0-E691F39B0E4C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ABF86-29A8-4E5E-9F94-1A53D999A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4459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15C97-145F-4AB0-94D0-E691F39B0E4C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ABF86-29A8-4E5E-9F94-1A53D999A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1926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15C97-145F-4AB0-94D0-E691F39B0E4C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ABF86-29A8-4E5E-9F94-1A53D999A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9259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15C97-145F-4AB0-94D0-E691F39B0E4C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ABF86-29A8-4E5E-9F94-1A53D999A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52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">
            <a:extLst>
              <a:ext uri="{FF2B5EF4-FFF2-40B4-BE49-F238E27FC236}">
                <a16:creationId xmlns:a16="http://schemas.microsoft.com/office/drawing/2014/main" id="{837F9836-5B23-424D-8C60-AC02A8512A4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44000" y="144000"/>
            <a:ext cx="11905200" cy="6060155"/>
          </a:xfrm>
          <a:solidFill>
            <a:schemeClr val="bg1">
              <a:lumMod val="95000"/>
            </a:schemeClr>
          </a:solidFill>
        </p:spPr>
        <p:txBody>
          <a:bodyPr lIns="0" tIns="180000" rIns="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43600" y="2438399"/>
            <a:ext cx="5385600" cy="3044399"/>
          </a:xfrm>
          <a:gradFill>
            <a:gsLst>
              <a:gs pos="83186">
                <a:schemeClr val="bg1"/>
              </a:gs>
              <a:gs pos="0">
                <a:schemeClr val="accent1">
                  <a:lumMod val="20000"/>
                  <a:lumOff val="80000"/>
                  <a:alpha val="50000"/>
                </a:schemeClr>
              </a:gs>
              <a:gs pos="46000">
                <a:schemeClr val="bg1">
                  <a:alpha val="90000"/>
                </a:schemeClr>
              </a:gs>
            </a:gsLst>
            <a:lin ang="3600000" scaled="0"/>
          </a:gradFill>
        </p:spPr>
        <p:txBody>
          <a:bodyPr lIns="72000" tIns="180000" rIns="180000" bIns="0" anchor="t"/>
          <a:lstStyle>
            <a:lvl1pPr algn="r">
              <a:lnSpc>
                <a:spcPts val="4700"/>
              </a:lnSpc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48971" y="4479264"/>
            <a:ext cx="2851629" cy="749534"/>
          </a:xfrm>
          <a:solidFill>
            <a:schemeClr val="bg1">
              <a:alpha val="80000"/>
            </a:schemeClr>
          </a:solidFill>
          <a:ln w="3175"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1"/>
                </a:gs>
              </a:gsLst>
              <a:lin ang="10800000" scaled="0"/>
            </a:gradFill>
          </a:ln>
        </p:spPr>
        <p:txBody>
          <a:bodyPr tIns="144000" rIns="180000"/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B24018-690B-4552-9994-3F090E16014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D8B2323-066D-4AC1-9FC8-A06D7E8B581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268157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15C97-145F-4AB0-94D0-E691F39B0E4C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ABF86-29A8-4E5E-9F94-1A53D999A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669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15C97-145F-4AB0-94D0-E691F39B0E4C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ABF86-29A8-4E5E-9F94-1A53D999A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0955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15C97-145F-4AB0-94D0-E691F39B0E4C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ABF86-29A8-4E5E-9F94-1A53D999ACE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963412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15C97-145F-4AB0-94D0-E691F39B0E4C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ABF86-29A8-4E5E-9F94-1A53D999A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4145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15C97-145F-4AB0-94D0-E691F39B0E4C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ABF86-29A8-4E5E-9F94-1A53D999A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3316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15C97-145F-4AB0-94D0-E691F39B0E4C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ABF86-29A8-4E5E-9F94-1A53D999A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1142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15C97-145F-4AB0-94D0-E691F39B0E4C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ABF86-29A8-4E5E-9F94-1A53D999A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3495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15C97-145F-4AB0-94D0-E691F39B0E4C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ABF86-29A8-4E5E-9F94-1A53D999A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37183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3634" y="188913"/>
            <a:ext cx="10392833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576917" y="2017714"/>
            <a:ext cx="10363200" cy="3392487"/>
          </a:xfrm>
        </p:spPr>
        <p:txBody>
          <a:bodyPr/>
          <a:lstStyle/>
          <a:p>
            <a:pPr lvl="0"/>
            <a:endParaRPr lang="lv-LV" noProof="0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BD5293-4DE5-4B3C-8F09-53EAFD18CC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8355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20849-610F-42C0-876A-A7B7844A3557}" type="datetimeFigureOut">
              <a:rPr lang="en-GB" smtClean="0"/>
              <a:t>01/12/2020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7C0F-D926-444A-8FBF-1AFE10945E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3294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">
            <a:extLst>
              <a:ext uri="{FF2B5EF4-FFF2-40B4-BE49-F238E27FC236}">
                <a16:creationId xmlns:a16="http://schemas.microsoft.com/office/drawing/2014/main" id="{837F9836-5B23-424D-8C60-AC02A8512A4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69100" y="144000"/>
            <a:ext cx="5280100" cy="6048000"/>
          </a:xfrm>
          <a:solidFill>
            <a:schemeClr val="bg1">
              <a:lumMod val="95000"/>
            </a:schemeClr>
          </a:solidFill>
        </p:spPr>
        <p:txBody>
          <a:bodyPr lIns="0" tIns="180000" rIns="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493000" y="2438399"/>
            <a:ext cx="3836200" cy="3044399"/>
          </a:xfrm>
          <a:gradFill>
            <a:gsLst>
              <a:gs pos="83186">
                <a:schemeClr val="bg1"/>
              </a:gs>
              <a:gs pos="0">
                <a:schemeClr val="accent1">
                  <a:lumMod val="20000"/>
                  <a:lumOff val="80000"/>
                  <a:alpha val="50000"/>
                </a:schemeClr>
              </a:gs>
              <a:gs pos="46000">
                <a:schemeClr val="bg1">
                  <a:alpha val="90000"/>
                </a:schemeClr>
              </a:gs>
            </a:gsLst>
            <a:lin ang="3600000" scaled="0"/>
          </a:gradFill>
        </p:spPr>
        <p:txBody>
          <a:bodyPr lIns="432000" tIns="432000" rIns="72000" bIns="1188000" anchor="t"/>
          <a:lstStyle>
            <a:lvl1pPr algn="l">
              <a:lnSpc>
                <a:spcPts val="4700"/>
              </a:lnSpc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Slide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47000" y="4465176"/>
            <a:ext cx="3372329" cy="774934"/>
          </a:xfrm>
          <a:solidFill>
            <a:schemeClr val="bg1">
              <a:alpha val="80000"/>
            </a:schemeClr>
          </a:solidFill>
          <a:ln w="3175"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1"/>
                </a:gs>
              </a:gsLst>
              <a:lin ang="10800000" scaled="0"/>
            </a:gradFill>
          </a:ln>
        </p:spPr>
        <p:txBody>
          <a:bodyPr lIns="180000" tIns="144000" r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3D3924F-A5EC-4141-A191-1A110C406AF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432000" y="2438399"/>
            <a:ext cx="5472000" cy="3044400"/>
          </a:xfrm>
        </p:spPr>
        <p:txBody>
          <a:bodyPr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B24018-690B-4552-9994-3F090E16014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D8B2323-066D-4AC1-9FC8-A06D7E8B581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5708145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20849-610F-42C0-876A-A7B7844A3557}" type="datetimeFigureOut">
              <a:rPr lang="en-GB" smtClean="0"/>
              <a:t>01/12/2020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7C0F-D926-444A-8FBF-1AFE10945E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7024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20849-610F-42C0-876A-A7B7844A3557}" type="datetimeFigureOut">
              <a:rPr lang="en-GB" smtClean="0"/>
              <a:t>01/12/2020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7C0F-D926-444A-8FBF-1AFE10945E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70583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20849-610F-42C0-876A-A7B7844A3557}" type="datetimeFigureOut">
              <a:rPr lang="en-GB" smtClean="0"/>
              <a:t>01/12/2020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7C0F-D926-444A-8FBF-1AFE10945E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18700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20849-610F-42C0-876A-A7B7844A3557}" type="datetimeFigureOut">
              <a:rPr lang="en-GB" smtClean="0"/>
              <a:t>01/12/2020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7C0F-D926-444A-8FBF-1AFE10945E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3065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20849-610F-42C0-876A-A7B7844A3557}" type="datetimeFigureOut">
              <a:rPr lang="en-GB" smtClean="0"/>
              <a:t>01/12/2020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7C0F-D926-444A-8FBF-1AFE10945E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23363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20849-610F-42C0-876A-A7B7844A3557}" type="datetimeFigureOut">
              <a:rPr lang="en-GB" smtClean="0"/>
              <a:t>01/12/2020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7C0F-D926-444A-8FBF-1AFE10945E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148058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20849-610F-42C0-876A-A7B7844A3557}" type="datetimeFigureOut">
              <a:rPr lang="en-GB" smtClean="0"/>
              <a:t>01/12/2020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7C0F-D926-444A-8FBF-1AFE10945E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17306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20849-610F-42C0-876A-A7B7844A3557}" type="datetimeFigureOut">
              <a:rPr lang="en-GB" smtClean="0"/>
              <a:t>01/12/2020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7C0F-D926-444A-8FBF-1AFE10945E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79602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20849-610F-42C0-876A-A7B7844A3557}" type="datetimeFigureOut">
              <a:rPr lang="en-GB" smtClean="0"/>
              <a:t>01/12/2020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7C0F-D926-444A-8FBF-1AFE10945E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15295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20849-610F-42C0-876A-A7B7844A3557}" type="datetimeFigureOut">
              <a:rPr lang="en-GB" smtClean="0"/>
              <a:t>01/12/2020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7C0F-D926-444A-8FBF-1AFE10945E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5985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">
            <a:extLst>
              <a:ext uri="{FF2B5EF4-FFF2-40B4-BE49-F238E27FC236}">
                <a16:creationId xmlns:a16="http://schemas.microsoft.com/office/drawing/2014/main" id="{837F9836-5B23-424D-8C60-AC02A8512A4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44000" y="144000"/>
            <a:ext cx="5280100" cy="6060155"/>
          </a:xfrm>
          <a:solidFill>
            <a:schemeClr val="bg1">
              <a:lumMod val="95000"/>
            </a:schemeClr>
          </a:solidFill>
        </p:spPr>
        <p:txBody>
          <a:bodyPr lIns="0" tIns="1440000" rIns="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your photo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3D3924F-A5EC-4141-A191-1A110C406AF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096000" y="3263899"/>
            <a:ext cx="5472000" cy="2442088"/>
          </a:xfrm>
        </p:spPr>
        <p:txBody>
          <a:bodyPr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B24018-690B-4552-9994-3F090E16014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D8B2323-066D-4AC1-9FC8-A06D7E8B581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30A9B71-A789-4057-B729-15D78CF34E0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5601" y="3263898"/>
            <a:ext cx="4840085" cy="1626013"/>
          </a:xfrm>
          <a:gradFill>
            <a:gsLst>
              <a:gs pos="31860">
                <a:schemeClr val="bg1">
                  <a:alpha val="90000"/>
                </a:schemeClr>
              </a:gs>
              <a:gs pos="0">
                <a:schemeClr val="accent1">
                  <a:lumMod val="20000"/>
                  <a:lumOff val="80000"/>
                  <a:alpha val="50000"/>
                </a:schemeClr>
              </a:gs>
              <a:gs pos="59000">
                <a:schemeClr val="bg1"/>
              </a:gs>
            </a:gsLst>
            <a:lin ang="3600000" scaled="0"/>
          </a:gradFill>
        </p:spPr>
        <p:txBody>
          <a:bodyPr lIns="72000" rIns="180000" bIns="180000" anchor="b"/>
          <a:lstStyle>
            <a:lvl1pPr algn="r">
              <a:lnSpc>
                <a:spcPts val="4700"/>
              </a:lnSpc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presentation title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499E1708-B7A6-4D6F-9968-5398B335FA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5601" y="4889912"/>
            <a:ext cx="4840085" cy="816075"/>
          </a:xfrm>
          <a:solidFill>
            <a:schemeClr val="bg1">
              <a:alpha val="80000"/>
            </a:schemeClr>
          </a:solidFill>
          <a:ln w="3175"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1"/>
                </a:gs>
              </a:gsLst>
              <a:lin ang="0" scaled="0"/>
            </a:gradFill>
          </a:ln>
        </p:spPr>
        <p:txBody>
          <a:bodyPr tIns="144000" rIns="180000"/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7529113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72F6D-4F75-44E0-9ACF-03B06B3FA9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AF74ED-B678-4295-9480-672AAAFCED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1B030F-7C98-4506-B3B5-DF9106ECB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AE8A2-DFED-4964-9D1B-02F6A98BDECA}" type="datetimeFigureOut">
              <a:rPr lang="lv-LV" smtClean="0"/>
              <a:t>01.12.2020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9BF57A-348E-4DB7-936D-35BEA3F7E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9C1BF4-DBCB-4AE4-9323-BFE09967F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BB1B1-35DA-4C0A-BBE2-45A731A9990E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71483782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BAB67-EF88-47AD-B5F3-E987A2BEA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0364F8-27A1-4708-B0BE-4AA27BF428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EA95C3-DAC0-47CE-9E6C-394B58CFE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AE8A2-DFED-4964-9D1B-02F6A98BDECA}" type="datetimeFigureOut">
              <a:rPr lang="lv-LV" smtClean="0"/>
              <a:t>01.12.2020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2C1607-C79D-4A53-A0BE-A320A5C7A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DED4CB-9699-42FB-B300-CCA93E0FA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BB1B1-35DA-4C0A-BBE2-45A731A9990E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58282313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A1C02A-54F9-4C2A-8979-0D561CBFB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26FE64-053A-45BC-AFB4-21C839514F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92220-7240-46EE-8EB7-03B37E24B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AE8A2-DFED-4964-9D1B-02F6A98BDECA}" type="datetimeFigureOut">
              <a:rPr lang="lv-LV" smtClean="0"/>
              <a:t>01.12.2020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0CF4AD-DE35-49CD-A7FE-309EC6792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29B84F-8551-4A8F-8883-7D63B5CCB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BB1B1-35DA-4C0A-BBE2-45A731A9990E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29208876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B8D3B-8897-4217-BC19-B6634CB0C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CEF580-AE24-4CDB-8B49-338738CD65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2ACDB0-BED4-4F85-9BCF-0DA9BF965A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A37A53-9A21-4E96-9F0B-5441DB79D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AE8A2-DFED-4964-9D1B-02F6A98BDECA}" type="datetimeFigureOut">
              <a:rPr lang="lv-LV" smtClean="0"/>
              <a:t>01.12.2020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868F64-5EEB-4BBE-91B0-9364462C5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175C23-0AE4-4FE1-BDB8-AEA57170E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BB1B1-35DA-4C0A-BBE2-45A731A9990E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98849375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61626-2BB5-4151-A735-99E216B3C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DB3EAE-76AF-4A28-AFE3-DC9FC09F71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BAA1C0-0159-4DCC-8986-6BA513BF76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59B92D-33A0-49AD-B605-50452A61D0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5F75DA-F0BB-40A5-9A3B-0261EBAEC0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FDA416-D92A-4505-B211-7CCD0F100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AE8A2-DFED-4964-9D1B-02F6A98BDECA}" type="datetimeFigureOut">
              <a:rPr lang="lv-LV" smtClean="0"/>
              <a:t>01.12.2020</a:t>
            </a:fld>
            <a:endParaRPr lang="lv-LV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77D632-14D0-49A9-8BDA-1531EB959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784154D-C6C8-4E46-8838-175E3F1E1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BB1B1-35DA-4C0A-BBE2-45A731A9990E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7875423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35ED3-7A9D-4E91-92A1-7477CEF6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12E716-C0A9-43EB-9EC7-40355C8A3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AE8A2-DFED-4964-9D1B-02F6A98BDECA}" type="datetimeFigureOut">
              <a:rPr lang="lv-LV" smtClean="0"/>
              <a:t>01.12.2020</a:t>
            </a:fld>
            <a:endParaRPr lang="lv-LV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D29209-C644-4A32-BA1B-2C24EC3ED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3C1C03-B2A6-479E-B5BB-8AF8CEF33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BB1B1-35DA-4C0A-BBE2-45A731A9990E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25830123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B29C5A-66E9-4726-BC3E-3A08F407F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AE8A2-DFED-4964-9D1B-02F6A98BDECA}" type="datetimeFigureOut">
              <a:rPr lang="lv-LV" smtClean="0"/>
              <a:t>01.12.2020</a:t>
            </a:fld>
            <a:endParaRPr lang="lv-LV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8F07FA-3C44-482E-B950-BCDC7234C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21A992-5436-4633-BE40-C1A6A3694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BB1B1-35DA-4C0A-BBE2-45A731A9990E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00374705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780FC-07E9-457C-8090-FFBF58EE3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E752C4-CE87-44E8-A02E-2A1E342D87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0B9D0D-1998-48AD-9F7B-A848B505D6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9A5FEE-5F01-4B45-AC8F-41E565BCB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AE8A2-DFED-4964-9D1B-02F6A98BDECA}" type="datetimeFigureOut">
              <a:rPr lang="lv-LV" smtClean="0"/>
              <a:t>01.12.2020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D032C2-2DA5-4202-9270-431ED32BE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A39BB0-1AA1-43E7-B4A9-7E5325159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BB1B1-35DA-4C0A-BBE2-45A731A9990E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31501612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312C3-2261-4C8D-9F3E-FC1416860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5F5ADF-27E8-4D70-BF17-2B031050D7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lv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0F071C-D063-4F43-8737-0DE8E3175B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9B9C3A-E62A-4DE1-A058-E141CD0CA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AE8A2-DFED-4964-9D1B-02F6A98BDECA}" type="datetimeFigureOut">
              <a:rPr lang="lv-LV" smtClean="0"/>
              <a:t>01.12.2020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D0F85C-825E-4E54-A4B5-10A1F0E58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F1DE08-69CC-4729-959B-58EB784A9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BB1B1-35DA-4C0A-BBE2-45A731A9990E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44033812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D3761-1FF4-40FB-8BC1-0B0EBE248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8B7358-080A-499F-A8F7-90030DEA3C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D69CB7-DA60-4969-8B00-7B7E0A948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AE8A2-DFED-4964-9D1B-02F6A98BDECA}" type="datetimeFigureOut">
              <a:rPr lang="lv-LV" smtClean="0"/>
              <a:t>01.12.2020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62FFF9-6B66-4AEA-9F1F-F77965EE3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50466C-C47A-4EFD-BA79-FF2C56057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BB1B1-35DA-4C0A-BBE2-45A731A9990E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363085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mparison Left Placeholder 1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5834"/>
            <a:ext cx="5472000" cy="360000"/>
          </a:xfrm>
        </p:spPr>
        <p:txBody>
          <a:bodyPr anchor="t"/>
          <a:lstStyle>
            <a:lvl1pPr marL="0" indent="0">
              <a:buNone/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2023668"/>
            <a:ext cx="5472000" cy="4168332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Comparison Left Placeholder 2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00000" y="1516359"/>
            <a:ext cx="5472000" cy="358775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2020359"/>
            <a:ext cx="5472113" cy="417089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8FD215-79E5-48E4-95DB-2C5E5A1F8E8F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F905B34-4C18-4A8D-8167-57B7BF03D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0995575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E0C805-4192-43CF-B004-27AAD57CA6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CE6042-AB70-4ABC-BFDB-27964C2FD8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A4F9E9-49C6-43BC-943B-6B2ED557A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AE8A2-DFED-4964-9D1B-02F6A98BDECA}" type="datetimeFigureOut">
              <a:rPr lang="lv-LV" smtClean="0"/>
              <a:t>01.12.2020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E9F32F-DBBB-46C3-B319-A7DF5BC01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0D2C11-D3C3-475C-97D9-EE5A7B476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BB1B1-35DA-4C0A-BBE2-45A731A9990E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68993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FDA3C530-12F9-48FC-BC5E-D34BDC504BC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44000" y="143999"/>
            <a:ext cx="11905200" cy="6047999"/>
          </a:xfrm>
          <a:solidFill>
            <a:schemeClr val="bg1">
              <a:lumMod val="95000"/>
            </a:schemeClr>
          </a:solidFill>
        </p:spPr>
        <p:txBody>
          <a:bodyPr lIns="0" rIns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your photo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64900" y="4910452"/>
            <a:ext cx="4101900" cy="773546"/>
          </a:xfrm>
          <a:solidFill>
            <a:schemeClr val="tx1"/>
          </a:solidFill>
        </p:spPr>
        <p:txBody>
          <a:bodyPr lIns="180000" tIns="72000" rIns="180000" anchor="t"/>
          <a:lstStyle>
            <a:lvl1pPr marL="0" indent="0">
              <a:buNone/>
              <a:defRPr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Enter your caption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C14527-4DF5-4A98-AE66-C80F3B8E6D2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78C031A-1E1B-4E18-9052-CA6639754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87784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">
            <a:extLst>
              <a:ext uri="{FF2B5EF4-FFF2-40B4-BE49-F238E27FC236}">
                <a16:creationId xmlns:a16="http://schemas.microsoft.com/office/drawing/2014/main" id="{837F9836-5B23-424D-8C60-AC02A8512A4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44000" y="144000"/>
            <a:ext cx="11905200" cy="6570000"/>
          </a:xfrm>
          <a:solidFill>
            <a:schemeClr val="bg1">
              <a:lumMod val="95000"/>
            </a:schemeClr>
          </a:solidFill>
        </p:spPr>
        <p:txBody>
          <a:bodyPr lIns="1764000" rIns="0" anchor="ctr"/>
          <a:lstStyle>
            <a:lvl1pPr marL="0" indent="0" algn="l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415412" y="360000"/>
            <a:ext cx="4416588" cy="4716572"/>
          </a:xfrm>
          <a:gradFill>
            <a:gsLst>
              <a:gs pos="46000">
                <a:schemeClr val="bg1">
                  <a:alpha val="90000"/>
                </a:schemeClr>
              </a:gs>
              <a:gs pos="0">
                <a:schemeClr val="accent1">
                  <a:lumMod val="20000"/>
                  <a:lumOff val="80000"/>
                  <a:alpha val="50000"/>
                </a:schemeClr>
              </a:gs>
              <a:gs pos="80000">
                <a:schemeClr val="bg1"/>
              </a:gs>
            </a:gsLst>
            <a:lin ang="3600000" scaled="0"/>
          </a:gradFill>
        </p:spPr>
        <p:txBody>
          <a:bodyPr lIns="72000" rIns="180000" bIns="180000" anchor="b"/>
          <a:lstStyle>
            <a:lvl1pPr algn="r">
              <a:lnSpc>
                <a:spcPts val="4700"/>
              </a:lnSpc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Thank You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415413" y="5076572"/>
            <a:ext cx="4416587" cy="1421429"/>
          </a:xfrm>
          <a:solidFill>
            <a:schemeClr val="bg1">
              <a:alpha val="80000"/>
            </a:schemeClr>
          </a:solidFill>
          <a:ln w="3175"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1"/>
                </a:gs>
              </a:gsLst>
              <a:lin ang="0" scaled="0"/>
            </a:gradFill>
          </a:ln>
        </p:spPr>
        <p:txBody>
          <a:bodyPr tIns="144000" rIns="468000"/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Full Name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CEB7A85F-8707-4B62-B299-F53931B8617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948708" y="5540135"/>
            <a:ext cx="3396887" cy="196707"/>
          </a:xfrm>
        </p:spPr>
        <p:txBody>
          <a:bodyPr/>
          <a:lstStyle>
            <a:lvl1pPr marL="0" indent="0" algn="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Phone Number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BA4C7E3C-7C17-46E9-928A-D3D505EEAAE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48708" y="5809779"/>
            <a:ext cx="3396887" cy="196707"/>
          </a:xfrm>
        </p:spPr>
        <p:txBody>
          <a:bodyPr/>
          <a:lstStyle>
            <a:lvl1pPr marL="0" indent="0" algn="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Email or Social Media Handle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6ADD6EB2-7D8E-4991-87A6-02723731EBE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48708" y="6079423"/>
            <a:ext cx="3396887" cy="196707"/>
          </a:xfrm>
        </p:spPr>
        <p:txBody>
          <a:bodyPr/>
          <a:lstStyle>
            <a:lvl1pPr marL="0" indent="0" algn="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Company Website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E77267-9F51-4226-989C-ED57465596ED}"/>
              </a:ext>
            </a:extLst>
          </p:cNvPr>
          <p:cNvSpPr/>
          <p:nvPr userDrawn="1"/>
        </p:nvSpPr>
        <p:spPr>
          <a:xfrm>
            <a:off x="0" y="6714000"/>
            <a:ext cx="12192000" cy="14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A2CC678-341F-44F8-AE2E-A6C84D75C56A}"/>
              </a:ext>
            </a:extLst>
          </p:cNvPr>
          <p:cNvSpPr/>
          <p:nvPr userDrawn="1"/>
        </p:nvSpPr>
        <p:spPr>
          <a:xfrm>
            <a:off x="0" y="0"/>
            <a:ext cx="12192000" cy="14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87A001A-FE8B-41CE-AC81-69D4A2339087}"/>
              </a:ext>
            </a:extLst>
          </p:cNvPr>
          <p:cNvSpPr/>
          <p:nvPr userDrawn="1"/>
        </p:nvSpPr>
        <p:spPr>
          <a:xfrm>
            <a:off x="0" y="92074"/>
            <a:ext cx="144000" cy="66294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1416AC-94BD-4442-B771-E1ACAA70367E}"/>
              </a:ext>
            </a:extLst>
          </p:cNvPr>
          <p:cNvSpPr/>
          <p:nvPr userDrawn="1"/>
        </p:nvSpPr>
        <p:spPr>
          <a:xfrm>
            <a:off x="12048000" y="92074"/>
            <a:ext cx="144000" cy="66294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DB31DC4-A207-4A23-8E7A-40D0ECD04FD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36000 w 12192000"/>
              <a:gd name="connsiteY0" fmla="*/ 36000 h 6858000"/>
              <a:gd name="connsiteX1" fmla="*/ 36000 w 12192000"/>
              <a:gd name="connsiteY1" fmla="*/ 6822000 h 6858000"/>
              <a:gd name="connsiteX2" fmla="*/ 12156000 w 12192000"/>
              <a:gd name="connsiteY2" fmla="*/ 6822000 h 6858000"/>
              <a:gd name="connsiteX3" fmla="*/ 12156000 w 12192000"/>
              <a:gd name="connsiteY3" fmla="*/ 36000 h 6858000"/>
              <a:gd name="connsiteX4" fmla="*/ 0 w 12192000"/>
              <a:gd name="connsiteY4" fmla="*/ 0 h 6858000"/>
              <a:gd name="connsiteX5" fmla="*/ 36000 w 12192000"/>
              <a:gd name="connsiteY5" fmla="*/ 0 h 6858000"/>
              <a:gd name="connsiteX6" fmla="*/ 12156000 w 12192000"/>
              <a:gd name="connsiteY6" fmla="*/ 0 h 6858000"/>
              <a:gd name="connsiteX7" fmla="*/ 12192000 w 12192000"/>
              <a:gd name="connsiteY7" fmla="*/ 0 h 6858000"/>
              <a:gd name="connsiteX8" fmla="*/ 12192000 w 12192000"/>
              <a:gd name="connsiteY8" fmla="*/ 36000 h 6858000"/>
              <a:gd name="connsiteX9" fmla="*/ 12192000 w 12192000"/>
              <a:gd name="connsiteY9" fmla="*/ 6822000 h 6858000"/>
              <a:gd name="connsiteX10" fmla="*/ 12192000 w 12192000"/>
              <a:gd name="connsiteY10" fmla="*/ 6858000 h 6858000"/>
              <a:gd name="connsiteX11" fmla="*/ 12156000 w 12192000"/>
              <a:gd name="connsiteY11" fmla="*/ 6858000 h 6858000"/>
              <a:gd name="connsiteX12" fmla="*/ 36000 w 12192000"/>
              <a:gd name="connsiteY12" fmla="*/ 6858000 h 6858000"/>
              <a:gd name="connsiteX13" fmla="*/ 0 w 12192000"/>
              <a:gd name="connsiteY13" fmla="*/ 6858000 h 6858000"/>
              <a:gd name="connsiteX14" fmla="*/ 0 w 12192000"/>
              <a:gd name="connsiteY14" fmla="*/ 6822000 h 6858000"/>
              <a:gd name="connsiteX15" fmla="*/ 0 w 12192000"/>
              <a:gd name="connsiteY15" fmla="*/ 36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36000" y="36000"/>
                </a:moveTo>
                <a:lnTo>
                  <a:pt x="36000" y="6822000"/>
                </a:lnTo>
                <a:lnTo>
                  <a:pt x="12156000" y="6822000"/>
                </a:lnTo>
                <a:lnTo>
                  <a:pt x="12156000" y="36000"/>
                </a:lnTo>
                <a:close/>
                <a:moveTo>
                  <a:pt x="0" y="0"/>
                </a:moveTo>
                <a:lnTo>
                  <a:pt x="36000" y="0"/>
                </a:lnTo>
                <a:lnTo>
                  <a:pt x="12156000" y="0"/>
                </a:lnTo>
                <a:lnTo>
                  <a:pt x="12192000" y="0"/>
                </a:lnTo>
                <a:lnTo>
                  <a:pt x="12192000" y="36000"/>
                </a:lnTo>
                <a:lnTo>
                  <a:pt x="12192000" y="6822000"/>
                </a:lnTo>
                <a:lnTo>
                  <a:pt x="12192000" y="6858000"/>
                </a:lnTo>
                <a:lnTo>
                  <a:pt x="12156000" y="6858000"/>
                </a:lnTo>
                <a:lnTo>
                  <a:pt x="36000" y="6858000"/>
                </a:lnTo>
                <a:lnTo>
                  <a:pt x="0" y="6858000"/>
                </a:lnTo>
                <a:lnTo>
                  <a:pt x="0" y="6822000"/>
                </a:lnTo>
                <a:lnTo>
                  <a:pt x="0" y="36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06844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BE77267-9F51-4226-989C-ED57465596ED}"/>
              </a:ext>
            </a:extLst>
          </p:cNvPr>
          <p:cNvSpPr/>
          <p:nvPr userDrawn="1"/>
        </p:nvSpPr>
        <p:spPr>
          <a:xfrm>
            <a:off x="0" y="6714000"/>
            <a:ext cx="12192000" cy="144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A2CC678-341F-44F8-AE2E-A6C84D75C56A}"/>
              </a:ext>
            </a:extLst>
          </p:cNvPr>
          <p:cNvSpPr/>
          <p:nvPr userDrawn="1"/>
        </p:nvSpPr>
        <p:spPr>
          <a:xfrm>
            <a:off x="0" y="0"/>
            <a:ext cx="12192000" cy="144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87A001A-FE8B-41CE-AC81-69D4A2339087}"/>
              </a:ext>
            </a:extLst>
          </p:cNvPr>
          <p:cNvSpPr/>
          <p:nvPr userDrawn="1"/>
        </p:nvSpPr>
        <p:spPr>
          <a:xfrm>
            <a:off x="0" y="92074"/>
            <a:ext cx="144000" cy="66294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1416AC-94BD-4442-B771-E1ACAA70367E}"/>
              </a:ext>
            </a:extLst>
          </p:cNvPr>
          <p:cNvSpPr/>
          <p:nvPr userDrawn="1"/>
        </p:nvSpPr>
        <p:spPr>
          <a:xfrm>
            <a:off x="12048000" y="92074"/>
            <a:ext cx="144000" cy="66294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DB31DC4-A207-4A23-8E7A-40D0ECD04FD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36000 w 12192000"/>
              <a:gd name="connsiteY0" fmla="*/ 36000 h 6858000"/>
              <a:gd name="connsiteX1" fmla="*/ 36000 w 12192000"/>
              <a:gd name="connsiteY1" fmla="*/ 6822000 h 6858000"/>
              <a:gd name="connsiteX2" fmla="*/ 12156000 w 12192000"/>
              <a:gd name="connsiteY2" fmla="*/ 6822000 h 6858000"/>
              <a:gd name="connsiteX3" fmla="*/ 12156000 w 12192000"/>
              <a:gd name="connsiteY3" fmla="*/ 36000 h 6858000"/>
              <a:gd name="connsiteX4" fmla="*/ 0 w 12192000"/>
              <a:gd name="connsiteY4" fmla="*/ 0 h 6858000"/>
              <a:gd name="connsiteX5" fmla="*/ 36000 w 12192000"/>
              <a:gd name="connsiteY5" fmla="*/ 0 h 6858000"/>
              <a:gd name="connsiteX6" fmla="*/ 12156000 w 12192000"/>
              <a:gd name="connsiteY6" fmla="*/ 0 h 6858000"/>
              <a:gd name="connsiteX7" fmla="*/ 12192000 w 12192000"/>
              <a:gd name="connsiteY7" fmla="*/ 0 h 6858000"/>
              <a:gd name="connsiteX8" fmla="*/ 12192000 w 12192000"/>
              <a:gd name="connsiteY8" fmla="*/ 36000 h 6858000"/>
              <a:gd name="connsiteX9" fmla="*/ 12192000 w 12192000"/>
              <a:gd name="connsiteY9" fmla="*/ 6822000 h 6858000"/>
              <a:gd name="connsiteX10" fmla="*/ 12192000 w 12192000"/>
              <a:gd name="connsiteY10" fmla="*/ 6858000 h 6858000"/>
              <a:gd name="connsiteX11" fmla="*/ 12156000 w 12192000"/>
              <a:gd name="connsiteY11" fmla="*/ 6858000 h 6858000"/>
              <a:gd name="connsiteX12" fmla="*/ 36000 w 12192000"/>
              <a:gd name="connsiteY12" fmla="*/ 6858000 h 6858000"/>
              <a:gd name="connsiteX13" fmla="*/ 0 w 12192000"/>
              <a:gd name="connsiteY13" fmla="*/ 6858000 h 6858000"/>
              <a:gd name="connsiteX14" fmla="*/ 0 w 12192000"/>
              <a:gd name="connsiteY14" fmla="*/ 6822000 h 6858000"/>
              <a:gd name="connsiteX15" fmla="*/ 0 w 12192000"/>
              <a:gd name="connsiteY15" fmla="*/ 36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36000" y="36000"/>
                </a:moveTo>
                <a:lnTo>
                  <a:pt x="36000" y="6822000"/>
                </a:lnTo>
                <a:lnTo>
                  <a:pt x="12156000" y="6822000"/>
                </a:lnTo>
                <a:lnTo>
                  <a:pt x="12156000" y="36000"/>
                </a:lnTo>
                <a:close/>
                <a:moveTo>
                  <a:pt x="0" y="0"/>
                </a:moveTo>
                <a:lnTo>
                  <a:pt x="36000" y="0"/>
                </a:lnTo>
                <a:lnTo>
                  <a:pt x="12156000" y="0"/>
                </a:lnTo>
                <a:lnTo>
                  <a:pt x="12192000" y="0"/>
                </a:lnTo>
                <a:lnTo>
                  <a:pt x="12192000" y="36000"/>
                </a:lnTo>
                <a:lnTo>
                  <a:pt x="12192000" y="6822000"/>
                </a:lnTo>
                <a:lnTo>
                  <a:pt x="12192000" y="6858000"/>
                </a:lnTo>
                <a:lnTo>
                  <a:pt x="12156000" y="6858000"/>
                </a:lnTo>
                <a:lnTo>
                  <a:pt x="36000" y="6858000"/>
                </a:lnTo>
                <a:lnTo>
                  <a:pt x="0" y="6858000"/>
                </a:lnTo>
                <a:lnTo>
                  <a:pt x="0" y="6822000"/>
                </a:lnTo>
                <a:lnTo>
                  <a:pt x="0" y="36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359999"/>
            <a:ext cx="4416588" cy="5321927"/>
          </a:xfrm>
          <a:gradFill>
            <a:gsLst>
              <a:gs pos="46000">
                <a:schemeClr val="bg1">
                  <a:alpha val="90000"/>
                </a:schemeClr>
              </a:gs>
              <a:gs pos="0">
                <a:schemeClr val="accent1">
                  <a:lumMod val="20000"/>
                  <a:lumOff val="80000"/>
                  <a:alpha val="50000"/>
                </a:schemeClr>
              </a:gs>
              <a:gs pos="80000">
                <a:schemeClr val="bg1"/>
              </a:gs>
            </a:gsLst>
            <a:lin ang="3600000" scaled="0"/>
          </a:gradFill>
        </p:spPr>
        <p:txBody>
          <a:bodyPr lIns="72000" rIns="180000" bIns="180000" anchor="b"/>
          <a:lstStyle>
            <a:lvl1pPr algn="r">
              <a:lnSpc>
                <a:spcPts val="4700"/>
              </a:lnSpc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9999" y="5681926"/>
            <a:ext cx="4416587" cy="816075"/>
          </a:xfrm>
          <a:solidFill>
            <a:schemeClr val="bg1">
              <a:alpha val="80000"/>
            </a:schemeClr>
          </a:solidFill>
          <a:ln w="3175">
            <a:gradFill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0" scaled="0"/>
            </a:gradFill>
          </a:ln>
        </p:spPr>
        <p:txBody>
          <a:bodyPr tIns="144000" rIns="180000"/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47993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image" Target="../media/image2.jpg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24" Type="http://schemas.openxmlformats.org/officeDocument/2006/relationships/image" Target="../media/image6.png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30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Relationship Id="rId22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6726F2C-157B-477E-AD76-8F54126834C2}"/>
              </a:ext>
            </a:extLst>
          </p:cNvPr>
          <p:cNvSpPr/>
          <p:nvPr userDrawn="1"/>
        </p:nvSpPr>
        <p:spPr>
          <a:xfrm>
            <a:off x="0" y="6191250"/>
            <a:ext cx="12192000" cy="6667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noProof="0"/>
              <a:t>Click to edit page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2000"/>
            <a:ext cx="11340000" cy="437752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4FB90F-5E6B-4508-96BB-939635D11AFF}"/>
              </a:ext>
            </a:extLst>
          </p:cNvPr>
          <p:cNvSpPr/>
          <p:nvPr userDrawn="1"/>
        </p:nvSpPr>
        <p:spPr>
          <a:xfrm>
            <a:off x="0" y="0"/>
            <a:ext cx="12192000" cy="144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74A1CB7-B157-440C-BA82-A62890EF3721}"/>
              </a:ext>
            </a:extLst>
          </p:cNvPr>
          <p:cNvSpPr/>
          <p:nvPr userDrawn="1"/>
        </p:nvSpPr>
        <p:spPr>
          <a:xfrm>
            <a:off x="0" y="92074"/>
            <a:ext cx="144000" cy="66294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E5B1BAC-5CBE-4B0E-B0AA-1C05EBEE964E}"/>
              </a:ext>
            </a:extLst>
          </p:cNvPr>
          <p:cNvSpPr/>
          <p:nvPr userDrawn="1"/>
        </p:nvSpPr>
        <p:spPr>
          <a:xfrm>
            <a:off x="12048000" y="92074"/>
            <a:ext cx="144000" cy="66294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168BD16A-5998-4CCA-B0F2-62F67B639AF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36000 w 12192000"/>
              <a:gd name="connsiteY0" fmla="*/ 36000 h 6858000"/>
              <a:gd name="connsiteX1" fmla="*/ 36000 w 12192000"/>
              <a:gd name="connsiteY1" fmla="*/ 6822000 h 6858000"/>
              <a:gd name="connsiteX2" fmla="*/ 12156000 w 12192000"/>
              <a:gd name="connsiteY2" fmla="*/ 6822000 h 6858000"/>
              <a:gd name="connsiteX3" fmla="*/ 12156000 w 12192000"/>
              <a:gd name="connsiteY3" fmla="*/ 36000 h 6858000"/>
              <a:gd name="connsiteX4" fmla="*/ 0 w 12192000"/>
              <a:gd name="connsiteY4" fmla="*/ 0 h 6858000"/>
              <a:gd name="connsiteX5" fmla="*/ 36000 w 12192000"/>
              <a:gd name="connsiteY5" fmla="*/ 0 h 6858000"/>
              <a:gd name="connsiteX6" fmla="*/ 12156000 w 12192000"/>
              <a:gd name="connsiteY6" fmla="*/ 0 h 6858000"/>
              <a:gd name="connsiteX7" fmla="*/ 12192000 w 12192000"/>
              <a:gd name="connsiteY7" fmla="*/ 0 h 6858000"/>
              <a:gd name="connsiteX8" fmla="*/ 12192000 w 12192000"/>
              <a:gd name="connsiteY8" fmla="*/ 36000 h 6858000"/>
              <a:gd name="connsiteX9" fmla="*/ 12192000 w 12192000"/>
              <a:gd name="connsiteY9" fmla="*/ 6822000 h 6858000"/>
              <a:gd name="connsiteX10" fmla="*/ 12192000 w 12192000"/>
              <a:gd name="connsiteY10" fmla="*/ 6858000 h 6858000"/>
              <a:gd name="connsiteX11" fmla="*/ 12156000 w 12192000"/>
              <a:gd name="connsiteY11" fmla="*/ 6858000 h 6858000"/>
              <a:gd name="connsiteX12" fmla="*/ 36000 w 12192000"/>
              <a:gd name="connsiteY12" fmla="*/ 6858000 h 6858000"/>
              <a:gd name="connsiteX13" fmla="*/ 0 w 12192000"/>
              <a:gd name="connsiteY13" fmla="*/ 6858000 h 6858000"/>
              <a:gd name="connsiteX14" fmla="*/ 0 w 12192000"/>
              <a:gd name="connsiteY14" fmla="*/ 6822000 h 6858000"/>
              <a:gd name="connsiteX15" fmla="*/ 0 w 12192000"/>
              <a:gd name="connsiteY15" fmla="*/ 36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36000" y="36000"/>
                </a:moveTo>
                <a:lnTo>
                  <a:pt x="36000" y="6822000"/>
                </a:lnTo>
                <a:lnTo>
                  <a:pt x="12156000" y="6822000"/>
                </a:lnTo>
                <a:lnTo>
                  <a:pt x="12156000" y="36000"/>
                </a:lnTo>
                <a:close/>
                <a:moveTo>
                  <a:pt x="0" y="0"/>
                </a:moveTo>
                <a:lnTo>
                  <a:pt x="36000" y="0"/>
                </a:lnTo>
                <a:lnTo>
                  <a:pt x="12156000" y="0"/>
                </a:lnTo>
                <a:lnTo>
                  <a:pt x="12192000" y="0"/>
                </a:lnTo>
                <a:lnTo>
                  <a:pt x="12192000" y="36000"/>
                </a:lnTo>
                <a:lnTo>
                  <a:pt x="12192000" y="6822000"/>
                </a:lnTo>
                <a:lnTo>
                  <a:pt x="12192000" y="6858000"/>
                </a:lnTo>
                <a:lnTo>
                  <a:pt x="12156000" y="6858000"/>
                </a:lnTo>
                <a:lnTo>
                  <a:pt x="36000" y="6858000"/>
                </a:lnTo>
                <a:lnTo>
                  <a:pt x="0" y="6858000"/>
                </a:lnTo>
                <a:lnTo>
                  <a:pt x="0" y="6822000"/>
                </a:lnTo>
                <a:lnTo>
                  <a:pt x="0" y="36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7425" y="6322399"/>
            <a:ext cx="370575" cy="365125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  <a:effectLst/>
        </p:spPr>
        <p:txBody>
          <a:bodyPr vert="horz" lIns="0" tIns="0" rIns="0" bIns="0" rtlCol="0" anchor="ctr"/>
          <a:lstStyle>
            <a:lvl1pPr algn="ctr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4000" y="6322399"/>
            <a:ext cx="4114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3839907-C37E-4F37-B9BB-92B4A49360E6}"/>
              </a:ext>
            </a:extLst>
          </p:cNvPr>
          <p:cNvSpPr txBox="1"/>
          <p:nvPr userDrawn="1"/>
        </p:nvSpPr>
        <p:spPr>
          <a:xfrm>
            <a:off x="10194026" y="6258973"/>
            <a:ext cx="1577974" cy="427535"/>
          </a:xfrm>
          <a:prstGeom prst="rect">
            <a:avLst/>
          </a:prstGeom>
          <a:noFill/>
        </p:spPr>
        <p:txBody>
          <a:bodyPr wrap="square" lIns="0" tIns="144000" rIns="0" bIns="0" rtlCol="0">
            <a:spAutoFit/>
          </a:bodyPr>
          <a:lstStyle/>
          <a:p>
            <a:pPr algn="ctr">
              <a:lnSpc>
                <a:spcPts val="1100"/>
              </a:lnSpc>
            </a:pPr>
            <a:r>
              <a:rPr lang="en-US" sz="2000" b="1" spc="0" baseline="0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Times New Roman" panose="02020603050405020304" pitchFamily="18" charset="0"/>
              </a:rPr>
              <a:t>Contoso</a:t>
            </a:r>
            <a:r>
              <a:rPr lang="en-US" sz="2000" b="1" spc="0" baseline="0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b="1" spc="0" baseline="0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100" b="0" i="1" spc="600" baseline="0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Suites</a:t>
            </a:r>
          </a:p>
        </p:txBody>
      </p: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3" r:id="rId3"/>
    <p:sldLayoutId id="2147483665" r:id="rId4"/>
    <p:sldLayoutId id="2147483666" r:id="rId5"/>
    <p:sldLayoutId id="2147483659" r:id="rId6"/>
    <p:sldLayoutId id="2147483660" r:id="rId7"/>
    <p:sldLayoutId id="2147483664" r:id="rId8"/>
    <p:sldLayoutId id="2147483668" r:id="rId9"/>
    <p:sldLayoutId id="2147483669" r:id="rId10"/>
    <p:sldLayoutId id="2147483650" r:id="rId11"/>
    <p:sldLayoutId id="2147483652" r:id="rId12"/>
    <p:sldLayoutId id="2147483667" r:id="rId13"/>
    <p:sldLayoutId id="2147483656" r:id="rId14"/>
    <p:sldLayoutId id="2147483657" r:id="rId15"/>
    <p:sldLayoutId id="2147483671" r:id="rId16"/>
    <p:sldLayoutId id="2147483672" r:id="rId17"/>
    <p:sldLayoutId id="2147483654" r:id="rId18"/>
    <p:sldLayoutId id="2147483673" r:id="rId19"/>
    <p:sldLayoutId id="2147483655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Rockwell" panose="02060603020205020403" pitchFamily="18" charset="0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10F15C97-145F-4AB0-94D0-E691F39B0E4C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5ABF86-29A8-4E5E-9F94-1A53D999A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09489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716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A20849-610F-42C0-876A-A7B7844A3557}" type="datetimeFigureOut">
              <a:rPr lang="en-GB" smtClean="0"/>
              <a:t>01/12/2020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C7C0F-D926-444A-8FBF-1AFE10945E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7363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92CF9D-E986-4288-B772-9D11E5F02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A19C53-8169-44BB-B8DB-17FFA78C30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434790-8157-4FD2-82DE-7386FAD74B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AE8A2-DFED-4964-9D1B-02F6A98BDECA}" type="datetimeFigureOut">
              <a:rPr lang="lv-LV" smtClean="0"/>
              <a:t>01.12.2020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9A9D69-687B-4DF0-8C0A-371A691237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A009F2-3DA3-4D00-9C5E-6CABA16FB9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CBB1B1-35DA-4C0A-BBE2-45A731A9990E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989940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4.xml"/><Relationship Id="rId4" Type="http://schemas.openxmlformats.org/officeDocument/2006/relationships/chart" Target="../charts/char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4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25.emf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mezaipasnieki.lv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2424EE-5C58-49B9-B8C8-D69F1BA524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8754" y="3553991"/>
            <a:ext cx="8946541" cy="1053804"/>
          </a:xfrm>
        </p:spPr>
        <p:txBody>
          <a:bodyPr/>
          <a:lstStyle/>
          <a:p>
            <a:pPr marL="0" indent="0" algn="ctr">
              <a:buNone/>
            </a:pPr>
            <a:r>
              <a:rPr lang="lv-LV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26.11.2020</a:t>
            </a:r>
          </a:p>
          <a:p>
            <a:pPr marL="0" indent="0" algn="ctr">
              <a:buNone/>
            </a:pPr>
            <a:r>
              <a:rPr lang="lv-LV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Arnis Muižnieks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5358C8A-D9A7-4C8B-A086-A67F983C5E9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87683" y="1207448"/>
            <a:ext cx="75667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4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Latvijas Meža īpašnieku biedrības aktualitātes</a:t>
            </a:r>
            <a:endParaRPr lang="en-US" sz="48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170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39F0E-BC55-4BB1-A0B2-D8987580F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545" y="621792"/>
            <a:ext cx="5181503" cy="5504688"/>
          </a:xfrm>
        </p:spPr>
        <p:txBody>
          <a:bodyPr>
            <a:normAutofit/>
          </a:bodyPr>
          <a:lstStyle/>
          <a:p>
            <a:r>
              <a:rPr lang="lv-LV" sz="4800" b="1" dirty="0"/>
              <a:t>Labās prakses piemēri - SOMIJA</a:t>
            </a:r>
            <a:endParaRPr lang="en-GB" sz="4800" b="1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FC52CC9-E889-4517-8D83-CEE7EE89053C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5106270" y="676656"/>
          <a:ext cx="5918781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843730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0BCA7-B0CA-44D1-9A43-D9F947E09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9"/>
            <a:ext cx="3374136" cy="5567891"/>
          </a:xfrm>
        </p:spPr>
        <p:txBody>
          <a:bodyPr>
            <a:normAutofit/>
          </a:bodyPr>
          <a:lstStyle/>
          <a:p>
            <a:r>
              <a:rPr lang="lv-LV" sz="5200" dirty="0"/>
              <a:t>Labās prakses piemēri ZVIEDRIJA</a:t>
            </a:r>
            <a:endParaRPr lang="en-GB" sz="5200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396134A-AA04-4BDA-BBB2-A6802AF79691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5093207" y="274321"/>
          <a:ext cx="6754803" cy="61202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8" name="TextBox 37">
            <a:extLst>
              <a:ext uri="{FF2B5EF4-FFF2-40B4-BE49-F238E27FC236}">
                <a16:creationId xmlns:a16="http://schemas.microsoft.com/office/drawing/2014/main" id="{75F40D20-E018-4612-8594-E0D8E82BE9BB}"/>
              </a:ext>
            </a:extLst>
          </p:cNvPr>
          <p:cNvSpPr txBox="1"/>
          <p:nvPr/>
        </p:nvSpPr>
        <p:spPr>
          <a:xfrm>
            <a:off x="326571" y="6394551"/>
            <a:ext cx="1152144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/>
              <a:t>https://www.skogsstyrelsen.se/globalassets/statistik/statistiska-meddelanden/sm-biotopskydd-och-naturvardsavtal-2019.pdf</a:t>
            </a:r>
          </a:p>
        </p:txBody>
      </p:sp>
    </p:spTree>
    <p:extLst>
      <p:ext uri="{BB962C8B-B14F-4D97-AF65-F5344CB8AC3E}">
        <p14:creationId xmlns:p14="http://schemas.microsoft.com/office/powerpoint/2010/main" val="41045826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Chart 14"/>
          <p:cNvGraphicFramePr>
            <a:graphicFrameLocks/>
          </p:cNvGraphicFramePr>
          <p:nvPr>
            <p:extLst/>
          </p:nvPr>
        </p:nvGraphicFramePr>
        <p:xfrm>
          <a:off x="5181599" y="1647825"/>
          <a:ext cx="6791325" cy="4705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57225" y="346292"/>
            <a:ext cx="7982057" cy="867930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lv-LV" sz="2800" dirty="0"/>
              <a:t>Kāda būtu taisnīga kompensācija?</a:t>
            </a:r>
            <a:br>
              <a:rPr lang="lv-LV" sz="2800" dirty="0"/>
            </a:br>
            <a:r>
              <a:rPr lang="lv-LV" sz="2800" dirty="0"/>
              <a:t>Uzkrātās vērtības kompensācija + ikgadējs maksājums: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14350" y="1738313"/>
                <a:ext cx="3924300" cy="3693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lv-LV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Kompensējama tīrā tagadnes vērtība atbilstoši audzes vecumam + ikgadējais vērtības pieaugums turpmāk.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lv-LV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lv-LV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Piemērs: Kāda ir aprēķinātā kompensācija par saimnieciskās darbības aizliegumu 81 gada vecai </a:t>
                </a:r>
                <a:r>
                  <a:rPr kumimoji="0" lang="lv-LV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kokaudzei</a:t>
                </a:r>
                <a:r>
                  <a:rPr kumimoji="0" lang="lv-LV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: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lv-LV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Atbilde: 81 gadu vecas </a:t>
                </a:r>
                <a:r>
                  <a:rPr kumimoji="0" lang="lv-LV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kokaudzes</a:t>
                </a:r>
                <a:r>
                  <a:rPr kumimoji="0" lang="lv-LV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kompensējamā vērtība ir 12393€. Meža īpašniekam turpmāk katru gadu pienākas kompensācija 2</a:t>
                </a:r>
                <a14:m>
                  <m:oMath xmlns:m="http://schemas.openxmlformats.org/officeDocument/2006/math">
                    <m:r>
                      <a:rPr kumimoji="0" lang="lv-LV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79.92</m:t>
                    </m:r>
                    <m:r>
                      <m:rPr>
                        <m:nor/>
                      </m:rPr>
                      <a:rPr kumimoji="0" lang="lv-LV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m:t>€/</m:t>
                    </m:r>
                    <m:r>
                      <m:rPr>
                        <m:nor/>
                      </m:rPr>
                      <a:rPr kumimoji="0" lang="lv-LV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m:t>gad</m:t>
                    </m:r>
                    <m:r>
                      <m:rPr>
                        <m:nor/>
                      </m:rPr>
                      <a:rPr kumimoji="0" lang="lv-LV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m:t>ā</m:t>
                    </m:r>
                  </m:oMath>
                </a14:m>
                <a:r>
                  <a:rPr kumimoji="0" lang="lv-LV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(skatīt iepriekšējos aprēķinus)</a:t>
                </a: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350" y="1738313"/>
                <a:ext cx="3924300" cy="3693319"/>
              </a:xfrm>
              <a:prstGeom prst="rect">
                <a:avLst/>
              </a:prstGeom>
              <a:blipFill>
                <a:blip r:embed="rId3"/>
                <a:stretch>
                  <a:fillRect l="-1242" t="-825" r="-1398" b="-16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Left Arrow 12"/>
          <p:cNvSpPr/>
          <p:nvPr/>
        </p:nvSpPr>
        <p:spPr>
          <a:xfrm rot="13166938">
            <a:off x="9455537" y="3603480"/>
            <a:ext cx="1055887" cy="40972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92940" y="3109911"/>
            <a:ext cx="2552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Aprēķinātā audzes tīrā tagadnes vērtība 12393 €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7" name="Chart 6"/>
          <p:cNvGraphicFramePr/>
          <p:nvPr>
            <p:extLst/>
          </p:nvPr>
        </p:nvGraphicFramePr>
        <p:xfrm>
          <a:off x="365760" y="5431632"/>
          <a:ext cx="4267200" cy="14263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9684617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ADF0A-201C-40CA-8820-DBA71AB7B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11113868" cy="1400530"/>
          </a:xfrm>
        </p:spPr>
        <p:txBody>
          <a:bodyPr/>
          <a:lstStyle/>
          <a:p>
            <a:r>
              <a:rPr lang="lv-LV" dirty="0"/>
              <a:t>Medījamo dzīvnieku nodarītie postījumi un sadarbība ar mednieku organizācijām.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F1C367-A6AC-4833-8020-EB6BCCAE4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560" y="1853248"/>
            <a:ext cx="11113868" cy="4773583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pPr algn="just"/>
            <a:r>
              <a:rPr lang="lv-LV" sz="2400" dirty="0"/>
              <a:t>2020.gadā pirmo reizi meža un lauksaimniecības zemju īpašniekiem bija lielāka iespēja pārstāvēt savas intereses medījamo dzīvnieku limitu noteikšanas procesā.</a:t>
            </a:r>
          </a:p>
          <a:p>
            <a:pPr algn="just"/>
            <a:endParaRPr lang="lv-LV" sz="2400" dirty="0"/>
          </a:p>
          <a:p>
            <a:pPr algn="just"/>
            <a:r>
              <a:rPr lang="lv-LV" sz="2400" dirty="0"/>
              <a:t>Labprāt saņemtu meža īpašnieku atsauksmes par situāciju dažādos reģionos, iespējams, jāorganizē meža īpašnieku reģionālas sanāksmes viedokļu apkopošanai pirms nākamā gada limita noteikšanas sanāksmēm.</a:t>
            </a:r>
          </a:p>
          <a:p>
            <a:pPr algn="just"/>
            <a:endParaRPr lang="lv-LV" sz="2400" dirty="0"/>
          </a:p>
          <a:p>
            <a:pPr algn="just"/>
            <a:r>
              <a:rPr lang="lv-LV" sz="2400" dirty="0"/>
              <a:t>Sadarbības projekta ietvaros ar biedrību Zemnieku Saeima, mednieku organizācijām, LVM, Valsts meža dienestu tiek izstrādāta mobilā lietotne medībām</a:t>
            </a:r>
          </a:p>
        </p:txBody>
      </p:sp>
    </p:spTree>
    <p:extLst>
      <p:ext uri="{BB962C8B-B14F-4D97-AF65-F5344CB8AC3E}">
        <p14:creationId xmlns:p14="http://schemas.microsoft.com/office/powerpoint/2010/main" val="17809124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5A798-0623-4D1D-8C03-F1451638E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625" y="0"/>
            <a:ext cx="4448403" cy="766482"/>
          </a:xfrm>
        </p:spPr>
        <p:txBody>
          <a:bodyPr/>
          <a:lstStyle/>
          <a:p>
            <a:r>
              <a:rPr lang="lv-LV" dirty="0"/>
              <a:t>Medību lietotne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A8F2433-7A8D-4761-B07D-ECE55BE88B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08571" y="-1"/>
            <a:ext cx="3483429" cy="6858000"/>
          </a:xfrm>
          <a:prstGeom prst="rect">
            <a:avLst/>
          </a:prstGeom>
        </p:spPr>
      </p:pic>
      <p:pic>
        <p:nvPicPr>
          <p:cNvPr id="6" name="Picture 5" descr="Graphical user interface, text, application&#10;&#10;Description generated with high confidence">
            <a:extLst>
              <a:ext uri="{FF2B5EF4-FFF2-40B4-BE49-F238E27FC236}">
                <a16:creationId xmlns:a16="http://schemas.microsoft.com/office/drawing/2014/main" id="{19619E13-58A1-461E-83F5-4A92D1A9D5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854" y="662223"/>
            <a:ext cx="3483429" cy="6195776"/>
          </a:xfrm>
          <a:prstGeom prst="rect">
            <a:avLst/>
          </a:prstGeom>
        </p:spPr>
      </p:pic>
      <p:pic>
        <p:nvPicPr>
          <p:cNvPr id="8" name="Picture 7" descr="Graphical user interface&#10;&#10;Description generated with very high confidence">
            <a:extLst>
              <a:ext uri="{FF2B5EF4-FFF2-40B4-BE49-F238E27FC236}">
                <a16:creationId xmlns:a16="http://schemas.microsoft.com/office/drawing/2014/main" id="{BF3D5005-C72F-4672-A501-A21516428A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7970" y="-1"/>
            <a:ext cx="38557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3778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F07B3-2DE1-424E-B17B-A418772F3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435" y="113670"/>
            <a:ext cx="11296536" cy="2019930"/>
          </a:xfrm>
        </p:spPr>
        <p:txBody>
          <a:bodyPr/>
          <a:lstStyle/>
          <a:p>
            <a:pPr algn="ctr"/>
            <a:r>
              <a:rPr lang="lv-LV" dirty="0"/>
              <a:t>Nodokļi, nepieļaut nesamērīgu NIN pieaugumu!</a:t>
            </a:r>
            <a:endParaRPr lang="en-US" dirty="0"/>
          </a:p>
        </p:txBody>
      </p:sp>
      <p:pic>
        <p:nvPicPr>
          <p:cNvPr id="5" name="Picture 4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A003D7E7-538F-4F81-8680-F5F1C34418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6138" y="3077028"/>
            <a:ext cx="12278138" cy="2627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8157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5BFF0E-AC7F-43D8-82A6-3288A60300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857" y="237114"/>
            <a:ext cx="10682514" cy="652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5820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F4552-02CB-42B0-8A5B-756D9A5C0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dirty="0"/>
              <a:t>Izmaiņas normatīvajā regulējumā(priekšlikumi)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DABE04-D8FC-4DBF-ADC9-E41BA6F35F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662" y="2052918"/>
            <a:ext cx="11496782" cy="4697203"/>
          </a:xfrm>
          <a:solidFill>
            <a:schemeClr val="bg1"/>
          </a:solidFill>
        </p:spPr>
        <p:txBody>
          <a:bodyPr/>
          <a:lstStyle/>
          <a:p>
            <a:pPr algn="just"/>
            <a:r>
              <a:rPr lang="lv-LV" sz="3600" dirty="0"/>
              <a:t>Latvijas labklājība ir atkarīga no zemes racionālas izmantošanas!</a:t>
            </a:r>
          </a:p>
          <a:p>
            <a:pPr lvl="1" algn="just"/>
            <a:r>
              <a:rPr lang="lv-LV" sz="2400" dirty="0"/>
              <a:t>Audzēt ražīgākas audzes (stādīt kvalitatīvu stādāmo materiālu, ievērot zinātnieku rekomendācijas par sākotnējo biezumu un kopšanu intensitāti) piesaistot vairāk CO2, veidot </a:t>
            </a:r>
            <a:r>
              <a:rPr lang="lv-LV" sz="2400" dirty="0" err="1"/>
              <a:t>vējnoturīgākas</a:t>
            </a:r>
            <a:r>
              <a:rPr lang="lv-LV" sz="2400" dirty="0"/>
              <a:t> audzes;</a:t>
            </a:r>
          </a:p>
          <a:p>
            <a:pPr lvl="1" algn="just"/>
            <a:r>
              <a:rPr lang="lv-LV" sz="2400" dirty="0"/>
              <a:t>Dot iespēju izbaudīt sava darba augļus un efektīvi apsaimniekot zemi, mazināt klimata pārmaiņu riskus- racionāla ciršanas caurmēru noteikšana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972779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A52BA-3E0B-4A61-B4A2-43021A765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4909" y="360251"/>
            <a:ext cx="4347129" cy="1400530"/>
          </a:xfrm>
        </p:spPr>
        <p:txBody>
          <a:bodyPr/>
          <a:lstStyle/>
          <a:p>
            <a:r>
              <a:rPr lang="lv-LV" dirty="0"/>
              <a:t>Priekšlikumi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E2CF90-23DC-4CFE-8858-BB441DA87F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10650324" cy="3762255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just"/>
            <a:r>
              <a:rPr lang="lv-LV" sz="2400" dirty="0"/>
              <a:t>Mazināt stādu deficītu atļaujot no citām ES valstīm ievest stādāmo materiālu arī ar kategoriju «atlasīts», pašlaik tikai  "uzlabots" vai "pārāks"</a:t>
            </a:r>
          </a:p>
          <a:p>
            <a:pPr algn="just"/>
            <a:r>
              <a:rPr lang="lv-LV" sz="2400" dirty="0"/>
              <a:t>Noteikt mazāku minimāli nepieciešamo sākotnējo biezumu (</a:t>
            </a:r>
            <a:r>
              <a:rPr lang="lv-LV" sz="2400" dirty="0" err="1"/>
              <a:t>stādvietu</a:t>
            </a:r>
            <a:r>
              <a:rPr lang="lv-LV" sz="2400" dirty="0"/>
              <a:t> skaitu)- priedei no 3000 uz 2000 gab./ha, eglei no 2000 uz 1500 gab./ha), īpašnieks var stādīt arī vairāk.</a:t>
            </a:r>
          </a:p>
          <a:p>
            <a:pPr algn="just"/>
            <a:r>
              <a:rPr lang="lv-LV" sz="2400" dirty="0"/>
              <a:t>Izbeigt «strausa politiku » un pieņemt izmaiņas koku ciršanas caurmēru skaitliskajās vērtībās.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966235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645E59A-FFE5-4815-A385-FF8F76768A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7247" y="4126498"/>
            <a:ext cx="3973504" cy="2776568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3C8F437B-E389-4EB0-9E18-BF18DA3742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536" y="-406"/>
            <a:ext cx="8748464" cy="476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1" hangingPunct="1">
              <a:defRPr/>
            </a:pPr>
            <a:r>
              <a:rPr lang="lv-LV" sz="2800" b="1" kern="0" dirty="0">
                <a:solidFill>
                  <a:schemeClr val="bg1"/>
                </a:solidFill>
                <a:latin typeface="+mj-lt"/>
                <a:ea typeface="+mj-ea"/>
                <a:cs typeface="Arial" charset="0"/>
              </a:rPr>
              <a:t>Augsnes gatavošana (ar rotējošo </a:t>
            </a:r>
            <a:r>
              <a:rPr lang="lv-LV" sz="2800" b="1" kern="0" dirty="0" err="1">
                <a:solidFill>
                  <a:schemeClr val="bg1"/>
                </a:solidFill>
                <a:latin typeface="+mj-lt"/>
                <a:ea typeface="+mj-ea"/>
                <a:cs typeface="Arial" charset="0"/>
              </a:rPr>
              <a:t>pacilotāju</a:t>
            </a:r>
            <a:r>
              <a:rPr lang="lv-LV" sz="2800" b="1" kern="0" dirty="0">
                <a:solidFill>
                  <a:schemeClr val="bg1"/>
                </a:solidFill>
                <a:latin typeface="+mj-lt"/>
                <a:ea typeface="+mj-ea"/>
                <a:cs typeface="Arial" charset="0"/>
              </a:rPr>
              <a:t>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E9EE6A-AE23-418D-8432-B95C61E830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274" y="3490017"/>
            <a:ext cx="5582292" cy="34013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2C3358-2851-4C50-B179-C913C20621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5916" y="667250"/>
            <a:ext cx="4055578" cy="27617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D51408-4DB1-4BD2-BFE8-37C2F8C0E7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6566" y="1094099"/>
            <a:ext cx="5582292" cy="2857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6490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37DA836-A349-4A09-90BA-D8D4B5D07459}"/>
              </a:ext>
            </a:extLst>
          </p:cNvPr>
          <p:cNvSpPr/>
          <p:nvPr/>
        </p:nvSpPr>
        <p:spPr>
          <a:xfrm>
            <a:off x="2197916" y="553673"/>
            <a:ext cx="8263156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sz="2400" dirty="0"/>
              <a:t>Saturs:</a:t>
            </a:r>
          </a:p>
          <a:p>
            <a:endParaRPr lang="lv-LV" sz="2400" dirty="0"/>
          </a:p>
          <a:p>
            <a:endParaRPr lang="lv-LV" sz="2800" dirty="0"/>
          </a:p>
          <a:p>
            <a:r>
              <a:rPr lang="lv-LV" sz="2800" dirty="0"/>
              <a:t>1. Aprobežojumi meža īpašniekiem.</a:t>
            </a:r>
          </a:p>
          <a:p>
            <a:r>
              <a:rPr lang="lv-LV" sz="2800" dirty="0"/>
              <a:t>	</a:t>
            </a:r>
          </a:p>
          <a:p>
            <a:r>
              <a:rPr lang="lv-LV" sz="2800" dirty="0"/>
              <a:t>2. Medījamo dzīvnieku nodarītie postījumi</a:t>
            </a:r>
          </a:p>
          <a:p>
            <a:endParaRPr lang="lv-LV" sz="2800" dirty="0"/>
          </a:p>
          <a:p>
            <a:r>
              <a:rPr lang="lv-LV" sz="2800" dirty="0"/>
              <a:t>3.Nodokļi.</a:t>
            </a:r>
          </a:p>
          <a:p>
            <a:endParaRPr lang="lv-LV" sz="2800" dirty="0"/>
          </a:p>
          <a:p>
            <a:r>
              <a:rPr lang="lv-LV" sz="2800" dirty="0"/>
              <a:t>4.Priekšlikumi izmaiņām normatīvajos aktos.</a:t>
            </a:r>
          </a:p>
        </p:txBody>
      </p:sp>
    </p:spTree>
    <p:extLst>
      <p:ext uri="{BB962C8B-B14F-4D97-AF65-F5344CB8AC3E}">
        <p14:creationId xmlns:p14="http://schemas.microsoft.com/office/powerpoint/2010/main" val="1023640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3C8F437B-E389-4EB0-9E18-BF18DA3742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8713" y="-406"/>
            <a:ext cx="8748464" cy="476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1" hangingPunct="1">
              <a:defRPr/>
            </a:pPr>
            <a:r>
              <a:rPr lang="lv-LV" sz="2800" b="1" kern="0" dirty="0">
                <a:solidFill>
                  <a:schemeClr val="bg1"/>
                </a:solidFill>
                <a:latin typeface="+mj-lt"/>
                <a:ea typeface="+mj-ea"/>
                <a:cs typeface="Arial" charset="0"/>
              </a:rPr>
              <a:t>Augsnes gatavošana ar kausu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4D29B4-5778-4387-A7D6-6E6C4616F6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8554" y="3611873"/>
            <a:ext cx="4283968" cy="31653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559BB5-9B4A-480B-8349-C506842743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8036" y="2126750"/>
            <a:ext cx="6118023" cy="41918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E50691-3878-4A1C-A416-E788197A0B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8190" y="623686"/>
            <a:ext cx="4369091" cy="2840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2914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3C8F437B-E389-4EB0-9E18-BF18DA3742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536" y="-406"/>
            <a:ext cx="8748464" cy="47677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1" hangingPunct="1">
              <a:defRPr/>
            </a:pPr>
            <a:r>
              <a:rPr lang="lv-LV" sz="2800" b="1" kern="0" dirty="0">
                <a:solidFill>
                  <a:schemeClr val="bg1"/>
                </a:solidFill>
                <a:latin typeface="+mj-lt"/>
                <a:ea typeface="+mj-ea"/>
                <a:cs typeface="Arial" charset="0"/>
              </a:rPr>
              <a:t>Mašinizēta stādīšana</a:t>
            </a:r>
          </a:p>
        </p:txBody>
      </p:sp>
      <p:pic>
        <p:nvPicPr>
          <p:cNvPr id="10" name="Attēls 6">
            <a:extLst>
              <a:ext uri="{FF2B5EF4-FFF2-40B4-BE49-F238E27FC236}">
                <a16:creationId xmlns:a16="http://schemas.microsoft.com/office/drawing/2014/main" id="{873B0DF0-5F65-48E7-8CA5-132950C3DE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272" y="1083292"/>
            <a:ext cx="3996628" cy="3414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Attēls 2">
            <a:extLst>
              <a:ext uri="{FF2B5EF4-FFF2-40B4-BE49-F238E27FC236}">
                <a16:creationId xmlns:a16="http://schemas.microsoft.com/office/drawing/2014/main" id="{4DB18420-F554-447E-A8EE-877CEAC488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6102" y="622277"/>
            <a:ext cx="3922052" cy="33454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Attēls 1">
            <a:extLst>
              <a:ext uri="{FF2B5EF4-FFF2-40B4-BE49-F238E27FC236}">
                <a16:creationId xmlns:a16="http://schemas.microsoft.com/office/drawing/2014/main" id="{047896E6-798F-46CC-8D31-07206438BA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9692" y="4113617"/>
            <a:ext cx="4112820" cy="27443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21311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ttēls 3">
            <a:extLst>
              <a:ext uri="{FF2B5EF4-FFF2-40B4-BE49-F238E27FC236}">
                <a16:creationId xmlns:a16="http://schemas.microsoft.com/office/drawing/2014/main" id="{ADDB401B-B0D7-472C-A434-04E7E95C67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3E22507-CB76-4BC0-ABD6-DB7C713E5893}"/>
              </a:ext>
            </a:extLst>
          </p:cNvPr>
          <p:cNvSpPr txBox="1"/>
          <p:nvPr/>
        </p:nvSpPr>
        <p:spPr>
          <a:xfrm>
            <a:off x="6750756" y="3429000"/>
            <a:ext cx="643466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1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 cm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C0AD9A-33C9-463D-AC2D-3680935B45B0}"/>
              </a:ext>
            </a:extLst>
          </p:cNvPr>
          <p:cNvSpPr txBox="1"/>
          <p:nvPr/>
        </p:nvSpPr>
        <p:spPr>
          <a:xfrm>
            <a:off x="6750756" y="5143500"/>
            <a:ext cx="643466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1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25 cm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AD6423-01A0-4E5B-900A-D94E712D30A5}"/>
              </a:ext>
            </a:extLst>
          </p:cNvPr>
          <p:cNvSpPr txBox="1"/>
          <p:nvPr/>
        </p:nvSpPr>
        <p:spPr>
          <a:xfrm>
            <a:off x="6750756" y="4286250"/>
            <a:ext cx="643466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1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26 cm</a:t>
            </a:r>
          </a:p>
        </p:txBody>
      </p:sp>
    </p:spTree>
    <p:extLst>
      <p:ext uri="{BB962C8B-B14F-4D97-AF65-F5344CB8AC3E}">
        <p14:creationId xmlns:p14="http://schemas.microsoft.com/office/powerpoint/2010/main" val="18928105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337724-4167-41B7-A727-A9AC27DCCD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8" r="5673" b="1"/>
          <a:stretch/>
        </p:blipFill>
        <p:spPr>
          <a:xfrm>
            <a:off x="0" y="10"/>
            <a:ext cx="12192000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5320143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C948E6-52B8-4D44-82B5-4F7AF8F92EDA}"/>
              </a:ext>
            </a:extLst>
          </p:cNvPr>
          <p:cNvSpPr txBox="1"/>
          <p:nvPr/>
        </p:nvSpPr>
        <p:spPr>
          <a:xfrm>
            <a:off x="1916906" y="5317240"/>
            <a:ext cx="8408194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1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 Light" panose="020F0302020204030204"/>
              </a:rPr>
              <a:t>Pieaugušas</a:t>
            </a:r>
            <a:r>
              <a:rPr lang="en-US" sz="3100" dirty="0">
                <a:solidFill>
                  <a:prstClr val="black">
                    <a:lumMod val="85000"/>
                    <a:lumOff val="15000"/>
                  </a:prstClr>
                </a:solidFill>
                <a:latin typeface="Calibri Light" panose="020F0302020204030204"/>
              </a:rPr>
              <a:t> un </a:t>
            </a:r>
            <a:r>
              <a:rPr lang="en-US" sz="31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 Light" panose="020F0302020204030204"/>
              </a:rPr>
              <a:t>pāraugušas</a:t>
            </a:r>
            <a:r>
              <a:rPr lang="en-US" sz="3100" dirty="0">
                <a:solidFill>
                  <a:prstClr val="black">
                    <a:lumMod val="85000"/>
                    <a:lumOff val="15000"/>
                  </a:prstClr>
                </a:solidFill>
                <a:latin typeface="Calibri Light" panose="020F0302020204030204"/>
              </a:rPr>
              <a:t> </a:t>
            </a:r>
            <a:r>
              <a:rPr lang="en-US" sz="31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 Light" panose="020F0302020204030204"/>
              </a:rPr>
              <a:t>egļu</a:t>
            </a:r>
            <a:r>
              <a:rPr lang="en-US" sz="3100" dirty="0">
                <a:solidFill>
                  <a:prstClr val="black">
                    <a:lumMod val="85000"/>
                    <a:lumOff val="15000"/>
                  </a:prstClr>
                </a:solidFill>
                <a:latin typeface="Calibri Light" panose="020F0302020204030204"/>
              </a:rPr>
              <a:t> </a:t>
            </a:r>
            <a:r>
              <a:rPr lang="en-US" sz="31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 Light" panose="020F0302020204030204"/>
              </a:rPr>
              <a:t>audzes</a:t>
            </a:r>
            <a:r>
              <a:rPr lang="en-US" sz="3100" dirty="0">
                <a:solidFill>
                  <a:prstClr val="black">
                    <a:lumMod val="85000"/>
                    <a:lumOff val="15000"/>
                  </a:prstClr>
                </a:solidFill>
                <a:latin typeface="Calibri Light" panose="020F0302020204030204"/>
              </a:rPr>
              <a:t> GNP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63DFFB19-8B9C-4BA6-8134-64D2247558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7022"/>
            <a:ext cx="10004403" cy="141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6604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Snowy forrest from top" title="Snowy forrest from top">
            <a:extLst>
              <a:ext uri="{FF2B5EF4-FFF2-40B4-BE49-F238E27FC236}">
                <a16:creationId xmlns:a16="http://schemas.microsoft.com/office/drawing/2014/main" id="{F7C18470-34F4-493A-B338-DAAE751FB65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>
            <a:fillRect/>
          </a:stretch>
        </p:blipFill>
        <p:spPr>
          <a:xfrm>
            <a:off x="144000" y="146383"/>
            <a:ext cx="11905200" cy="656523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lv-LV" dirty="0"/>
              <a:t>Veselību un gaišumu visiem!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E4CE51-DDB2-4D99-8989-CA06CF225A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419" y="359999"/>
            <a:ext cx="2047875" cy="10953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EFD12F-56D6-4D78-ADC8-7C9817648929}"/>
              </a:ext>
            </a:extLst>
          </p:cNvPr>
          <p:cNvSpPr txBox="1"/>
          <p:nvPr/>
        </p:nvSpPr>
        <p:spPr>
          <a:xfrm>
            <a:off x="1879600" y="1522045"/>
            <a:ext cx="2468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www.mezaipasnieki.lv</a:t>
            </a:r>
            <a:endParaRPr lang="lv-LV" dirty="0"/>
          </a:p>
          <a:p>
            <a:r>
              <a:rPr lang="lv-LV" dirty="0"/>
              <a:t>info@mezaipasnieki.lv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9616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A4F69-5668-45B0-8A34-F06367314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Eiropas zaļais kurss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65A16C6-CA9F-4EB2-BA9D-7A543CC39A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4368" y="1216025"/>
            <a:ext cx="8771076" cy="541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9412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A4F69-5668-45B0-8A34-F06367314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Eiropas zaļais kurss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EF2E935-F273-4F12-B15D-8F2B7A236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1178" y="1199625"/>
            <a:ext cx="9119285" cy="5494789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lv-LV" sz="2600" dirty="0" err="1"/>
              <a:t>Rīcībpolitikas</a:t>
            </a:r>
            <a:r>
              <a:rPr lang="lv-LV" sz="2600" dirty="0"/>
              <a:t> jomas</a:t>
            </a:r>
          </a:p>
          <a:p>
            <a:r>
              <a:rPr lang="lv-LV" sz="2000" dirty="0"/>
              <a:t>Bioloģiskā daudzveidība -Pasākumi mūsu trauslās ekosistēmas aizsardzībai</a:t>
            </a:r>
          </a:p>
          <a:p>
            <a:r>
              <a:rPr lang="lv-LV" sz="2000" dirty="0"/>
              <a:t>No lauka līdz galdam- Kā panākt lielāku ilgtspēju pārtikas ķēdē</a:t>
            </a:r>
          </a:p>
          <a:p>
            <a:r>
              <a:rPr lang="lv-LV" sz="2000" dirty="0"/>
              <a:t>Ilgtspējīga lauksaimniecība- Ilgtspējīga lauksaimniecība pateicoties Kopējai lauksaimniecības politikai</a:t>
            </a:r>
          </a:p>
          <a:p>
            <a:r>
              <a:rPr lang="lv-LV" sz="2000" dirty="0"/>
              <a:t>Tīra enerģija- enerģijas sektora </a:t>
            </a:r>
            <a:r>
              <a:rPr lang="lv-LV" sz="2000" dirty="0" err="1"/>
              <a:t>dekarbonizēšana</a:t>
            </a:r>
            <a:endParaRPr lang="lv-LV" sz="2000" dirty="0"/>
          </a:p>
          <a:p>
            <a:r>
              <a:rPr lang="lv-LV" sz="2000" dirty="0"/>
              <a:t>Ilgtspējīga rūpniecība- Veidi, kā nodrošināt ilgtspējīgākus, videi nekaitīgākus ražošanas ciklus</a:t>
            </a:r>
          </a:p>
          <a:p>
            <a:r>
              <a:rPr lang="lv-LV" sz="2000" dirty="0"/>
              <a:t>Būvniecība un renovācija-Nepieciešamība panākt, lai būvniecība kļūtu videi draudzīgāka</a:t>
            </a:r>
          </a:p>
          <a:p>
            <a:r>
              <a:rPr lang="lv-LV" sz="2000" dirty="0"/>
              <a:t>Ilgtspējīga mobilitāte- Ilgtspējīgāka transporta veicināšana</a:t>
            </a:r>
          </a:p>
          <a:p>
            <a:r>
              <a:rPr lang="lv-LV" sz="2000" dirty="0"/>
              <a:t>Piesārņojuma likvidēšana- Pasākumi piesārņojuma ātrai un efektīvai samazināšanai</a:t>
            </a:r>
          </a:p>
          <a:p>
            <a:r>
              <a:rPr lang="lv-LV" sz="2000" dirty="0"/>
              <a:t>Klimata pasākumi- padarīt ES klimata neitrālu līdz 2050.gadam</a:t>
            </a:r>
          </a:p>
        </p:txBody>
      </p:sp>
    </p:spTree>
    <p:extLst>
      <p:ext uri="{BB962C8B-B14F-4D97-AF65-F5344CB8AC3E}">
        <p14:creationId xmlns:p14="http://schemas.microsoft.com/office/powerpoint/2010/main" val="13462978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A4F69-5668-45B0-8A34-F06367314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Eiropas zaļais kurss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3935BF2-615A-428C-AE44-4D452F1E99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8518" y="1792750"/>
            <a:ext cx="11187371" cy="4364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4044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4E18E-32B1-4967-9AB6-5191B8DA7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Eiropas zaļais kurss. </a:t>
            </a:r>
            <a:br>
              <a:rPr lang="lv-LV" dirty="0"/>
            </a:br>
            <a:r>
              <a:rPr lang="lv-LV" sz="2800" dirty="0"/>
              <a:t>Bioloģiskās daudzveidības stratēģija</a:t>
            </a:r>
            <a:endParaRPr lang="en-US" sz="28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5925B00-4906-41E8-BC94-FFFA81FEA6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394" y="1728132"/>
            <a:ext cx="10326847" cy="4957894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lv-LV" altLang="en-US" dirty="0"/>
              <a:t>ES </a:t>
            </a:r>
            <a:r>
              <a:rPr lang="lv-LV" altLang="en-US" b="1" dirty="0"/>
              <a:t>jāaizsargā vismaz 30% no zemes </a:t>
            </a:r>
            <a:r>
              <a:rPr lang="lv-LV" altLang="en-US" dirty="0"/>
              <a:t>un 30% no jūras teritorijas (kā minimums papildus 4% no zemes un 19% no jūras teritorijas salīdzinājumā ar esošo situāciju).</a:t>
            </a:r>
          </a:p>
          <a:p>
            <a:pPr>
              <a:lnSpc>
                <a:spcPct val="90000"/>
              </a:lnSpc>
            </a:pPr>
            <a:r>
              <a:rPr lang="lv-LV" altLang="en-US" dirty="0"/>
              <a:t>Šodien ES tikai 3% no zemes un mazāk kā 1% no jūras teritorijas</a:t>
            </a:r>
            <a:r>
              <a:rPr lang="en-US" altLang="en-US" dirty="0"/>
              <a:t> </a:t>
            </a:r>
            <a:r>
              <a:rPr lang="lv-LV" altLang="en-US" dirty="0"/>
              <a:t> ir stingri aizsargāti.</a:t>
            </a:r>
            <a:r>
              <a:rPr lang="en-US" altLang="en-US" dirty="0"/>
              <a:t> </a:t>
            </a:r>
            <a:r>
              <a:rPr lang="lv-LV" altLang="en-US" dirty="0"/>
              <a:t>Ir jādara vairāk – </a:t>
            </a:r>
            <a:r>
              <a:rPr lang="lv-LV" altLang="en-US" b="1" dirty="0"/>
              <a:t>vismaz trešdaļa no aizsargājamām teritorijām – 10 % no ES zemes </a:t>
            </a:r>
            <a:r>
              <a:rPr lang="lv-LV" altLang="en-US" dirty="0"/>
              <a:t>un 10% no ES jūras teritorijas ir jābūt stingri aizsargātai</a:t>
            </a:r>
            <a:r>
              <a:rPr lang="en-US" altLang="en-US" dirty="0"/>
              <a:t>.</a:t>
            </a:r>
            <a:endParaRPr lang="lv-LV" altLang="en-US" dirty="0"/>
          </a:p>
          <a:p>
            <a:pPr>
              <a:lnSpc>
                <a:spcPct val="90000"/>
              </a:lnSpc>
            </a:pPr>
            <a:endParaRPr lang="lv-LV" altLang="en-US" dirty="0"/>
          </a:p>
          <a:p>
            <a:pPr>
              <a:lnSpc>
                <a:spcPct val="90000"/>
              </a:lnSpc>
            </a:pPr>
            <a:r>
              <a:rPr lang="lv-LV" altLang="en-US" dirty="0"/>
              <a:t>Stingrās aizsardzības kontekstā izšķiroša nozīme būs visu ES atlikušo </a:t>
            </a:r>
            <a:r>
              <a:rPr lang="lv-LV" altLang="en-US" b="1" dirty="0"/>
              <a:t>primāro un veco mežu definēšanā, kartēšanā, monitoringam un stingrai aizsardzībai.</a:t>
            </a:r>
          </a:p>
          <a:p>
            <a:pPr>
              <a:lnSpc>
                <a:spcPct val="90000"/>
              </a:lnSpc>
            </a:pPr>
            <a:endParaRPr lang="lv-LV" altLang="en-US" b="1" dirty="0"/>
          </a:p>
          <a:p>
            <a:pPr>
              <a:lnSpc>
                <a:spcPct val="90000"/>
              </a:lnSpc>
            </a:pPr>
            <a:r>
              <a:rPr lang="lv-LV" altLang="en-US" dirty="0"/>
              <a:t>Dalībvalstis būs atbildīgas par papildus aizsargājamu un stingri aizsargājamu teritoriju izveidi.</a:t>
            </a:r>
          </a:p>
          <a:p>
            <a:pPr>
              <a:lnSpc>
                <a:spcPct val="90000"/>
              </a:lnSpc>
            </a:pPr>
            <a:endParaRPr lang="lv-LV" altLang="en-US" dirty="0"/>
          </a:p>
          <a:p>
            <a:pPr>
              <a:lnSpc>
                <a:spcPct val="90000"/>
              </a:lnSpc>
            </a:pPr>
            <a:r>
              <a:rPr lang="lv-LV" altLang="en-US" dirty="0"/>
              <a:t>Visām aizsargājamām teritorijām būs jābūt skaidri definētiem saglabāšanas mērķiem un pasākumiem</a:t>
            </a:r>
          </a:p>
          <a:p>
            <a:pPr>
              <a:lnSpc>
                <a:spcPct val="90000"/>
              </a:lnSpc>
            </a:pPr>
            <a:endParaRPr lang="lv-LV" altLang="en-US" dirty="0"/>
          </a:p>
        </p:txBody>
      </p:sp>
    </p:spTree>
    <p:extLst>
      <p:ext uri="{BB962C8B-B14F-4D97-AF65-F5344CB8AC3E}">
        <p14:creationId xmlns:p14="http://schemas.microsoft.com/office/powerpoint/2010/main" val="20698620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AC457-707B-49DA-97E9-FF9EBCA21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130" y="142325"/>
            <a:ext cx="9404723" cy="847576"/>
          </a:xfrm>
        </p:spPr>
        <p:txBody>
          <a:bodyPr/>
          <a:lstStyle/>
          <a:p>
            <a:r>
              <a:rPr lang="lv-LV" dirty="0"/>
              <a:t>Sugu aizsardzības plāni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BAAE6D0-12E9-439A-9198-696D3B2131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464" y="866862"/>
            <a:ext cx="9794657" cy="55094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18DF3B5-F97D-4F02-A829-5770F65AABEA}"/>
              </a:ext>
            </a:extLst>
          </p:cNvPr>
          <p:cNvSpPr txBox="1"/>
          <p:nvPr/>
        </p:nvSpPr>
        <p:spPr>
          <a:xfrm>
            <a:off x="683811" y="5669280"/>
            <a:ext cx="6734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>
                <a:solidFill>
                  <a:schemeClr val="bg1"/>
                </a:solidFill>
              </a:rPr>
              <a:t>Sugu aizsardzības plānos dzeņu un pūču aizsardzībai norādītās atbilstošākās teritorijas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8118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BD7B5-6B94-4234-905E-E255A457E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dirty="0"/>
              <a:t>Mikroliegumi-1188</a:t>
            </a:r>
            <a:br>
              <a:rPr lang="lv-LV" dirty="0"/>
            </a:br>
            <a:r>
              <a:rPr lang="lv-LV" dirty="0"/>
              <a:t/>
            </a:r>
            <a:br>
              <a:rPr lang="lv-LV" dirty="0"/>
            </a:br>
            <a:r>
              <a:rPr lang="lv-LV" dirty="0"/>
              <a:t/>
            </a:r>
            <a:br>
              <a:rPr lang="lv-LV" dirty="0"/>
            </a:br>
            <a:r>
              <a:rPr lang="lv-LV" dirty="0"/>
              <a:t/>
            </a:r>
            <a:br>
              <a:rPr lang="lv-LV" dirty="0"/>
            </a:br>
            <a:r>
              <a:rPr lang="lv-LV" sz="2800" dirty="0"/>
              <a:t>Aktīvi turpinās mikroliegumu veidošana</a:t>
            </a:r>
            <a:br>
              <a:rPr lang="lv-LV" sz="2800" dirty="0"/>
            </a:br>
            <a:r>
              <a:rPr lang="lv-LV" sz="2800" dirty="0"/>
              <a:t>2020.gadā līdz šim brīdim izveidoti jau 174 mikroliegumi ar platību </a:t>
            </a:r>
            <a:r>
              <a:rPr lang="lv-LV" sz="2800" b="1" dirty="0"/>
              <a:t>1188</a:t>
            </a:r>
            <a:r>
              <a:rPr lang="lv-LV" sz="2800" dirty="0"/>
              <a:t> ha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284261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B7149-4C99-461B-809A-A42139D3C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1022" y="91992"/>
            <a:ext cx="7080149" cy="822409"/>
          </a:xfrm>
        </p:spPr>
        <p:txBody>
          <a:bodyPr/>
          <a:lstStyle/>
          <a:p>
            <a:r>
              <a:rPr lang="lv-LV" dirty="0"/>
              <a:t>Kā ar kompensācijām?</a:t>
            </a:r>
            <a:endParaRPr lang="en-US" dirty="0"/>
          </a:p>
        </p:txBody>
      </p:sp>
      <p:pic>
        <p:nvPicPr>
          <p:cNvPr id="5" name="Picture 4" descr="Diagram&#10;&#10;Description generated with high confidence">
            <a:extLst>
              <a:ext uri="{FF2B5EF4-FFF2-40B4-BE49-F238E27FC236}">
                <a16:creationId xmlns:a16="http://schemas.microsoft.com/office/drawing/2014/main" id="{86B1264C-8BDD-428F-AB5D-C0412FD14E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0829" y="682357"/>
            <a:ext cx="5889071" cy="6175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583381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Custom 131">
      <a:dk1>
        <a:sysClr val="windowText" lastClr="000000"/>
      </a:dk1>
      <a:lt1>
        <a:srgbClr val="FFFFFF"/>
      </a:lt1>
      <a:dk2>
        <a:srgbClr val="3F3F3F"/>
      </a:dk2>
      <a:lt2>
        <a:srgbClr val="F2F2F2"/>
      </a:lt2>
      <a:accent1>
        <a:srgbClr val="056AFF"/>
      </a:accent1>
      <a:accent2>
        <a:srgbClr val="FF391E"/>
      </a:accent2>
      <a:accent3>
        <a:srgbClr val="A1CC18"/>
      </a:accent3>
      <a:accent4>
        <a:srgbClr val="FFC000"/>
      </a:accent4>
      <a:accent5>
        <a:srgbClr val="1554B2"/>
      </a:accent5>
      <a:accent6>
        <a:srgbClr val="8BB20C"/>
      </a:accent6>
      <a:hlink>
        <a:srgbClr val="056AFF"/>
      </a:hlink>
      <a:folHlink>
        <a:srgbClr val="056AFF"/>
      </a:folHlink>
    </a:clrScheme>
    <a:fontScheme name="Custom 150">
      <a:majorFont>
        <a:latin typeface="Rockwel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46000">
              <a:schemeClr val="bg1">
                <a:alpha val="90000"/>
              </a:schemeClr>
            </a:gs>
            <a:gs pos="0">
              <a:schemeClr val="accent1">
                <a:lumMod val="20000"/>
                <a:lumOff val="80000"/>
                <a:alpha val="50000"/>
              </a:schemeClr>
            </a:gs>
            <a:gs pos="80000">
              <a:schemeClr val="bg1">
                <a:lumMod val="95000"/>
              </a:schemeClr>
            </a:gs>
          </a:gsLst>
          <a:lin ang="3600000" scaled="0"/>
        </a:gradFill>
      </a:spPr>
      <a:bodyPr rot="0" spcFirstLastPara="0" vertOverflow="overflow" horzOverflow="overflow" vert="horz" wrap="square" lIns="72000" tIns="0" rIns="180000" bIns="180000" numCol="1" spcCol="0" rtlCol="0" fromWordArt="0" anchor="b" anchorCtr="0" forceAA="0" compatLnSpc="1">
        <a:prstTxWarp prst="textNoShape">
          <a:avLst/>
        </a:prstTxWarp>
        <a:noAutofit/>
      </a:bodyPr>
      <a:lstStyle>
        <a:defPPr algn="r">
          <a:lnSpc>
            <a:spcPts val="4700"/>
          </a:lnSpc>
          <a:spcBef>
            <a:spcPct val="0"/>
          </a:spcBef>
          <a:defRPr sz="4500">
            <a:solidFill>
              <a:schemeClr val="tx1"/>
            </a:solidFill>
            <a:latin typeface="Rockwell" panose="02060603020205020403" pitchFamily="18" charset="0"/>
            <a:ea typeface="+mj-ea"/>
            <a:cs typeface="+mj-cs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TF44613219_Snowscape presentation_AAS_v3" id="{3F58B2BF-7FCB-4030-95D0-6E1293A51CD9}" vid="{53A5683B-83CA-458E-B89B-61DA222BA63A}"/>
    </a:ext>
  </a:extLst>
</a:theme>
</file>

<file path=ppt/theme/theme2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4597FF3-20AC-4CC1-81BE-167C9DD71F8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4A1A72F-8D9B-43C2-9EF9-F1EF7B91BE5A}">
  <ds:schemaRefs>
    <ds:schemaRef ds:uri="http://purl.org/dc/terms/"/>
    <ds:schemaRef ds:uri="http://purl.org/dc/elements/1.1/"/>
    <ds:schemaRef ds:uri="71af3243-3dd4-4a8d-8c0d-dd76da1f02a5"/>
    <ds:schemaRef ds:uri="http://purl.org/dc/dcmitype/"/>
    <ds:schemaRef ds:uri="http://schemas.microsoft.com/office/2006/documentManagement/types"/>
    <ds:schemaRef ds:uri="http://www.w3.org/XML/1998/namespace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16c05727-aa75-4e4a-9b5f-8a80a1165891"/>
  </ds:schemaRefs>
</ds:datastoreItem>
</file>

<file path=customXml/itemProps3.xml><?xml version="1.0" encoding="utf-8"?>
<ds:datastoreItem xmlns:ds="http://schemas.openxmlformats.org/officeDocument/2006/customXml" ds:itemID="{8D349276-D03C-4504-A5DA-3C2BED60D32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tf44613219_win32</Template>
  <TotalTime>0</TotalTime>
  <Words>722</Words>
  <Application>Microsoft Office PowerPoint</Application>
  <PresentationFormat>Widescreen</PresentationFormat>
  <Paragraphs>90</Paragraphs>
  <Slides>24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Arial</vt:lpstr>
      <vt:lpstr>Calibri</vt:lpstr>
      <vt:lpstr>Calibri Light</vt:lpstr>
      <vt:lpstr>Cambria Math</vt:lpstr>
      <vt:lpstr>Century Gothic</vt:lpstr>
      <vt:lpstr>Rockwell</vt:lpstr>
      <vt:lpstr>Times New Roman</vt:lpstr>
      <vt:lpstr>Wingdings 3</vt:lpstr>
      <vt:lpstr>Office Theme</vt:lpstr>
      <vt:lpstr>Ion</vt:lpstr>
      <vt:lpstr>1_Office Theme</vt:lpstr>
      <vt:lpstr>2_Office Theme</vt:lpstr>
      <vt:lpstr>Latvijas Meža īpašnieku biedrības aktualitātes</vt:lpstr>
      <vt:lpstr>PowerPoint Presentation</vt:lpstr>
      <vt:lpstr>Eiropas zaļais kurss</vt:lpstr>
      <vt:lpstr>Eiropas zaļais kurss</vt:lpstr>
      <vt:lpstr>Eiropas zaļais kurss</vt:lpstr>
      <vt:lpstr>Eiropas zaļais kurss.  Bioloģiskās daudzveidības stratēģija</vt:lpstr>
      <vt:lpstr>Sugu aizsardzības plāni</vt:lpstr>
      <vt:lpstr>Mikroliegumi-1188    Aktīvi turpinās mikroliegumu veidošana 2020.gadā līdz šim brīdim izveidoti jau 174 mikroliegumi ar platību 1188 ha</vt:lpstr>
      <vt:lpstr>Kā ar kompensācijām?</vt:lpstr>
      <vt:lpstr>Labās prakses piemēri - SOMIJA</vt:lpstr>
      <vt:lpstr>Labās prakses piemēri ZVIEDRIJA</vt:lpstr>
      <vt:lpstr>Kāda būtu taisnīga kompensācija? Uzkrātās vērtības kompensācija + ikgadējs maksājums:</vt:lpstr>
      <vt:lpstr>Medījamo dzīvnieku nodarītie postījumi un sadarbība ar mednieku organizācijām.</vt:lpstr>
      <vt:lpstr>Medību lietotne</vt:lpstr>
      <vt:lpstr>Nodokļi, nepieļaut nesamērīgu NIN pieaugumu!</vt:lpstr>
      <vt:lpstr>PowerPoint Presentation</vt:lpstr>
      <vt:lpstr>Izmaiņas normatīvajā regulējumā(priekšlikumi) </vt:lpstr>
      <vt:lpstr>Priekšlikumi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Veselību un gaišumu visiem!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2020-11-23T15:34:33Z</dcterms:created>
  <dcterms:modified xsi:type="dcterms:W3CDTF">2020-12-01T07:49:38Z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