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Nunito" pitchFamily="2" charset="-7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017245-F43B-4661-B14F-DFDC89CEF95E}" v="1" dt="2024-11-26T20:46:18.3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84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ene Valta" userId="ac1d1461-6f0d-4075-8e06-e5422be24be5" providerId="ADAL" clId="{97017245-F43B-4661-B14F-DFDC89CEF95E}"/>
    <pc:docChg chg="custSel modSld">
      <pc:chgData name="Liene Valta" userId="ac1d1461-6f0d-4075-8e06-e5422be24be5" providerId="ADAL" clId="{97017245-F43B-4661-B14F-DFDC89CEF95E}" dt="2024-11-26T20:46:19.499" v="2" actId="27636"/>
      <pc:docMkLst>
        <pc:docMk/>
      </pc:docMkLst>
      <pc:sldChg chg="modSp mod">
        <pc:chgData name="Liene Valta" userId="ac1d1461-6f0d-4075-8e06-e5422be24be5" providerId="ADAL" clId="{97017245-F43B-4661-B14F-DFDC89CEF95E}" dt="2024-11-26T20:46:19.428" v="0" actId="27636"/>
        <pc:sldMkLst>
          <pc:docMk/>
          <pc:sldMk cId="0" sldId="256"/>
        </pc:sldMkLst>
        <pc:spChg chg="mod">
          <ac:chgData name="Liene Valta" userId="ac1d1461-6f0d-4075-8e06-e5422be24be5" providerId="ADAL" clId="{97017245-F43B-4661-B14F-DFDC89CEF95E}" dt="2024-11-26T20:46:19.428" v="0" actId="27636"/>
          <ac:spMkLst>
            <pc:docMk/>
            <pc:sldMk cId="0" sldId="256"/>
            <ac:spMk id="129" creationId="{00000000-0000-0000-0000-000000000000}"/>
          </ac:spMkLst>
        </pc:spChg>
      </pc:sldChg>
      <pc:sldChg chg="modSp mod">
        <pc:chgData name="Liene Valta" userId="ac1d1461-6f0d-4075-8e06-e5422be24be5" providerId="ADAL" clId="{97017245-F43B-4661-B14F-DFDC89CEF95E}" dt="2024-11-26T20:46:19.490" v="1" actId="27636"/>
        <pc:sldMkLst>
          <pc:docMk/>
          <pc:sldMk cId="0" sldId="264"/>
        </pc:sldMkLst>
        <pc:spChg chg="mod">
          <ac:chgData name="Liene Valta" userId="ac1d1461-6f0d-4075-8e06-e5422be24be5" providerId="ADAL" clId="{97017245-F43B-4661-B14F-DFDC89CEF95E}" dt="2024-11-26T20:46:19.490" v="1" actId="27636"/>
          <ac:spMkLst>
            <pc:docMk/>
            <pc:sldMk cId="0" sldId="264"/>
            <ac:spMk id="225" creationId="{00000000-0000-0000-0000-000000000000}"/>
          </ac:spMkLst>
        </pc:spChg>
      </pc:sldChg>
      <pc:sldChg chg="modSp mod">
        <pc:chgData name="Liene Valta" userId="ac1d1461-6f0d-4075-8e06-e5422be24be5" providerId="ADAL" clId="{97017245-F43B-4661-B14F-DFDC89CEF95E}" dt="2024-11-26T20:46:19.499" v="2" actId="27636"/>
        <pc:sldMkLst>
          <pc:docMk/>
          <pc:sldMk cId="0" sldId="269"/>
        </pc:sldMkLst>
        <pc:spChg chg="mod">
          <ac:chgData name="Liene Valta" userId="ac1d1461-6f0d-4075-8e06-e5422be24be5" providerId="ADAL" clId="{97017245-F43B-4661-B14F-DFDC89CEF95E}" dt="2024-11-26T20:46:19.499" v="2" actId="27636"/>
          <ac:spMkLst>
            <pc:docMk/>
            <pc:sldMk cId="0" sldId="269"/>
            <ac:spMk id="27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196430640b_0_1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196430640b_0_1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196430640b_0_1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196430640b_0_1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196430640b_0_1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196430640b_0_1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196430640b_0_1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196430640b_0_1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196430640b_0_1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196430640b_0_1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196430640b_0_1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196430640b_0_1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196430640b_0_1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196430640b_0_1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193550bcb2_6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193550bcb2_6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196430640b_0_1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196430640b_0_1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196430640b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196430640b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193550bc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193550bcb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196430640b_0_1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196430640b_0_1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196430640b_0_1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196430640b_0_1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196430640b_0_1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196430640b_0_1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196430640b_0_1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196430640b_0_1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jekabs.jaunslavietis@gmail.co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jp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1502225" y="2087375"/>
            <a:ext cx="6139500" cy="10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2144" b="1">
                <a:latin typeface="Arial"/>
                <a:ea typeface="Arial"/>
                <a:cs typeface="Arial"/>
                <a:sym typeface="Arial"/>
              </a:rPr>
              <a:t>“Jaunaudžu kopšanas darbu kontroles automatizēta bezpilota gaisa kuģu sistēma”</a:t>
            </a:r>
            <a:endParaRPr sz="2700"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6091075" y="4193750"/>
            <a:ext cx="2643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RTU pētnieks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Jēkabs Jaunslavietis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3"/>
          <p:cNvSpPr txBox="1"/>
          <p:nvPr/>
        </p:nvSpPr>
        <p:spPr>
          <a:xfrm>
            <a:off x="2906850" y="2916475"/>
            <a:ext cx="333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1200">
                <a:highlight>
                  <a:srgbClr val="FFFFFF"/>
                </a:highlight>
              </a:rPr>
              <a:t>LAD projekta numurs: 23-00-A01612-000005</a:t>
            </a:r>
            <a:endParaRPr/>
          </a:p>
        </p:txBody>
      </p:sp>
      <p:pic>
        <p:nvPicPr>
          <p:cNvPr id="131" name="Google Shape;13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7162" y="816520"/>
            <a:ext cx="1245650" cy="88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2000" y="774470"/>
            <a:ext cx="711019" cy="96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4787" y="1050580"/>
            <a:ext cx="1514425" cy="41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3"/>
          <p:cNvSpPr txBox="1"/>
          <p:nvPr/>
        </p:nvSpPr>
        <p:spPr>
          <a:xfrm>
            <a:off x="4291050" y="4461625"/>
            <a:ext cx="561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" sz="1300">
                <a:highlight>
                  <a:srgbClr val="FFFFFF"/>
                </a:highlight>
              </a:rPr>
              <a:t>2024</a:t>
            </a:r>
            <a:endParaRPr sz="1100"/>
          </a:p>
        </p:txBody>
      </p:sp>
      <p:pic>
        <p:nvPicPr>
          <p:cNvPr id="135" name="Google Shape;13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67799" y="357213"/>
            <a:ext cx="1679426" cy="4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3"/>
          <p:cNvPicPr preferRelativeResize="0"/>
          <p:nvPr/>
        </p:nvPicPr>
        <p:blipFill rotWithShape="1">
          <a:blip r:embed="rId7">
            <a:alphaModFix/>
          </a:blip>
          <a:srcRect l="12536" t="30719" r="12708" b="31308"/>
          <a:stretch/>
        </p:blipFill>
        <p:spPr>
          <a:xfrm>
            <a:off x="2730575" y="415063"/>
            <a:ext cx="1245651" cy="33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31250" y="302525"/>
            <a:ext cx="481525" cy="647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2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>
                <a:latin typeface="Arial"/>
                <a:ea typeface="Arial"/>
                <a:cs typeface="Arial"/>
                <a:sym typeface="Arial"/>
              </a:rPr>
              <a:t>Mākslīgā intelekta darba rezultāti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10</a:t>
            </a:fld>
            <a:endParaRPr/>
          </a:p>
        </p:txBody>
      </p:sp>
      <p:pic>
        <p:nvPicPr>
          <p:cNvPr id="244" name="Google Shape;24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725" y="1505175"/>
            <a:ext cx="3521961" cy="303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2886" y="1505175"/>
            <a:ext cx="3521961" cy="303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11</a:t>
            </a:fld>
            <a:endParaRPr/>
          </a:p>
        </p:txBody>
      </p:sp>
      <p:pic>
        <p:nvPicPr>
          <p:cNvPr id="251" name="Google Shape;25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4175" y="218375"/>
            <a:ext cx="6275651" cy="470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12</a:t>
            </a:fld>
            <a:endParaRPr/>
          </a:p>
        </p:txBody>
      </p:sp>
      <p:pic>
        <p:nvPicPr>
          <p:cNvPr id="257" name="Google Shape;25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4175" y="218375"/>
            <a:ext cx="6275651" cy="470674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4"/>
          <p:cNvSpPr/>
          <p:nvPr/>
        </p:nvSpPr>
        <p:spPr>
          <a:xfrm>
            <a:off x="6153175" y="1634225"/>
            <a:ext cx="1176600" cy="7443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13</a:t>
            </a:fld>
            <a:endParaRPr/>
          </a:p>
        </p:txBody>
      </p:sp>
      <p:pic>
        <p:nvPicPr>
          <p:cNvPr id="264" name="Google Shape;2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875" y="369600"/>
            <a:ext cx="8676250" cy="428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>
                <a:latin typeface="Arial"/>
                <a:ea typeface="Arial"/>
                <a:cs typeface="Arial"/>
                <a:sym typeface="Arial"/>
              </a:rPr>
              <a:t>Izaicinājumi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6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4499400" cy="18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lv" sz="2100">
                <a:latin typeface="Arial"/>
                <a:ea typeface="Arial"/>
                <a:cs typeface="Arial"/>
                <a:sym typeface="Arial"/>
              </a:rPr>
              <a:t>Drona autonoma pilotēšana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lv" sz="2100">
                <a:latin typeface="Arial"/>
                <a:ea typeface="Arial"/>
                <a:cs typeface="Arial"/>
                <a:sym typeface="Arial"/>
              </a:rPr>
              <a:t>Attēlu kvalitāte dažādiem droniem ir atšķirīga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lv" sz="2100">
                <a:latin typeface="Arial"/>
                <a:ea typeface="Arial"/>
                <a:cs typeface="Arial"/>
                <a:sym typeface="Arial"/>
              </a:rPr>
              <a:t>Nogabalu dažādība</a:t>
            </a:r>
            <a:endParaRPr sz="2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14</a:t>
            </a:fld>
            <a:endParaRPr/>
          </a:p>
        </p:txBody>
      </p:sp>
      <p:pic>
        <p:nvPicPr>
          <p:cNvPr id="272" name="Google Shape;27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7650" y="1667950"/>
            <a:ext cx="2993075" cy="2158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6"/>
          <p:cNvSpPr/>
          <p:nvPr/>
        </p:nvSpPr>
        <p:spPr>
          <a:xfrm>
            <a:off x="6591225" y="2280225"/>
            <a:ext cx="760500" cy="832500"/>
          </a:xfrm>
          <a:prstGeom prst="ellipse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lv" sz="2300">
                <a:latin typeface="Arial"/>
                <a:ea typeface="Arial"/>
                <a:cs typeface="Arial"/>
                <a:sym typeface="Arial"/>
              </a:rPr>
              <a:t>Datu sagatavošana MI modeļu apmācībai</a:t>
            </a:r>
            <a:endParaRPr sz="23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15</a:t>
            </a:fld>
            <a:endParaRPr/>
          </a:p>
        </p:txBody>
      </p:sp>
      <p:pic>
        <p:nvPicPr>
          <p:cNvPr id="280" name="Google Shape;28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9813" y="1480375"/>
            <a:ext cx="7264374" cy="3202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16</a:t>
            </a:fld>
            <a:endParaRPr/>
          </a:p>
        </p:txBody>
      </p:sp>
      <p:sp>
        <p:nvSpPr>
          <p:cNvPr id="286" name="Google Shape;286;p28"/>
          <p:cNvSpPr txBox="1">
            <a:spLocks noGrp="1"/>
          </p:cNvSpPr>
          <p:nvPr>
            <p:ph type="body" idx="4294967295"/>
          </p:nvPr>
        </p:nvSpPr>
        <p:spPr>
          <a:xfrm>
            <a:off x="1818575" y="2103775"/>
            <a:ext cx="5597700" cy="18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1400" b="1">
                <a:latin typeface="Arial"/>
                <a:ea typeface="Arial"/>
                <a:cs typeface="Arial"/>
                <a:sym typeface="Arial"/>
              </a:rPr>
              <a:t>Kontaktinformācija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v" sz="1200">
                <a:latin typeface="Arial"/>
                <a:ea typeface="Arial"/>
                <a:cs typeface="Arial"/>
                <a:sym typeface="Arial"/>
              </a:rPr>
              <a:t>Mg. sc. ing. Jēkabs Jaunslavietis (pētnieks)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" sz="1200" u="sng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jekabs.jaunslavietis</a:t>
            </a:r>
            <a:r>
              <a:rPr lang="lv" sz="1200" u="sng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@rtu.lv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" sz="1200">
                <a:latin typeface="Arial"/>
                <a:ea typeface="Arial"/>
                <a:cs typeface="Arial"/>
                <a:sym typeface="Arial"/>
              </a:rPr>
              <a:t>+371 25147708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" sz="1200">
                <a:latin typeface="Arial"/>
                <a:ea typeface="Arial"/>
                <a:cs typeface="Arial"/>
                <a:sym typeface="Arial"/>
              </a:rPr>
              <a:t>Dr. sc. ing. Andrejs Zujevs (projekta vadītājs)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" sz="1200" u="sng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andrejs.zujevs@rtu.lv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8"/>
          <p:cNvSpPr txBox="1">
            <a:spLocks noGrp="1"/>
          </p:cNvSpPr>
          <p:nvPr>
            <p:ph type="title" idx="4294967295"/>
          </p:nvPr>
        </p:nvSpPr>
        <p:spPr>
          <a:xfrm>
            <a:off x="2155625" y="1271975"/>
            <a:ext cx="4923600" cy="5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b="1">
                <a:latin typeface="Arial"/>
                <a:ea typeface="Arial"/>
                <a:cs typeface="Arial"/>
                <a:sym typeface="Arial"/>
              </a:rPr>
              <a:t>Paldies par uzmanību!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>
                <a:latin typeface="Arial"/>
                <a:ea typeface="Arial"/>
                <a:cs typeface="Arial"/>
                <a:sym typeface="Arial"/>
              </a:rPr>
              <a:t>Agrotehniskās kopšanas darbu novērtējums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819150" y="1999825"/>
            <a:ext cx="4735800" cy="244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2100">
                <a:latin typeface="Arial"/>
                <a:ea typeface="Arial"/>
                <a:cs typeface="Arial"/>
                <a:sym typeface="Arial"/>
              </a:rPr>
              <a:t>Parauglaukumu metode - klasiskā pieeja: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914400" lvl="0" indent="-355600" algn="l" rtl="0"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lv" sz="2000">
                <a:latin typeface="Arial"/>
                <a:ea typeface="Arial"/>
                <a:cs typeface="Arial"/>
                <a:sym typeface="Arial"/>
              </a:rPr>
              <a:t>nevar nomērīt visu jaunaudzi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9144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lv" sz="2000">
                <a:latin typeface="Arial"/>
                <a:ea typeface="Arial"/>
                <a:cs typeface="Arial"/>
                <a:sym typeface="Arial"/>
              </a:rPr>
              <a:t>jaunaudze var nebūt viendabīga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9144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lv" sz="2000">
                <a:latin typeface="Arial"/>
                <a:ea typeface="Arial"/>
                <a:cs typeface="Arial"/>
                <a:sym typeface="Arial"/>
              </a:rPr>
              <a:t>balstās uz pieņēmumiem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2</a:t>
            </a:fld>
            <a:endParaRPr/>
          </a:p>
        </p:txBody>
      </p:sp>
      <p:pic>
        <p:nvPicPr>
          <p:cNvPr id="145" name="Google Shape;14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1088" y="2104150"/>
            <a:ext cx="3086973" cy="187247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4"/>
          <p:cNvSpPr txBox="1"/>
          <p:nvPr/>
        </p:nvSpPr>
        <p:spPr>
          <a:xfrm>
            <a:off x="5554950" y="3913575"/>
            <a:ext cx="3087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700">
                <a:solidFill>
                  <a:srgbClr val="988E8E"/>
                </a:solidFill>
              </a:rPr>
              <a:t>https://www.lvm.lv/sabiedribai/atputa/olimpiskie-pargajieni/atjauno</a:t>
            </a:r>
            <a:endParaRPr sz="700">
              <a:solidFill>
                <a:srgbClr val="988E8E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>
                <a:latin typeface="Arial"/>
                <a:ea typeface="Arial"/>
                <a:cs typeface="Arial"/>
                <a:sym typeface="Arial"/>
              </a:rPr>
              <a:t>Projekta mērķis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45135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lv" sz="2000" b="1">
                <a:latin typeface="Arial"/>
                <a:ea typeface="Arial"/>
                <a:cs typeface="Arial"/>
                <a:sym typeface="Arial"/>
              </a:rPr>
              <a:t>Izstrādāt automatizētu bezpilota gaisa kuģu (BGK) tehnoloģiju jaunaudžu agrotehniskās kopšanas darbu kontrolei</a:t>
            </a:r>
            <a:endParaRPr sz="20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3</a:t>
            </a:fld>
            <a:endParaRPr/>
          </a:p>
        </p:txBody>
      </p:sp>
      <p:pic>
        <p:nvPicPr>
          <p:cNvPr id="154" name="Google Shape;15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3550" y="966425"/>
            <a:ext cx="2877175" cy="287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"/>
          <p:cNvSpPr txBox="1">
            <a:spLocks noGrp="1"/>
          </p:cNvSpPr>
          <p:nvPr>
            <p:ph type="title"/>
          </p:nvPr>
        </p:nvSpPr>
        <p:spPr>
          <a:xfrm>
            <a:off x="819150" y="5797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>
                <a:latin typeface="Arial"/>
                <a:ea typeface="Arial"/>
                <a:cs typeface="Arial"/>
                <a:sym typeface="Arial"/>
              </a:rPr>
              <a:t>Projekta partneri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4</a:t>
            </a:fld>
            <a:endParaRPr/>
          </a:p>
        </p:txBody>
      </p:sp>
      <p:sp>
        <p:nvSpPr>
          <p:cNvPr id="161" name="Google Shape;161;p16"/>
          <p:cNvSpPr/>
          <p:nvPr/>
        </p:nvSpPr>
        <p:spPr>
          <a:xfrm>
            <a:off x="5681325" y="3379200"/>
            <a:ext cx="2304900" cy="954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1700"/>
              <a:t>Nodrošina jaunaudžu pieejamību, ekspertu zināšanas</a:t>
            </a:r>
            <a:endParaRPr sz="1700"/>
          </a:p>
        </p:txBody>
      </p:sp>
      <p:sp>
        <p:nvSpPr>
          <p:cNvPr id="162" name="Google Shape;162;p16"/>
          <p:cNvSpPr/>
          <p:nvPr/>
        </p:nvSpPr>
        <p:spPr>
          <a:xfrm>
            <a:off x="4472150" y="1668150"/>
            <a:ext cx="1102800" cy="30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D9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6"/>
          <p:cNvSpPr/>
          <p:nvPr/>
        </p:nvSpPr>
        <p:spPr>
          <a:xfrm>
            <a:off x="1183225" y="1534350"/>
            <a:ext cx="3176400" cy="573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1800"/>
              <a:t>Rīgas Tehniskā universitāte</a:t>
            </a:r>
            <a:endParaRPr sz="1800"/>
          </a:p>
        </p:txBody>
      </p:sp>
      <p:sp>
        <p:nvSpPr>
          <p:cNvPr id="164" name="Google Shape;164;p16"/>
          <p:cNvSpPr/>
          <p:nvPr/>
        </p:nvSpPr>
        <p:spPr>
          <a:xfrm>
            <a:off x="1183225" y="2234025"/>
            <a:ext cx="3176400" cy="863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1800"/>
              <a:t>Latvijas Valsts mežzinātnes institūts “Silava”</a:t>
            </a:r>
            <a:endParaRPr sz="1500"/>
          </a:p>
        </p:txBody>
      </p:sp>
      <p:sp>
        <p:nvSpPr>
          <p:cNvPr id="165" name="Google Shape;165;p16"/>
          <p:cNvSpPr/>
          <p:nvPr/>
        </p:nvSpPr>
        <p:spPr>
          <a:xfrm>
            <a:off x="1182900" y="3224100"/>
            <a:ext cx="3176400" cy="1264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1800"/>
              <a:t>SIA “Rīgas meži”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1800"/>
              <a:t>SIA “Sodra Latvia”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1800"/>
              <a:t>SIA “Mana Mežs”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1800"/>
              <a:t>MPKS “Mežsaimnieks”</a:t>
            </a:r>
            <a:endParaRPr sz="1800"/>
          </a:p>
        </p:txBody>
      </p:sp>
      <p:sp>
        <p:nvSpPr>
          <p:cNvPr id="166" name="Google Shape;166;p16"/>
          <p:cNvSpPr/>
          <p:nvPr/>
        </p:nvSpPr>
        <p:spPr>
          <a:xfrm>
            <a:off x="4472150" y="3703650"/>
            <a:ext cx="1102800" cy="30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D9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6"/>
          <p:cNvSpPr/>
          <p:nvPr/>
        </p:nvSpPr>
        <p:spPr>
          <a:xfrm>
            <a:off x="5687475" y="2348325"/>
            <a:ext cx="2292600" cy="635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1700"/>
              <a:t>Nodrošina jaunās tehnoloģijas validāciju</a:t>
            </a:r>
            <a:endParaRPr sz="1700"/>
          </a:p>
        </p:txBody>
      </p:sp>
      <p:sp>
        <p:nvSpPr>
          <p:cNvPr id="168" name="Google Shape;168;p16"/>
          <p:cNvSpPr/>
          <p:nvPr/>
        </p:nvSpPr>
        <p:spPr>
          <a:xfrm>
            <a:off x="5687475" y="1389150"/>
            <a:ext cx="2292600" cy="863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1700"/>
              <a:t>Izstrādā kociņu atpazīšanas programmatūru</a:t>
            </a:r>
            <a:endParaRPr sz="1700"/>
          </a:p>
        </p:txBody>
      </p:sp>
      <p:sp>
        <p:nvSpPr>
          <p:cNvPr id="169" name="Google Shape;169;p16"/>
          <p:cNvSpPr/>
          <p:nvPr/>
        </p:nvSpPr>
        <p:spPr>
          <a:xfrm>
            <a:off x="4478250" y="2513025"/>
            <a:ext cx="1102800" cy="30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D9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>
                <a:latin typeface="Arial"/>
                <a:ea typeface="Arial"/>
                <a:cs typeface="Arial"/>
                <a:sym typeface="Arial"/>
              </a:rPr>
              <a:t>Ieguvumi meža īpašniekiem un apsaimniekotājiem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7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2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lv" sz="1800">
                <a:latin typeface="Arial"/>
                <a:ea typeface="Arial"/>
                <a:cs typeface="Arial"/>
                <a:sym typeface="Arial"/>
              </a:rPr>
              <a:t>Precīza informāciju par koku skaitu jaunaudzē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lv" sz="1800">
                <a:latin typeface="Arial"/>
                <a:ea typeface="Arial"/>
                <a:cs typeface="Arial"/>
                <a:sym typeface="Arial"/>
              </a:rPr>
              <a:t>Novērtēt agrotehniskās kopšanas darbu kvalitāti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lv" sz="1800">
                <a:latin typeface="Arial"/>
                <a:ea typeface="Arial"/>
                <a:cs typeface="Arial"/>
                <a:sym typeface="Arial"/>
              </a:rPr>
              <a:t>Precīzi plānot jaunaudzes atjaunošanu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lv" sz="1800">
                <a:latin typeface="Arial"/>
                <a:ea typeface="Arial"/>
                <a:cs typeface="Arial"/>
                <a:sym typeface="Arial"/>
              </a:rPr>
              <a:t>Noteikt koku atrašanās vietas jaunaudzē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5</a:t>
            </a:fld>
            <a:endParaRPr/>
          </a:p>
        </p:txBody>
      </p:sp>
      <p:pic>
        <p:nvPicPr>
          <p:cNvPr id="177" name="Google Shape;1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0875" y="1939300"/>
            <a:ext cx="2062500" cy="2062500"/>
          </a:xfrm>
          <a:prstGeom prst="rect">
            <a:avLst/>
          </a:prstGeom>
          <a:noFill/>
          <a:ln w="9525" cap="flat" cmpd="sng">
            <a:solidFill>
              <a:srgbClr val="233A44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 txBox="1">
            <a:spLocks noGrp="1"/>
          </p:cNvSpPr>
          <p:nvPr>
            <p:ph type="title"/>
          </p:nvPr>
        </p:nvSpPr>
        <p:spPr>
          <a:xfrm>
            <a:off x="885025" y="5629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>
                <a:latin typeface="Arial"/>
                <a:ea typeface="Arial"/>
                <a:cs typeface="Arial"/>
                <a:sym typeface="Arial"/>
              </a:rPr>
              <a:t>Tehnoloģijas pielietošanas soļi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6</a:t>
            </a:fld>
            <a:endParaRPr/>
          </a:p>
        </p:txBody>
      </p:sp>
      <p:sp>
        <p:nvSpPr>
          <p:cNvPr id="184" name="Google Shape;184;p18"/>
          <p:cNvSpPr/>
          <p:nvPr/>
        </p:nvSpPr>
        <p:spPr>
          <a:xfrm>
            <a:off x="6299725" y="1800200"/>
            <a:ext cx="2091000" cy="627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/>
              <a:t>BGK (drona) pilotēšana un kartēšana</a:t>
            </a:r>
            <a:endParaRPr/>
          </a:p>
        </p:txBody>
      </p:sp>
      <p:sp>
        <p:nvSpPr>
          <p:cNvPr id="185" name="Google Shape;185;p18"/>
          <p:cNvSpPr/>
          <p:nvPr/>
        </p:nvSpPr>
        <p:spPr>
          <a:xfrm>
            <a:off x="6347575" y="3349023"/>
            <a:ext cx="1454100" cy="627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/>
              <a:t>Attēlu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/>
              <a:t>sapludināšana</a:t>
            </a:r>
            <a:endParaRPr/>
          </a:p>
        </p:txBody>
      </p:sp>
      <p:sp>
        <p:nvSpPr>
          <p:cNvPr id="186" name="Google Shape;186;p18"/>
          <p:cNvSpPr/>
          <p:nvPr/>
        </p:nvSpPr>
        <p:spPr>
          <a:xfrm>
            <a:off x="1029325" y="3421810"/>
            <a:ext cx="1168500" cy="627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/>
              <a:t>Rezultātu attēlošana</a:t>
            </a:r>
            <a:endParaRPr/>
          </a:p>
        </p:txBody>
      </p:sp>
      <p:sp>
        <p:nvSpPr>
          <p:cNvPr id="187" name="Google Shape;187;p18"/>
          <p:cNvSpPr/>
          <p:nvPr/>
        </p:nvSpPr>
        <p:spPr>
          <a:xfrm flipH="1">
            <a:off x="5856675" y="3558123"/>
            <a:ext cx="308700" cy="209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8"/>
          <p:cNvSpPr/>
          <p:nvPr/>
        </p:nvSpPr>
        <p:spPr>
          <a:xfrm flipH="1">
            <a:off x="3141703" y="3603548"/>
            <a:ext cx="328500" cy="209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8"/>
          <p:cNvSpPr/>
          <p:nvPr/>
        </p:nvSpPr>
        <p:spPr>
          <a:xfrm rot="-5400000" flipH="1">
            <a:off x="6700825" y="2809605"/>
            <a:ext cx="747600" cy="209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8"/>
          <p:cNvSpPr/>
          <p:nvPr/>
        </p:nvSpPr>
        <p:spPr>
          <a:xfrm>
            <a:off x="3617938" y="2015600"/>
            <a:ext cx="2091000" cy="627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/>
              <a:t>datu sagatavošana</a:t>
            </a:r>
            <a:endParaRPr/>
          </a:p>
        </p:txBody>
      </p:sp>
      <p:sp>
        <p:nvSpPr>
          <p:cNvPr id="191" name="Google Shape;191;p18"/>
          <p:cNvSpPr/>
          <p:nvPr/>
        </p:nvSpPr>
        <p:spPr>
          <a:xfrm rot="10800000" flipH="1">
            <a:off x="5856663" y="2067300"/>
            <a:ext cx="308700" cy="209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8"/>
          <p:cNvSpPr/>
          <p:nvPr/>
        </p:nvSpPr>
        <p:spPr>
          <a:xfrm rot="10800000" flipH="1">
            <a:off x="3161500" y="2067300"/>
            <a:ext cx="308700" cy="209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8"/>
          <p:cNvSpPr/>
          <p:nvPr/>
        </p:nvSpPr>
        <p:spPr>
          <a:xfrm>
            <a:off x="1420125" y="1517550"/>
            <a:ext cx="1454100" cy="1054200"/>
          </a:xfrm>
          <a:prstGeom prst="corner">
            <a:avLst>
              <a:gd name="adj1" fmla="val 40908"/>
              <a:gd name="adj2" fmla="val 34481"/>
            </a:avLst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>
                <a:solidFill>
                  <a:schemeClr val="dk1"/>
                </a:solidFill>
              </a:rPr>
              <a:t>Jaunaudzes izvēle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0738" y="1655700"/>
            <a:ext cx="845389" cy="5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2725" y="1781045"/>
            <a:ext cx="895838" cy="665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716251" y="3312038"/>
            <a:ext cx="1082127" cy="84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04600" y="4026986"/>
            <a:ext cx="895851" cy="691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04608" y="3349025"/>
            <a:ext cx="895851" cy="772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19875" y="3258173"/>
            <a:ext cx="954600" cy="95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8"/>
          <p:cNvSpPr/>
          <p:nvPr/>
        </p:nvSpPr>
        <p:spPr>
          <a:xfrm>
            <a:off x="3631300" y="3394460"/>
            <a:ext cx="1280700" cy="627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/>
              <a:t>Automātiska kociņu detektēšana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7</a:t>
            </a:fld>
            <a:endParaRPr/>
          </a:p>
        </p:txBody>
      </p:sp>
      <p:pic>
        <p:nvPicPr>
          <p:cNvPr id="206" name="Google Shape;2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387" y="383051"/>
            <a:ext cx="7905226" cy="437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9"/>
          <p:cNvSpPr/>
          <p:nvPr/>
        </p:nvSpPr>
        <p:spPr>
          <a:xfrm>
            <a:off x="683400" y="1009925"/>
            <a:ext cx="1547700" cy="848400"/>
          </a:xfrm>
          <a:prstGeom prst="roundRect">
            <a:avLst>
              <a:gd name="adj" fmla="val 16667"/>
            </a:avLst>
          </a:prstGeom>
          <a:solidFill>
            <a:srgbClr val="C9DAF8">
              <a:alpha val="8608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/>
              <a:t>Mežu nogabalu vizualizācija</a:t>
            </a:r>
            <a:endParaRPr/>
          </a:p>
        </p:txBody>
      </p:sp>
      <p:cxnSp>
        <p:nvCxnSpPr>
          <p:cNvPr id="208" name="Google Shape;208;p19"/>
          <p:cNvCxnSpPr/>
          <p:nvPr/>
        </p:nvCxnSpPr>
        <p:spPr>
          <a:xfrm>
            <a:off x="2231100" y="1646225"/>
            <a:ext cx="1123500" cy="3162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209" name="Google Shape;209;p19"/>
          <p:cNvCxnSpPr/>
          <p:nvPr/>
        </p:nvCxnSpPr>
        <p:spPr>
          <a:xfrm>
            <a:off x="2231100" y="1774625"/>
            <a:ext cx="891300" cy="9003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210" name="Google Shape;210;p19"/>
          <p:cNvSpPr txBox="1"/>
          <p:nvPr/>
        </p:nvSpPr>
        <p:spPr>
          <a:xfrm>
            <a:off x="522450" y="4665850"/>
            <a:ext cx="2914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800">
                <a:solidFill>
                  <a:srgbClr val="988E8E"/>
                </a:solidFill>
              </a:rPr>
              <a:t>https://earth.google.com/web/</a:t>
            </a:r>
            <a:endParaRPr sz="800">
              <a:solidFill>
                <a:srgbClr val="988E8E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8</a:t>
            </a:fld>
            <a:endParaRPr/>
          </a:p>
        </p:txBody>
      </p:sp>
      <p:pic>
        <p:nvPicPr>
          <p:cNvPr id="216" name="Google Shape;216;p20"/>
          <p:cNvPicPr preferRelativeResize="0"/>
          <p:nvPr/>
        </p:nvPicPr>
        <p:blipFill rotWithShape="1">
          <a:blip r:embed="rId3">
            <a:alphaModFix/>
          </a:blip>
          <a:srcRect t="5517"/>
          <a:stretch/>
        </p:blipFill>
        <p:spPr>
          <a:xfrm>
            <a:off x="717800" y="387025"/>
            <a:ext cx="7708401" cy="436945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0"/>
          <p:cNvSpPr txBox="1"/>
          <p:nvPr/>
        </p:nvSpPr>
        <p:spPr>
          <a:xfrm>
            <a:off x="626700" y="4658850"/>
            <a:ext cx="2914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800">
                <a:solidFill>
                  <a:srgbClr val="988E8E"/>
                </a:solidFill>
              </a:rPr>
              <a:t>https://earth.google.com/web/</a:t>
            </a:r>
            <a:endParaRPr sz="800">
              <a:solidFill>
                <a:srgbClr val="988E8E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1"/>
          <p:cNvPicPr preferRelativeResize="0"/>
          <p:nvPr/>
        </p:nvPicPr>
        <p:blipFill rotWithShape="1">
          <a:blip r:embed="rId3">
            <a:alphaModFix/>
          </a:blip>
          <a:srcRect t="-1185" b="-1042"/>
          <a:stretch/>
        </p:blipFill>
        <p:spPr>
          <a:xfrm>
            <a:off x="4035475" y="1145975"/>
            <a:ext cx="4903951" cy="383132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1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>
                <a:latin typeface="Arial"/>
                <a:ea typeface="Arial"/>
                <a:cs typeface="Arial"/>
                <a:sym typeface="Arial"/>
              </a:rPr>
              <a:t>Filmēšana un kartēšana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1"/>
          <p:cNvSpPr txBox="1">
            <a:spLocks noGrp="1"/>
          </p:cNvSpPr>
          <p:nvPr>
            <p:ph type="body" idx="1"/>
          </p:nvPr>
        </p:nvSpPr>
        <p:spPr>
          <a:xfrm>
            <a:off x="896625" y="1716750"/>
            <a:ext cx="2073600" cy="4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lv" sz="2040">
                <a:latin typeface="Arial"/>
                <a:ea typeface="Arial"/>
                <a:cs typeface="Arial"/>
                <a:sym typeface="Arial"/>
              </a:rPr>
              <a:t>Drona attēli</a:t>
            </a:r>
            <a:endParaRPr sz="204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1"/>
          <p:cNvSpPr txBox="1">
            <a:spLocks noGrp="1"/>
          </p:cNvSpPr>
          <p:nvPr>
            <p:ph type="body" idx="2"/>
          </p:nvPr>
        </p:nvSpPr>
        <p:spPr>
          <a:xfrm>
            <a:off x="3914725" y="1729350"/>
            <a:ext cx="2625600" cy="5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lv" sz="2000">
                <a:latin typeface="Arial"/>
                <a:ea typeface="Arial"/>
                <a:cs typeface="Arial"/>
                <a:sym typeface="Arial"/>
              </a:rPr>
              <a:t>Apvienotais attēls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9</a:t>
            </a:fld>
            <a:endParaRPr/>
          </a:p>
        </p:txBody>
      </p:sp>
      <p:pic>
        <p:nvPicPr>
          <p:cNvPr id="227" name="Google Shape;2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6625" y="2294150"/>
            <a:ext cx="1009650" cy="7429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28" name="Google Shape;22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1075" y="2294825"/>
            <a:ext cx="1009650" cy="7429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29" name="Google Shape;22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05850" y="2754400"/>
            <a:ext cx="1009650" cy="7429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30" name="Google Shape;230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6200" y="3037775"/>
            <a:ext cx="1009650" cy="7429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31" name="Google Shape;231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31000" y="3112625"/>
            <a:ext cx="1009650" cy="7429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32" name="Google Shape;232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95550" y="3291950"/>
            <a:ext cx="1009650" cy="7429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33" name="Google Shape;233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5900" y="3855575"/>
            <a:ext cx="1009650" cy="7429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34" name="Google Shape;234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505225" y="3780725"/>
            <a:ext cx="838200" cy="6191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35" name="Google Shape;235;p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57463" y="3903200"/>
            <a:ext cx="885825" cy="647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236" name="Google Shape;236;p21"/>
          <p:cNvSpPr/>
          <p:nvPr/>
        </p:nvSpPr>
        <p:spPr>
          <a:xfrm rot="10800000" flipH="1">
            <a:off x="3648413" y="3379550"/>
            <a:ext cx="308700" cy="209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510601" y="3241968"/>
            <a:ext cx="838200" cy="655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275</Words>
  <Application>Microsoft Office PowerPoint</Application>
  <PresentationFormat>On-screen Show (16:9)</PresentationFormat>
  <Paragraphs>71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Nunito</vt:lpstr>
      <vt:lpstr>Arial</vt:lpstr>
      <vt:lpstr>Calibri</vt:lpstr>
      <vt:lpstr>Shift</vt:lpstr>
      <vt:lpstr>“Jaunaudžu kopšanas darbu kontroles automatizēta bezpilota gaisa kuģu sistēma”</vt:lpstr>
      <vt:lpstr>Agrotehniskās kopšanas darbu novērtējums</vt:lpstr>
      <vt:lpstr>Projekta mērķis</vt:lpstr>
      <vt:lpstr>Projekta partneri</vt:lpstr>
      <vt:lpstr>Ieguvumi meža īpašniekiem un apsaimniekotājiem</vt:lpstr>
      <vt:lpstr>Tehnoloģijas pielietošanas soļi</vt:lpstr>
      <vt:lpstr>PowerPoint Presentation</vt:lpstr>
      <vt:lpstr>PowerPoint Presentation</vt:lpstr>
      <vt:lpstr>Filmēšana un kartēšana</vt:lpstr>
      <vt:lpstr>Mākslīgā intelekta darba rezultāti</vt:lpstr>
      <vt:lpstr>PowerPoint Presentation</vt:lpstr>
      <vt:lpstr>PowerPoint Presentation</vt:lpstr>
      <vt:lpstr>PowerPoint Presentation</vt:lpstr>
      <vt:lpstr>Izaicinājumi</vt:lpstr>
      <vt:lpstr>Datu sagatavošana MI modeļu apmācībai</vt:lpstr>
      <vt:lpstr>Paldies par uzmanību!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Liene Valta</dc:creator>
  <cp:lastModifiedBy>Liene Valta</cp:lastModifiedBy>
  <cp:revision>1</cp:revision>
  <dcterms:modified xsi:type="dcterms:W3CDTF">2024-11-26T20:46:30Z</dcterms:modified>
</cp:coreProperties>
</file>