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23"/>
  </p:notesMasterIdLst>
  <p:sldIdLst>
    <p:sldId id="1038" r:id="rId2"/>
    <p:sldId id="1039" r:id="rId3"/>
    <p:sldId id="259" r:id="rId4"/>
    <p:sldId id="260" r:id="rId5"/>
    <p:sldId id="1040" r:id="rId6"/>
    <p:sldId id="1041" r:id="rId7"/>
    <p:sldId id="1042" r:id="rId8"/>
    <p:sldId id="1043" r:id="rId9"/>
    <p:sldId id="274" r:id="rId10"/>
    <p:sldId id="1044" r:id="rId11"/>
    <p:sldId id="1045" r:id="rId12"/>
    <p:sldId id="276" r:id="rId13"/>
    <p:sldId id="1046" r:id="rId14"/>
    <p:sldId id="1047" r:id="rId15"/>
    <p:sldId id="1048" r:id="rId16"/>
    <p:sldId id="283" r:id="rId17"/>
    <p:sldId id="1049" r:id="rId18"/>
    <p:sldId id="1050" r:id="rId19"/>
    <p:sldId id="279" r:id="rId20"/>
    <p:sldId id="282" r:id="rId21"/>
    <p:sldId id="1051" r:id="rId22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1283E4-9D6E-49F5-B12D-59B50CC8F8C2}">
          <p14:sldIdLst/>
        </p14:section>
        <p14:section name="Default Section" id="{976331E0-68C3-48E2-B47C-13488F2A9FB2}">
          <p14:sldIdLst>
            <p14:sldId id="1038"/>
            <p14:sldId id="1039"/>
            <p14:sldId id="259"/>
            <p14:sldId id="260"/>
            <p14:sldId id="1040"/>
            <p14:sldId id="1041"/>
            <p14:sldId id="1042"/>
            <p14:sldId id="1043"/>
            <p14:sldId id="274"/>
            <p14:sldId id="1044"/>
            <p14:sldId id="1045"/>
            <p14:sldId id="276"/>
            <p14:sldId id="1046"/>
            <p14:sldId id="1047"/>
            <p14:sldId id="1048"/>
            <p14:sldId id="283"/>
            <p14:sldId id="1049"/>
            <p14:sldId id="1050"/>
            <p14:sldId id="279"/>
            <p14:sldId id="282"/>
            <p14:sldId id="105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82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mezsaimnieks.sharepoint.com/sites/Vadba/Koplietojamie%20dokumenti/General/Valdes%20dokumenti/TOP100%20me&#382;a%20&#299;pa&#353;nieki%202023ok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71748861878713"/>
          <c:y val="3.9409550403487224E-2"/>
          <c:w val="0.51033970154956032"/>
          <c:h val="0.8635191358300816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3D-4BE3-8FA0-B99595BB4527}"/>
              </c:ext>
            </c:extLst>
          </c:dPt>
          <c:dPt>
            <c:idx val="1"/>
            <c:bubble3D val="0"/>
            <c:explosion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3D-4BE3-8FA0-B99595BB452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93D-4BE3-8FA0-B99595BB452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93D-4BE3-8FA0-B99595BB452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93D-4BE3-8FA0-B99595BB452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93D-4BE3-8FA0-B99595BB452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93D-4BE3-8FA0-B99595BB452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93D-4BE3-8FA0-B99595BB452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93D-4BE3-8FA0-B99595BB452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493D-4BE3-8FA0-B99595BB4527}"/>
              </c:ext>
            </c:extLst>
          </c:dPt>
          <c:dLbls>
            <c:dLbl>
              <c:idx val="5"/>
              <c:layout>
                <c:manualLayout>
                  <c:x val="-2.100840336134454E-2"/>
                  <c:y val="-1.710090592481949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93D-4BE3-8FA0-B99595BB4527}"/>
                </c:ext>
              </c:extLst>
            </c:dLbl>
            <c:dLbl>
              <c:idx val="6"/>
              <c:layout>
                <c:manualLayout>
                  <c:x val="5.6022408963585695E-3"/>
                  <c:y val="-3.664479841032748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93D-4BE3-8FA0-B99595BB45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'[TOP100 meža īpašnieki 2023okt.xlsx]Lapa2'!$E$1:$E$10</c:f>
              <c:strCache>
                <c:ptCount val="7"/>
                <c:pt idx="0">
                  <c:v>Latvija</c:v>
                </c:pt>
                <c:pt idx="1">
                  <c:v>Zveidrija</c:v>
                </c:pt>
                <c:pt idx="2">
                  <c:v>Dānija</c:v>
                </c:pt>
                <c:pt idx="3">
                  <c:v>Luksemburga</c:v>
                </c:pt>
                <c:pt idx="4">
                  <c:v>Igaunija</c:v>
                </c:pt>
                <c:pt idx="5">
                  <c:v>Lietuva</c:v>
                </c:pt>
                <c:pt idx="6">
                  <c:v>Citi</c:v>
                </c:pt>
              </c:strCache>
            </c:strRef>
          </c:cat>
          <c:val>
            <c:numRef>
              <c:f>'[TOP100 meža īpašnieki 2023okt.xlsx]Lapa2'!$F$1:$F$10</c:f>
              <c:numCache>
                <c:formatCode>0</c:formatCode>
                <c:ptCount val="10"/>
                <c:pt idx="0">
                  <c:v>79908.320000000007</c:v>
                </c:pt>
                <c:pt idx="1">
                  <c:v>314479.85999999993</c:v>
                </c:pt>
                <c:pt idx="2">
                  <c:v>21861.86</c:v>
                </c:pt>
                <c:pt idx="3">
                  <c:v>9434.36</c:v>
                </c:pt>
                <c:pt idx="4">
                  <c:v>8064.79</c:v>
                </c:pt>
                <c:pt idx="5">
                  <c:v>4691.95</c:v>
                </c:pt>
                <c:pt idx="6">
                  <c:v>7439.21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493D-4BE3-8FA0-B99595BB452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95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Lapa1!$B$1</c:f>
              <c:strCache>
                <c:ptCount val="1"/>
                <c:pt idx="0">
                  <c:v>Stādot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Lapa1!$A$2:$A$3</c:f>
              <c:strCache>
                <c:ptCount val="2"/>
                <c:pt idx="0">
                  <c:v>Vidēji Latvijā</c:v>
                </c:pt>
                <c:pt idx="1">
                  <c:v>MPKS Mežsaimnieks biedru īpašumos</c:v>
                </c:pt>
              </c:strCache>
            </c:strRef>
          </c:cat>
          <c:val>
            <c:numRef>
              <c:f>Lapa1!$B$2:$B$3</c:f>
              <c:numCache>
                <c:formatCode>0%</c:formatCode>
                <c:ptCount val="2"/>
                <c:pt idx="0">
                  <c:v>0.25</c:v>
                </c:pt>
                <c:pt idx="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BE-40D3-9CBA-50287A6BA4B5}"/>
            </c:ext>
          </c:extLst>
        </c:ser>
        <c:ser>
          <c:idx val="1"/>
          <c:order val="1"/>
          <c:tx>
            <c:strRef>
              <c:f>Lapa1!$C$1</c:f>
              <c:strCache>
                <c:ptCount val="1"/>
                <c:pt idx="0">
                  <c:v>Dabiski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Lapa1!$A$2:$A$3</c:f>
              <c:strCache>
                <c:ptCount val="2"/>
                <c:pt idx="0">
                  <c:v>Vidēji Latvijā</c:v>
                </c:pt>
                <c:pt idx="1">
                  <c:v>MPKS Mežsaimnieks biedru īpašumos</c:v>
                </c:pt>
              </c:strCache>
            </c:strRef>
          </c:cat>
          <c:val>
            <c:numRef>
              <c:f>Lapa1!$C$2:$C$3</c:f>
              <c:numCache>
                <c:formatCode>0%</c:formatCode>
                <c:ptCount val="2"/>
                <c:pt idx="0">
                  <c:v>0.75</c:v>
                </c:pt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BE-40D3-9CBA-50287A6BA4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8"/>
        <c:overlap val="100"/>
        <c:axId val="963210223"/>
        <c:axId val="963210703"/>
      </c:barChart>
      <c:catAx>
        <c:axId val="963210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3210703"/>
        <c:crosses val="autoZero"/>
        <c:auto val="1"/>
        <c:lblAlgn val="ctr"/>
        <c:lblOffset val="100"/>
        <c:noMultiLvlLbl val="0"/>
      </c:catAx>
      <c:valAx>
        <c:axId val="963210703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9632102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611C0D-6AE9-49E9-BD00-7011828A12A1}" type="doc">
      <dgm:prSet loTypeId="urn:microsoft.com/office/officeart/2005/8/layout/cycle6" loCatId="cycle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7F9D0CF-8BB0-4A6F-901E-8099099E4182}">
      <dgm:prSet custT="1"/>
      <dgm:spPr/>
      <dgm:t>
        <a:bodyPr/>
        <a:lstStyle/>
        <a:p>
          <a:r>
            <a:rPr lang="lv-LV" sz="30000" dirty="0"/>
            <a:t>?</a:t>
          </a:r>
          <a:endParaRPr lang="en-US" sz="30000" dirty="0"/>
        </a:p>
      </dgm:t>
    </dgm:pt>
    <dgm:pt modelId="{33FBB01A-4AC1-40F9-AE7C-DC97F0DDF174}" type="sibTrans" cxnId="{6AFCF5F7-5B7C-46A8-B74C-EFC9BE63DF24}">
      <dgm:prSet/>
      <dgm:spPr/>
      <dgm:t>
        <a:bodyPr/>
        <a:lstStyle/>
        <a:p>
          <a:endParaRPr lang="en-US"/>
        </a:p>
      </dgm:t>
    </dgm:pt>
    <dgm:pt modelId="{EF710F48-E63E-4E42-8A07-ACE3D958BEEC}" type="parTrans" cxnId="{6AFCF5F7-5B7C-46A8-B74C-EFC9BE63DF24}">
      <dgm:prSet/>
      <dgm:spPr/>
      <dgm:t>
        <a:bodyPr/>
        <a:lstStyle/>
        <a:p>
          <a:endParaRPr lang="en-US"/>
        </a:p>
      </dgm:t>
    </dgm:pt>
    <dgm:pt modelId="{BDC36DFD-3F19-4319-9D18-F4AB80F68619}" type="pres">
      <dgm:prSet presAssocID="{9D611C0D-6AE9-49E9-BD00-7011828A12A1}" presName="cycle" presStyleCnt="0">
        <dgm:presLayoutVars>
          <dgm:dir/>
          <dgm:resizeHandles val="exact"/>
        </dgm:presLayoutVars>
      </dgm:prSet>
      <dgm:spPr/>
    </dgm:pt>
    <dgm:pt modelId="{6C03290F-9634-4505-8F79-2624A78A9AD7}" type="pres">
      <dgm:prSet presAssocID="{87F9D0CF-8BB0-4A6F-901E-8099099E4182}" presName="node" presStyleLbl="node1" presStyleIdx="0" presStyleCnt="1">
        <dgm:presLayoutVars>
          <dgm:bulletEnabled val="1"/>
        </dgm:presLayoutVars>
      </dgm:prSet>
      <dgm:spPr/>
    </dgm:pt>
  </dgm:ptLst>
  <dgm:cxnLst>
    <dgm:cxn modelId="{ED072E73-5DE0-48F6-95A5-63A782DEF83F}" type="presOf" srcId="{9D611C0D-6AE9-49E9-BD00-7011828A12A1}" destId="{BDC36DFD-3F19-4319-9D18-F4AB80F68619}" srcOrd="0" destOrd="0" presId="urn:microsoft.com/office/officeart/2005/8/layout/cycle6"/>
    <dgm:cxn modelId="{FB69C5AB-D557-4A9A-93B1-6C909A837C3A}" type="presOf" srcId="{87F9D0CF-8BB0-4A6F-901E-8099099E4182}" destId="{6C03290F-9634-4505-8F79-2624A78A9AD7}" srcOrd="0" destOrd="0" presId="urn:microsoft.com/office/officeart/2005/8/layout/cycle6"/>
    <dgm:cxn modelId="{6AFCF5F7-5B7C-46A8-B74C-EFC9BE63DF24}" srcId="{9D611C0D-6AE9-49E9-BD00-7011828A12A1}" destId="{87F9D0CF-8BB0-4A6F-901E-8099099E4182}" srcOrd="0" destOrd="0" parTransId="{EF710F48-E63E-4E42-8A07-ACE3D958BEEC}" sibTransId="{33FBB01A-4AC1-40F9-AE7C-DC97F0DDF174}"/>
    <dgm:cxn modelId="{7B16012B-6C19-4700-A91E-0C8CF66E5542}" type="presParOf" srcId="{BDC36DFD-3F19-4319-9D18-F4AB80F68619}" destId="{6C03290F-9634-4505-8F79-2624A78A9AD7}" srcOrd="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611C0D-6AE9-49E9-BD00-7011828A12A1}" type="doc">
      <dgm:prSet loTypeId="urn:microsoft.com/office/officeart/2005/8/layout/cycle6" loCatId="cycle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7F9D0CF-8BB0-4A6F-901E-8099099E4182}">
      <dgm:prSet/>
      <dgm:spPr/>
      <dgm:t>
        <a:bodyPr/>
        <a:lstStyle/>
        <a:p>
          <a:r>
            <a:rPr lang="lv-LV" dirty="0"/>
            <a:t>LATVIJAS KAPITĀLAM</a:t>
          </a:r>
          <a:endParaRPr lang="en-US" dirty="0"/>
        </a:p>
      </dgm:t>
    </dgm:pt>
    <dgm:pt modelId="{EF710F48-E63E-4E42-8A07-ACE3D958BEEC}" type="parTrans" cxnId="{6AFCF5F7-5B7C-46A8-B74C-EFC9BE63DF24}">
      <dgm:prSet/>
      <dgm:spPr/>
      <dgm:t>
        <a:bodyPr/>
        <a:lstStyle/>
        <a:p>
          <a:endParaRPr lang="en-US"/>
        </a:p>
      </dgm:t>
    </dgm:pt>
    <dgm:pt modelId="{33FBB01A-4AC1-40F9-AE7C-DC97F0DDF174}" type="sibTrans" cxnId="{6AFCF5F7-5B7C-46A8-B74C-EFC9BE63DF24}">
      <dgm:prSet/>
      <dgm:spPr/>
      <dgm:t>
        <a:bodyPr/>
        <a:lstStyle/>
        <a:p>
          <a:endParaRPr lang="en-US"/>
        </a:p>
      </dgm:t>
    </dgm:pt>
    <dgm:pt modelId="{BDC36DFD-3F19-4319-9D18-F4AB80F68619}" type="pres">
      <dgm:prSet presAssocID="{9D611C0D-6AE9-49E9-BD00-7011828A12A1}" presName="cycle" presStyleCnt="0">
        <dgm:presLayoutVars>
          <dgm:dir/>
          <dgm:resizeHandles val="exact"/>
        </dgm:presLayoutVars>
      </dgm:prSet>
      <dgm:spPr/>
    </dgm:pt>
    <dgm:pt modelId="{6C03290F-9634-4505-8F79-2624A78A9AD7}" type="pres">
      <dgm:prSet presAssocID="{87F9D0CF-8BB0-4A6F-901E-8099099E4182}" presName="node" presStyleLbl="node1" presStyleIdx="0" presStyleCnt="1">
        <dgm:presLayoutVars>
          <dgm:bulletEnabled val="1"/>
        </dgm:presLayoutVars>
      </dgm:prSet>
      <dgm:spPr/>
    </dgm:pt>
  </dgm:ptLst>
  <dgm:cxnLst>
    <dgm:cxn modelId="{ED072E73-5DE0-48F6-95A5-63A782DEF83F}" type="presOf" srcId="{9D611C0D-6AE9-49E9-BD00-7011828A12A1}" destId="{BDC36DFD-3F19-4319-9D18-F4AB80F68619}" srcOrd="0" destOrd="0" presId="urn:microsoft.com/office/officeart/2005/8/layout/cycle6"/>
    <dgm:cxn modelId="{FB69C5AB-D557-4A9A-93B1-6C909A837C3A}" type="presOf" srcId="{87F9D0CF-8BB0-4A6F-901E-8099099E4182}" destId="{6C03290F-9634-4505-8F79-2624A78A9AD7}" srcOrd="0" destOrd="0" presId="urn:microsoft.com/office/officeart/2005/8/layout/cycle6"/>
    <dgm:cxn modelId="{6AFCF5F7-5B7C-46A8-B74C-EFC9BE63DF24}" srcId="{9D611C0D-6AE9-49E9-BD00-7011828A12A1}" destId="{87F9D0CF-8BB0-4A6F-901E-8099099E4182}" srcOrd="0" destOrd="0" parTransId="{EF710F48-E63E-4E42-8A07-ACE3D958BEEC}" sibTransId="{33FBB01A-4AC1-40F9-AE7C-DC97F0DDF174}"/>
    <dgm:cxn modelId="{7B16012B-6C19-4700-A91E-0C8CF66E5542}" type="presParOf" srcId="{BDC36DFD-3F19-4319-9D18-F4AB80F68619}" destId="{6C03290F-9634-4505-8F79-2624A78A9AD7}" srcOrd="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611C0D-6AE9-49E9-BD00-7011828A12A1}" type="doc">
      <dgm:prSet loTypeId="urn:microsoft.com/office/officeart/2005/8/layout/cycle6" loCatId="cycle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7F9D0CF-8BB0-4A6F-901E-8099099E4182}">
      <dgm:prSet/>
      <dgm:spPr/>
      <dgm:t>
        <a:bodyPr/>
        <a:lstStyle/>
        <a:p>
          <a:r>
            <a:rPr lang="lv-LV" dirty="0"/>
            <a:t>LATVIJAS KAPITĀLAM</a:t>
          </a:r>
          <a:endParaRPr lang="en-US" dirty="0"/>
        </a:p>
      </dgm:t>
    </dgm:pt>
    <dgm:pt modelId="{EF710F48-E63E-4E42-8A07-ACE3D958BEEC}" type="parTrans" cxnId="{6AFCF5F7-5B7C-46A8-B74C-EFC9BE63DF24}">
      <dgm:prSet/>
      <dgm:spPr/>
      <dgm:t>
        <a:bodyPr/>
        <a:lstStyle/>
        <a:p>
          <a:endParaRPr lang="en-US"/>
        </a:p>
      </dgm:t>
    </dgm:pt>
    <dgm:pt modelId="{33FBB01A-4AC1-40F9-AE7C-DC97F0DDF174}" type="sibTrans" cxnId="{6AFCF5F7-5B7C-46A8-B74C-EFC9BE63DF24}">
      <dgm:prSet/>
      <dgm:spPr/>
      <dgm:t>
        <a:bodyPr/>
        <a:lstStyle/>
        <a:p>
          <a:endParaRPr lang="en-US"/>
        </a:p>
      </dgm:t>
    </dgm:pt>
    <dgm:pt modelId="{564234E0-C977-425C-A42C-582175247184}">
      <dgm:prSet/>
      <dgm:spPr/>
      <dgm:t>
        <a:bodyPr/>
        <a:lstStyle/>
        <a:p>
          <a:r>
            <a:rPr lang="lv-LV" dirty="0"/>
            <a:t>DZIMTU ĪPAŠUMĀ</a:t>
          </a:r>
          <a:endParaRPr lang="en-US" dirty="0"/>
        </a:p>
      </dgm:t>
    </dgm:pt>
    <dgm:pt modelId="{A2EE6045-6A75-41B8-9AC3-2E85A55B6574}" type="parTrans" cxnId="{F0481CE3-5B8C-49F5-869F-ECD2E465E57C}">
      <dgm:prSet/>
      <dgm:spPr/>
      <dgm:t>
        <a:bodyPr/>
        <a:lstStyle/>
        <a:p>
          <a:endParaRPr lang="en-US"/>
        </a:p>
      </dgm:t>
    </dgm:pt>
    <dgm:pt modelId="{719CD6B3-39D0-4CB7-AFB3-21AC6B9A37CF}" type="sibTrans" cxnId="{F0481CE3-5B8C-49F5-869F-ECD2E465E57C}">
      <dgm:prSet/>
      <dgm:spPr/>
      <dgm:t>
        <a:bodyPr/>
        <a:lstStyle/>
        <a:p>
          <a:endParaRPr lang="en-US"/>
        </a:p>
      </dgm:t>
    </dgm:pt>
    <dgm:pt modelId="{BDC36DFD-3F19-4319-9D18-F4AB80F68619}" type="pres">
      <dgm:prSet presAssocID="{9D611C0D-6AE9-49E9-BD00-7011828A12A1}" presName="cycle" presStyleCnt="0">
        <dgm:presLayoutVars>
          <dgm:dir/>
          <dgm:resizeHandles val="exact"/>
        </dgm:presLayoutVars>
      </dgm:prSet>
      <dgm:spPr/>
    </dgm:pt>
    <dgm:pt modelId="{6C03290F-9634-4505-8F79-2624A78A9AD7}" type="pres">
      <dgm:prSet presAssocID="{87F9D0CF-8BB0-4A6F-901E-8099099E4182}" presName="node" presStyleLbl="node1" presStyleIdx="0" presStyleCnt="2">
        <dgm:presLayoutVars>
          <dgm:bulletEnabled val="1"/>
        </dgm:presLayoutVars>
      </dgm:prSet>
      <dgm:spPr/>
    </dgm:pt>
    <dgm:pt modelId="{0FA6C76B-635B-4DA5-BB82-9CE8CAB9FDFE}" type="pres">
      <dgm:prSet presAssocID="{87F9D0CF-8BB0-4A6F-901E-8099099E4182}" presName="spNode" presStyleCnt="0"/>
      <dgm:spPr/>
    </dgm:pt>
    <dgm:pt modelId="{BAFF13F4-135E-4E57-BDBB-42542A0ECC92}" type="pres">
      <dgm:prSet presAssocID="{33FBB01A-4AC1-40F9-AE7C-DC97F0DDF174}" presName="sibTrans" presStyleLbl="sibTrans1D1" presStyleIdx="0" presStyleCnt="2"/>
      <dgm:spPr/>
    </dgm:pt>
    <dgm:pt modelId="{F43E2E1F-E5A6-407B-920E-DFB8285238E9}" type="pres">
      <dgm:prSet presAssocID="{564234E0-C977-425C-A42C-582175247184}" presName="node" presStyleLbl="node1" presStyleIdx="1" presStyleCnt="2">
        <dgm:presLayoutVars>
          <dgm:bulletEnabled val="1"/>
        </dgm:presLayoutVars>
      </dgm:prSet>
      <dgm:spPr/>
    </dgm:pt>
    <dgm:pt modelId="{CBC26D34-38B5-4C4B-B820-AC232295A143}" type="pres">
      <dgm:prSet presAssocID="{564234E0-C977-425C-A42C-582175247184}" presName="spNode" presStyleCnt="0"/>
      <dgm:spPr/>
    </dgm:pt>
    <dgm:pt modelId="{67C8129C-9051-4BBB-81F5-267AAB4DCFCB}" type="pres">
      <dgm:prSet presAssocID="{719CD6B3-39D0-4CB7-AFB3-21AC6B9A37CF}" presName="sibTrans" presStyleLbl="sibTrans1D1" presStyleIdx="1" presStyleCnt="2"/>
      <dgm:spPr/>
    </dgm:pt>
  </dgm:ptLst>
  <dgm:cxnLst>
    <dgm:cxn modelId="{7EC0C26E-63F0-4B54-B9D8-04316A5F88FB}" type="presOf" srcId="{564234E0-C977-425C-A42C-582175247184}" destId="{F43E2E1F-E5A6-407B-920E-DFB8285238E9}" srcOrd="0" destOrd="0" presId="urn:microsoft.com/office/officeart/2005/8/layout/cycle6"/>
    <dgm:cxn modelId="{ED072E73-5DE0-48F6-95A5-63A782DEF83F}" type="presOf" srcId="{9D611C0D-6AE9-49E9-BD00-7011828A12A1}" destId="{BDC36DFD-3F19-4319-9D18-F4AB80F68619}" srcOrd="0" destOrd="0" presId="urn:microsoft.com/office/officeart/2005/8/layout/cycle6"/>
    <dgm:cxn modelId="{F1D6B577-32C1-455C-85AB-FD965AF37286}" type="presOf" srcId="{33FBB01A-4AC1-40F9-AE7C-DC97F0DDF174}" destId="{BAFF13F4-135E-4E57-BDBB-42542A0ECC92}" srcOrd="0" destOrd="0" presId="urn:microsoft.com/office/officeart/2005/8/layout/cycle6"/>
    <dgm:cxn modelId="{7C39A99A-E42E-4C70-BBF2-501C78A44CB1}" type="presOf" srcId="{719CD6B3-39D0-4CB7-AFB3-21AC6B9A37CF}" destId="{67C8129C-9051-4BBB-81F5-267AAB4DCFCB}" srcOrd="0" destOrd="0" presId="urn:microsoft.com/office/officeart/2005/8/layout/cycle6"/>
    <dgm:cxn modelId="{FB69C5AB-D557-4A9A-93B1-6C909A837C3A}" type="presOf" srcId="{87F9D0CF-8BB0-4A6F-901E-8099099E4182}" destId="{6C03290F-9634-4505-8F79-2624A78A9AD7}" srcOrd="0" destOrd="0" presId="urn:microsoft.com/office/officeart/2005/8/layout/cycle6"/>
    <dgm:cxn modelId="{F0481CE3-5B8C-49F5-869F-ECD2E465E57C}" srcId="{9D611C0D-6AE9-49E9-BD00-7011828A12A1}" destId="{564234E0-C977-425C-A42C-582175247184}" srcOrd="1" destOrd="0" parTransId="{A2EE6045-6A75-41B8-9AC3-2E85A55B6574}" sibTransId="{719CD6B3-39D0-4CB7-AFB3-21AC6B9A37CF}"/>
    <dgm:cxn modelId="{6AFCF5F7-5B7C-46A8-B74C-EFC9BE63DF24}" srcId="{9D611C0D-6AE9-49E9-BD00-7011828A12A1}" destId="{87F9D0CF-8BB0-4A6F-901E-8099099E4182}" srcOrd="0" destOrd="0" parTransId="{EF710F48-E63E-4E42-8A07-ACE3D958BEEC}" sibTransId="{33FBB01A-4AC1-40F9-AE7C-DC97F0DDF174}"/>
    <dgm:cxn modelId="{7B16012B-6C19-4700-A91E-0C8CF66E5542}" type="presParOf" srcId="{BDC36DFD-3F19-4319-9D18-F4AB80F68619}" destId="{6C03290F-9634-4505-8F79-2624A78A9AD7}" srcOrd="0" destOrd="0" presId="urn:microsoft.com/office/officeart/2005/8/layout/cycle6"/>
    <dgm:cxn modelId="{78B4DCD7-E153-41D0-8BDC-C570B5A97352}" type="presParOf" srcId="{BDC36DFD-3F19-4319-9D18-F4AB80F68619}" destId="{0FA6C76B-635B-4DA5-BB82-9CE8CAB9FDFE}" srcOrd="1" destOrd="0" presId="urn:microsoft.com/office/officeart/2005/8/layout/cycle6"/>
    <dgm:cxn modelId="{BB83F1AA-EE8A-46BD-82BD-C9E706C19EEF}" type="presParOf" srcId="{BDC36DFD-3F19-4319-9D18-F4AB80F68619}" destId="{BAFF13F4-135E-4E57-BDBB-42542A0ECC92}" srcOrd="2" destOrd="0" presId="urn:microsoft.com/office/officeart/2005/8/layout/cycle6"/>
    <dgm:cxn modelId="{0E0B4AD3-24C2-498B-80D0-B41E3CE57775}" type="presParOf" srcId="{BDC36DFD-3F19-4319-9D18-F4AB80F68619}" destId="{F43E2E1F-E5A6-407B-920E-DFB8285238E9}" srcOrd="3" destOrd="0" presId="urn:microsoft.com/office/officeart/2005/8/layout/cycle6"/>
    <dgm:cxn modelId="{2B62940A-87D9-4BF7-8FA7-D85F0D5B9150}" type="presParOf" srcId="{BDC36DFD-3F19-4319-9D18-F4AB80F68619}" destId="{CBC26D34-38B5-4C4B-B820-AC232295A143}" srcOrd="4" destOrd="0" presId="urn:microsoft.com/office/officeart/2005/8/layout/cycle6"/>
    <dgm:cxn modelId="{EB34CCD6-65D6-4F6B-8395-70E817980046}" type="presParOf" srcId="{BDC36DFD-3F19-4319-9D18-F4AB80F68619}" destId="{67C8129C-9051-4BBB-81F5-267AAB4DCFCB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646236-99E2-4FB9-8D37-B87766D52E88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99F926EB-BCF4-4EDC-A8C6-6C62F331CC58}">
      <dgm:prSet phldrT="[Teksts]"/>
      <dgm:spPr/>
      <dgm:t>
        <a:bodyPr/>
        <a:lstStyle/>
        <a:p>
          <a:r>
            <a:rPr lang="lv-LV" dirty="0"/>
            <a:t>Trūkst zināšanu</a:t>
          </a:r>
        </a:p>
      </dgm:t>
    </dgm:pt>
    <dgm:pt modelId="{7932872E-486A-46D9-BC35-A2752E0B8C9B}" type="parTrans" cxnId="{F1FEFF32-F689-473B-B9F4-D1BBD4831B74}">
      <dgm:prSet/>
      <dgm:spPr/>
      <dgm:t>
        <a:bodyPr/>
        <a:lstStyle/>
        <a:p>
          <a:endParaRPr lang="lv-LV"/>
        </a:p>
      </dgm:t>
    </dgm:pt>
    <dgm:pt modelId="{DF9F1F9E-FF91-4644-8D3B-B7F47320E3B0}" type="sibTrans" cxnId="{F1FEFF32-F689-473B-B9F4-D1BBD4831B74}">
      <dgm:prSet/>
      <dgm:spPr/>
      <dgm:t>
        <a:bodyPr/>
        <a:lstStyle/>
        <a:p>
          <a:endParaRPr lang="lv-LV"/>
        </a:p>
      </dgm:t>
    </dgm:pt>
    <dgm:pt modelId="{9D0DB584-10D2-4ECE-A594-49ACBF84F4C9}">
      <dgm:prSet phldrT="[Teksts]"/>
      <dgm:spPr/>
      <dgm:t>
        <a:bodyPr/>
        <a:lstStyle/>
        <a:p>
          <a:r>
            <a:rPr lang="lv-LV" dirty="0"/>
            <a:t>Trūkst informācijas</a:t>
          </a:r>
        </a:p>
      </dgm:t>
    </dgm:pt>
    <dgm:pt modelId="{E5F6F57D-F40E-420A-A327-2F4D5BEF60FE}" type="parTrans" cxnId="{2BFCE93B-5524-468A-9E9D-743784C1D33B}">
      <dgm:prSet/>
      <dgm:spPr/>
      <dgm:t>
        <a:bodyPr/>
        <a:lstStyle/>
        <a:p>
          <a:endParaRPr lang="lv-LV"/>
        </a:p>
      </dgm:t>
    </dgm:pt>
    <dgm:pt modelId="{08A59C98-3A91-44BB-BE3E-35883195F197}" type="sibTrans" cxnId="{2BFCE93B-5524-468A-9E9D-743784C1D33B}">
      <dgm:prSet/>
      <dgm:spPr/>
      <dgm:t>
        <a:bodyPr/>
        <a:lstStyle/>
        <a:p>
          <a:endParaRPr lang="lv-LV"/>
        </a:p>
      </dgm:t>
    </dgm:pt>
    <dgm:pt modelId="{36B652F0-EC63-47AB-8542-6739EA1D99BA}">
      <dgm:prSet phldrT="[Teksts]"/>
      <dgm:spPr/>
      <dgm:t>
        <a:bodyPr/>
        <a:lstStyle/>
        <a:p>
          <a:r>
            <a:rPr lang="lv-LV" dirty="0"/>
            <a:t>Neskaidrības ar nodokļiem</a:t>
          </a:r>
        </a:p>
      </dgm:t>
    </dgm:pt>
    <dgm:pt modelId="{02673EBA-F375-4F66-890F-F0A55EE4C0D0}" type="parTrans" cxnId="{AE41E632-1D5C-4C79-8418-A7C54FE4F5C0}">
      <dgm:prSet/>
      <dgm:spPr/>
      <dgm:t>
        <a:bodyPr/>
        <a:lstStyle/>
        <a:p>
          <a:endParaRPr lang="lv-LV"/>
        </a:p>
      </dgm:t>
    </dgm:pt>
    <dgm:pt modelId="{C94CB727-7514-47D0-B809-0EEAB22BA3D1}" type="sibTrans" cxnId="{AE41E632-1D5C-4C79-8418-A7C54FE4F5C0}">
      <dgm:prSet/>
      <dgm:spPr/>
      <dgm:t>
        <a:bodyPr/>
        <a:lstStyle/>
        <a:p>
          <a:endParaRPr lang="lv-LV"/>
        </a:p>
      </dgm:t>
    </dgm:pt>
    <dgm:pt modelId="{1B389CFA-3BF8-41DC-9DA8-23AA59B995E7}">
      <dgm:prSet phldrT="[Teksts]"/>
      <dgm:spPr/>
      <dgm:t>
        <a:bodyPr/>
        <a:lstStyle/>
        <a:p>
          <a:r>
            <a:rPr lang="lv-LV" dirty="0"/>
            <a:t>Iepriekš piekrāpti</a:t>
          </a:r>
        </a:p>
      </dgm:t>
    </dgm:pt>
    <dgm:pt modelId="{B81533D8-CDFE-4C6D-A9D7-D4991A037097}" type="parTrans" cxnId="{CA3D86BE-89ED-426A-B4E1-4F1A2E978F58}">
      <dgm:prSet/>
      <dgm:spPr/>
      <dgm:t>
        <a:bodyPr/>
        <a:lstStyle/>
        <a:p>
          <a:endParaRPr lang="lv-LV"/>
        </a:p>
      </dgm:t>
    </dgm:pt>
    <dgm:pt modelId="{3E860430-F27B-434F-92DC-587AE9074F0D}" type="sibTrans" cxnId="{CA3D86BE-89ED-426A-B4E1-4F1A2E978F58}">
      <dgm:prSet/>
      <dgm:spPr/>
      <dgm:t>
        <a:bodyPr/>
        <a:lstStyle/>
        <a:p>
          <a:endParaRPr lang="lv-LV"/>
        </a:p>
      </dgm:t>
    </dgm:pt>
    <dgm:pt modelId="{9717BE3B-2E66-4130-A7EF-CFA35DB7A2E6}">
      <dgm:prSet phldrT="[Teksts]"/>
      <dgm:spPr/>
      <dgm:t>
        <a:bodyPr/>
        <a:lstStyle/>
        <a:p>
          <a:r>
            <a:rPr lang="lv-LV" dirty="0"/>
            <a:t>Nav pieejas pakalpojumiem</a:t>
          </a:r>
        </a:p>
      </dgm:t>
    </dgm:pt>
    <dgm:pt modelId="{C950332D-6751-4F62-8B56-E0EF9961E351}" type="parTrans" cxnId="{773675D5-31E0-4104-BB82-555A6EED918D}">
      <dgm:prSet/>
      <dgm:spPr/>
      <dgm:t>
        <a:bodyPr/>
        <a:lstStyle/>
        <a:p>
          <a:endParaRPr lang="lv-LV"/>
        </a:p>
      </dgm:t>
    </dgm:pt>
    <dgm:pt modelId="{8EBBAC9E-0382-4E94-A06B-79A8E2DAD032}" type="sibTrans" cxnId="{773675D5-31E0-4104-BB82-555A6EED918D}">
      <dgm:prSet/>
      <dgm:spPr/>
      <dgm:t>
        <a:bodyPr/>
        <a:lstStyle/>
        <a:p>
          <a:endParaRPr lang="lv-LV"/>
        </a:p>
      </dgm:t>
    </dgm:pt>
    <dgm:pt modelId="{A8BD4831-5177-45E1-9959-8EDCA31EE9CD}">
      <dgm:prSet phldrT="[Teksts]"/>
      <dgm:spPr/>
      <dgm:t>
        <a:bodyPr/>
        <a:lstStyle/>
        <a:p>
          <a:r>
            <a:rPr lang="lv-LV" dirty="0"/>
            <a:t>Mežs atrodas ļoti tālu</a:t>
          </a:r>
        </a:p>
      </dgm:t>
    </dgm:pt>
    <dgm:pt modelId="{A213A970-F468-4056-B628-47A447B394DD}" type="parTrans" cxnId="{8CEBEACF-CCA5-40E1-9891-D76BC5A2B396}">
      <dgm:prSet/>
      <dgm:spPr/>
      <dgm:t>
        <a:bodyPr/>
        <a:lstStyle/>
        <a:p>
          <a:endParaRPr lang="lv-LV"/>
        </a:p>
      </dgm:t>
    </dgm:pt>
    <dgm:pt modelId="{4B8C0418-E8DF-4217-BEF6-81EB732B8917}" type="sibTrans" cxnId="{8CEBEACF-CCA5-40E1-9891-D76BC5A2B396}">
      <dgm:prSet/>
      <dgm:spPr/>
      <dgm:t>
        <a:bodyPr/>
        <a:lstStyle/>
        <a:p>
          <a:endParaRPr lang="lv-LV"/>
        </a:p>
      </dgm:t>
    </dgm:pt>
    <dgm:pt modelId="{006D2952-E7BF-496E-AC87-53AA21E1997E}">
      <dgm:prSet phldrT="[Teksts]"/>
      <dgm:spPr/>
      <dgm:t>
        <a:bodyPr/>
        <a:lstStyle/>
        <a:p>
          <a:r>
            <a:rPr lang="lv-LV" dirty="0"/>
            <a:t>Nav laika</a:t>
          </a:r>
        </a:p>
      </dgm:t>
    </dgm:pt>
    <dgm:pt modelId="{BC3647A6-6599-48D6-B005-A3BB1B5A7E76}" type="parTrans" cxnId="{1152CFB9-F3A8-4E24-99E9-B7E2131E6F21}">
      <dgm:prSet/>
      <dgm:spPr/>
      <dgm:t>
        <a:bodyPr/>
        <a:lstStyle/>
        <a:p>
          <a:endParaRPr lang="lv-LV"/>
        </a:p>
      </dgm:t>
    </dgm:pt>
    <dgm:pt modelId="{DB3C6506-C523-49AB-9C89-D4DC09ECEFD6}" type="sibTrans" cxnId="{1152CFB9-F3A8-4E24-99E9-B7E2131E6F21}">
      <dgm:prSet/>
      <dgm:spPr/>
      <dgm:t>
        <a:bodyPr/>
        <a:lstStyle/>
        <a:p>
          <a:endParaRPr lang="lv-LV"/>
        </a:p>
      </dgm:t>
    </dgm:pt>
    <dgm:pt modelId="{8A5E66EE-4E1E-4FA4-BC40-53DF75A4C20A}">
      <dgm:prSet phldrT="[Teksts]"/>
      <dgm:spPr/>
      <dgm:t>
        <a:bodyPr/>
        <a:lstStyle/>
        <a:p>
          <a:r>
            <a:rPr lang="lv-LV" dirty="0"/>
            <a:t>Valsts tāpat atņems</a:t>
          </a:r>
        </a:p>
      </dgm:t>
    </dgm:pt>
    <dgm:pt modelId="{CD70DF1E-D1A6-49A8-9B0D-1A949723E031}" type="parTrans" cxnId="{A91005F5-74CF-4056-964A-706771715E8F}">
      <dgm:prSet/>
      <dgm:spPr/>
      <dgm:t>
        <a:bodyPr/>
        <a:lstStyle/>
        <a:p>
          <a:endParaRPr lang="lv-LV"/>
        </a:p>
      </dgm:t>
    </dgm:pt>
    <dgm:pt modelId="{BFC79E8B-7337-49E8-9214-AF1DBEBA6901}" type="sibTrans" cxnId="{A91005F5-74CF-4056-964A-706771715E8F}">
      <dgm:prSet/>
      <dgm:spPr/>
      <dgm:t>
        <a:bodyPr/>
        <a:lstStyle/>
        <a:p>
          <a:endParaRPr lang="lv-LV"/>
        </a:p>
      </dgm:t>
    </dgm:pt>
    <dgm:pt modelId="{A8DF212E-2432-4504-9724-007E1A6F9794}" type="pres">
      <dgm:prSet presAssocID="{3C646236-99E2-4FB9-8D37-B87766D52E8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05ED00F-B18E-497E-B7A3-72234CBA34A3}" type="pres">
      <dgm:prSet presAssocID="{99F926EB-BCF4-4EDC-A8C6-6C62F331CC58}" presName="vertOne" presStyleCnt="0"/>
      <dgm:spPr/>
    </dgm:pt>
    <dgm:pt modelId="{5363E4FE-6C41-4772-894C-FBA77CBADF33}" type="pres">
      <dgm:prSet presAssocID="{99F926EB-BCF4-4EDC-A8C6-6C62F331CC58}" presName="txOne" presStyleLbl="node0" presStyleIdx="0" presStyleCnt="4">
        <dgm:presLayoutVars>
          <dgm:chPref val="3"/>
        </dgm:presLayoutVars>
      </dgm:prSet>
      <dgm:spPr/>
    </dgm:pt>
    <dgm:pt modelId="{124D21B3-44AB-4C9A-B46D-9A449F67F9D9}" type="pres">
      <dgm:prSet presAssocID="{99F926EB-BCF4-4EDC-A8C6-6C62F331CC58}" presName="parTransOne" presStyleCnt="0"/>
      <dgm:spPr/>
    </dgm:pt>
    <dgm:pt modelId="{46144478-B10B-4FC3-9D74-F47D65681668}" type="pres">
      <dgm:prSet presAssocID="{99F926EB-BCF4-4EDC-A8C6-6C62F331CC58}" presName="horzOne" presStyleCnt="0"/>
      <dgm:spPr/>
    </dgm:pt>
    <dgm:pt modelId="{CDBB1F68-BB3F-4651-91AE-CC13AA1F9547}" type="pres">
      <dgm:prSet presAssocID="{9D0DB584-10D2-4ECE-A594-49ACBF84F4C9}" presName="vertTwo" presStyleCnt="0"/>
      <dgm:spPr/>
    </dgm:pt>
    <dgm:pt modelId="{703CA180-7B51-4EED-A5CA-A21FC9D302D6}" type="pres">
      <dgm:prSet presAssocID="{9D0DB584-10D2-4ECE-A594-49ACBF84F4C9}" presName="txTwo" presStyleLbl="node2" presStyleIdx="0" presStyleCnt="4">
        <dgm:presLayoutVars>
          <dgm:chPref val="3"/>
        </dgm:presLayoutVars>
      </dgm:prSet>
      <dgm:spPr/>
    </dgm:pt>
    <dgm:pt modelId="{5162D921-77E6-455F-9C11-E7288D6FFA31}" type="pres">
      <dgm:prSet presAssocID="{9D0DB584-10D2-4ECE-A594-49ACBF84F4C9}" presName="horzTwo" presStyleCnt="0"/>
      <dgm:spPr/>
    </dgm:pt>
    <dgm:pt modelId="{BF8EEE09-964B-4324-8956-C06381997EC3}" type="pres">
      <dgm:prSet presAssocID="{DF9F1F9E-FF91-4644-8D3B-B7F47320E3B0}" presName="sibSpaceOne" presStyleCnt="0"/>
      <dgm:spPr/>
    </dgm:pt>
    <dgm:pt modelId="{DFC25533-DA06-4088-B251-E3029A3B26D0}" type="pres">
      <dgm:prSet presAssocID="{36B652F0-EC63-47AB-8542-6739EA1D99BA}" presName="vertOne" presStyleCnt="0"/>
      <dgm:spPr/>
    </dgm:pt>
    <dgm:pt modelId="{2EFC1F0B-E770-485F-8B41-71185485ED5F}" type="pres">
      <dgm:prSet presAssocID="{36B652F0-EC63-47AB-8542-6739EA1D99BA}" presName="txOne" presStyleLbl="node0" presStyleIdx="1" presStyleCnt="4" custLinFactNeighborX="1175">
        <dgm:presLayoutVars>
          <dgm:chPref val="3"/>
        </dgm:presLayoutVars>
      </dgm:prSet>
      <dgm:spPr/>
    </dgm:pt>
    <dgm:pt modelId="{7133354F-BB6B-4569-BD08-D91C0D6B51C3}" type="pres">
      <dgm:prSet presAssocID="{36B652F0-EC63-47AB-8542-6739EA1D99BA}" presName="parTransOne" presStyleCnt="0"/>
      <dgm:spPr/>
    </dgm:pt>
    <dgm:pt modelId="{61573233-754D-45D1-8B96-4AE26C3D91CD}" type="pres">
      <dgm:prSet presAssocID="{36B652F0-EC63-47AB-8542-6739EA1D99BA}" presName="horzOne" presStyleCnt="0"/>
      <dgm:spPr/>
    </dgm:pt>
    <dgm:pt modelId="{DAC4997B-A48A-44E5-B753-DD764CD57ECC}" type="pres">
      <dgm:prSet presAssocID="{1B389CFA-3BF8-41DC-9DA8-23AA59B995E7}" presName="vertTwo" presStyleCnt="0"/>
      <dgm:spPr/>
    </dgm:pt>
    <dgm:pt modelId="{C9F4C71B-0534-4B42-BF27-9E1A9CF436C6}" type="pres">
      <dgm:prSet presAssocID="{1B389CFA-3BF8-41DC-9DA8-23AA59B995E7}" presName="txTwo" presStyleLbl="node2" presStyleIdx="1" presStyleCnt="4">
        <dgm:presLayoutVars>
          <dgm:chPref val="3"/>
        </dgm:presLayoutVars>
      </dgm:prSet>
      <dgm:spPr/>
    </dgm:pt>
    <dgm:pt modelId="{361F34C9-1D05-454E-AA1E-59E4F7DEF835}" type="pres">
      <dgm:prSet presAssocID="{1B389CFA-3BF8-41DC-9DA8-23AA59B995E7}" presName="horzTwo" presStyleCnt="0"/>
      <dgm:spPr/>
    </dgm:pt>
    <dgm:pt modelId="{DF3CE5D8-93A0-4BC8-8CE7-0212B8D80A56}" type="pres">
      <dgm:prSet presAssocID="{C94CB727-7514-47D0-B809-0EEAB22BA3D1}" presName="sibSpaceOne" presStyleCnt="0"/>
      <dgm:spPr/>
    </dgm:pt>
    <dgm:pt modelId="{662D86BF-E3E4-432A-A16B-6F5E5A687692}" type="pres">
      <dgm:prSet presAssocID="{006D2952-E7BF-496E-AC87-53AA21E1997E}" presName="vertOne" presStyleCnt="0"/>
      <dgm:spPr/>
    </dgm:pt>
    <dgm:pt modelId="{28DBF13F-8D61-4063-A9DD-1BD459743F81}" type="pres">
      <dgm:prSet presAssocID="{006D2952-E7BF-496E-AC87-53AA21E1997E}" presName="txOne" presStyleLbl="node0" presStyleIdx="2" presStyleCnt="4">
        <dgm:presLayoutVars>
          <dgm:chPref val="3"/>
        </dgm:presLayoutVars>
      </dgm:prSet>
      <dgm:spPr/>
    </dgm:pt>
    <dgm:pt modelId="{9AF722BC-B6BC-4F79-BB5C-38D3C1D97DA0}" type="pres">
      <dgm:prSet presAssocID="{006D2952-E7BF-496E-AC87-53AA21E1997E}" presName="parTransOne" presStyleCnt="0"/>
      <dgm:spPr/>
    </dgm:pt>
    <dgm:pt modelId="{48A3F162-B128-44FD-8F6B-B609E7F6B0D1}" type="pres">
      <dgm:prSet presAssocID="{006D2952-E7BF-496E-AC87-53AA21E1997E}" presName="horzOne" presStyleCnt="0"/>
      <dgm:spPr/>
    </dgm:pt>
    <dgm:pt modelId="{B5E1108D-A9F9-4EA9-8E49-4D8FA892B386}" type="pres">
      <dgm:prSet presAssocID="{9717BE3B-2E66-4130-A7EF-CFA35DB7A2E6}" presName="vertTwo" presStyleCnt="0"/>
      <dgm:spPr/>
    </dgm:pt>
    <dgm:pt modelId="{882CDD64-3AE9-481F-8EBC-0DA96A6E4D6D}" type="pres">
      <dgm:prSet presAssocID="{9717BE3B-2E66-4130-A7EF-CFA35DB7A2E6}" presName="txTwo" presStyleLbl="node2" presStyleIdx="2" presStyleCnt="4">
        <dgm:presLayoutVars>
          <dgm:chPref val="3"/>
        </dgm:presLayoutVars>
      </dgm:prSet>
      <dgm:spPr/>
    </dgm:pt>
    <dgm:pt modelId="{281BD8F2-DA44-4CB9-A03A-3662E89D9E56}" type="pres">
      <dgm:prSet presAssocID="{9717BE3B-2E66-4130-A7EF-CFA35DB7A2E6}" presName="horzTwo" presStyleCnt="0"/>
      <dgm:spPr/>
    </dgm:pt>
    <dgm:pt modelId="{B3FD47AE-5153-43B8-9F06-E7083051D0F5}" type="pres">
      <dgm:prSet presAssocID="{DB3C6506-C523-49AB-9C89-D4DC09ECEFD6}" presName="sibSpaceOne" presStyleCnt="0"/>
      <dgm:spPr/>
    </dgm:pt>
    <dgm:pt modelId="{653C8CA5-16DF-4586-9CD7-3E212CF0CDC7}" type="pres">
      <dgm:prSet presAssocID="{A8BD4831-5177-45E1-9959-8EDCA31EE9CD}" presName="vertOne" presStyleCnt="0"/>
      <dgm:spPr/>
    </dgm:pt>
    <dgm:pt modelId="{B64E9C9C-F4F4-4CDF-AB25-2CC64D9D3B51}" type="pres">
      <dgm:prSet presAssocID="{A8BD4831-5177-45E1-9959-8EDCA31EE9CD}" presName="txOne" presStyleLbl="node0" presStyleIdx="3" presStyleCnt="4">
        <dgm:presLayoutVars>
          <dgm:chPref val="3"/>
        </dgm:presLayoutVars>
      </dgm:prSet>
      <dgm:spPr/>
    </dgm:pt>
    <dgm:pt modelId="{386C37A0-A0AA-4BC7-BECD-3B6305EF78F3}" type="pres">
      <dgm:prSet presAssocID="{A8BD4831-5177-45E1-9959-8EDCA31EE9CD}" presName="parTransOne" presStyleCnt="0"/>
      <dgm:spPr/>
    </dgm:pt>
    <dgm:pt modelId="{32A8F147-18EC-40BD-86F9-A9E48CC812CB}" type="pres">
      <dgm:prSet presAssocID="{A8BD4831-5177-45E1-9959-8EDCA31EE9CD}" presName="horzOne" presStyleCnt="0"/>
      <dgm:spPr/>
    </dgm:pt>
    <dgm:pt modelId="{8F06D0D3-D705-4F94-A6D4-82AB8A45125F}" type="pres">
      <dgm:prSet presAssocID="{8A5E66EE-4E1E-4FA4-BC40-53DF75A4C20A}" presName="vertTwo" presStyleCnt="0"/>
      <dgm:spPr/>
    </dgm:pt>
    <dgm:pt modelId="{9211D5F9-7CCC-4C3B-876F-DB014C30A862}" type="pres">
      <dgm:prSet presAssocID="{8A5E66EE-4E1E-4FA4-BC40-53DF75A4C20A}" presName="txTwo" presStyleLbl="node2" presStyleIdx="3" presStyleCnt="4">
        <dgm:presLayoutVars>
          <dgm:chPref val="3"/>
        </dgm:presLayoutVars>
      </dgm:prSet>
      <dgm:spPr/>
    </dgm:pt>
    <dgm:pt modelId="{5C4AC62C-490A-4F23-B2A6-C35B06147CC1}" type="pres">
      <dgm:prSet presAssocID="{8A5E66EE-4E1E-4FA4-BC40-53DF75A4C20A}" presName="horzTwo" presStyleCnt="0"/>
      <dgm:spPr/>
    </dgm:pt>
  </dgm:ptLst>
  <dgm:cxnLst>
    <dgm:cxn modelId="{A645A605-5361-4F79-9BB1-596F97D7A93E}" type="presOf" srcId="{A8BD4831-5177-45E1-9959-8EDCA31EE9CD}" destId="{B64E9C9C-F4F4-4CDF-AB25-2CC64D9D3B51}" srcOrd="0" destOrd="0" presId="urn:microsoft.com/office/officeart/2005/8/layout/hierarchy4"/>
    <dgm:cxn modelId="{BCF6ED0C-6E55-427A-A5ED-14492EE2D5A1}" type="presOf" srcId="{9D0DB584-10D2-4ECE-A594-49ACBF84F4C9}" destId="{703CA180-7B51-4EED-A5CA-A21FC9D302D6}" srcOrd="0" destOrd="0" presId="urn:microsoft.com/office/officeart/2005/8/layout/hierarchy4"/>
    <dgm:cxn modelId="{94A7EF21-CD57-48E0-B2A1-B0410CF68094}" type="presOf" srcId="{3C646236-99E2-4FB9-8D37-B87766D52E88}" destId="{A8DF212E-2432-4504-9724-007E1A6F9794}" srcOrd="0" destOrd="0" presId="urn:microsoft.com/office/officeart/2005/8/layout/hierarchy4"/>
    <dgm:cxn modelId="{AE41E632-1D5C-4C79-8418-A7C54FE4F5C0}" srcId="{3C646236-99E2-4FB9-8D37-B87766D52E88}" destId="{36B652F0-EC63-47AB-8542-6739EA1D99BA}" srcOrd="1" destOrd="0" parTransId="{02673EBA-F375-4F66-890F-F0A55EE4C0D0}" sibTransId="{C94CB727-7514-47D0-B809-0EEAB22BA3D1}"/>
    <dgm:cxn modelId="{F1FEFF32-F689-473B-B9F4-D1BBD4831B74}" srcId="{3C646236-99E2-4FB9-8D37-B87766D52E88}" destId="{99F926EB-BCF4-4EDC-A8C6-6C62F331CC58}" srcOrd="0" destOrd="0" parTransId="{7932872E-486A-46D9-BC35-A2752E0B8C9B}" sibTransId="{DF9F1F9E-FF91-4644-8D3B-B7F47320E3B0}"/>
    <dgm:cxn modelId="{2BFCE93B-5524-468A-9E9D-743784C1D33B}" srcId="{99F926EB-BCF4-4EDC-A8C6-6C62F331CC58}" destId="{9D0DB584-10D2-4ECE-A594-49ACBF84F4C9}" srcOrd="0" destOrd="0" parTransId="{E5F6F57D-F40E-420A-A327-2F4D5BEF60FE}" sibTransId="{08A59C98-3A91-44BB-BE3E-35883195F197}"/>
    <dgm:cxn modelId="{6D981341-C1C5-4164-9ECE-A25680F806C3}" type="presOf" srcId="{99F926EB-BCF4-4EDC-A8C6-6C62F331CC58}" destId="{5363E4FE-6C41-4772-894C-FBA77CBADF33}" srcOrd="0" destOrd="0" presId="urn:microsoft.com/office/officeart/2005/8/layout/hierarchy4"/>
    <dgm:cxn modelId="{FF5CFC42-B46A-4140-99D6-0998D721AFE6}" type="presOf" srcId="{8A5E66EE-4E1E-4FA4-BC40-53DF75A4C20A}" destId="{9211D5F9-7CCC-4C3B-876F-DB014C30A862}" srcOrd="0" destOrd="0" presId="urn:microsoft.com/office/officeart/2005/8/layout/hierarchy4"/>
    <dgm:cxn modelId="{5A833E67-DE2B-4430-A534-8C27EC744C86}" type="presOf" srcId="{1B389CFA-3BF8-41DC-9DA8-23AA59B995E7}" destId="{C9F4C71B-0534-4B42-BF27-9E1A9CF436C6}" srcOrd="0" destOrd="0" presId="urn:microsoft.com/office/officeart/2005/8/layout/hierarchy4"/>
    <dgm:cxn modelId="{72B76068-05DC-479E-A497-04CD37F83B9F}" type="presOf" srcId="{006D2952-E7BF-496E-AC87-53AA21E1997E}" destId="{28DBF13F-8D61-4063-A9DD-1BD459743F81}" srcOrd="0" destOrd="0" presId="urn:microsoft.com/office/officeart/2005/8/layout/hierarchy4"/>
    <dgm:cxn modelId="{9186C352-B18B-4098-A9EC-2F826A9FA217}" type="presOf" srcId="{36B652F0-EC63-47AB-8542-6739EA1D99BA}" destId="{2EFC1F0B-E770-485F-8B41-71185485ED5F}" srcOrd="0" destOrd="0" presId="urn:microsoft.com/office/officeart/2005/8/layout/hierarchy4"/>
    <dgm:cxn modelId="{3A7889AD-23F9-4E12-8F71-BAD797296640}" type="presOf" srcId="{9717BE3B-2E66-4130-A7EF-CFA35DB7A2E6}" destId="{882CDD64-3AE9-481F-8EBC-0DA96A6E4D6D}" srcOrd="0" destOrd="0" presId="urn:microsoft.com/office/officeart/2005/8/layout/hierarchy4"/>
    <dgm:cxn modelId="{1152CFB9-F3A8-4E24-99E9-B7E2131E6F21}" srcId="{3C646236-99E2-4FB9-8D37-B87766D52E88}" destId="{006D2952-E7BF-496E-AC87-53AA21E1997E}" srcOrd="2" destOrd="0" parTransId="{BC3647A6-6599-48D6-B005-A3BB1B5A7E76}" sibTransId="{DB3C6506-C523-49AB-9C89-D4DC09ECEFD6}"/>
    <dgm:cxn modelId="{CA3D86BE-89ED-426A-B4E1-4F1A2E978F58}" srcId="{36B652F0-EC63-47AB-8542-6739EA1D99BA}" destId="{1B389CFA-3BF8-41DC-9DA8-23AA59B995E7}" srcOrd="0" destOrd="0" parTransId="{B81533D8-CDFE-4C6D-A9D7-D4991A037097}" sibTransId="{3E860430-F27B-434F-92DC-587AE9074F0D}"/>
    <dgm:cxn modelId="{8CEBEACF-CCA5-40E1-9891-D76BC5A2B396}" srcId="{3C646236-99E2-4FB9-8D37-B87766D52E88}" destId="{A8BD4831-5177-45E1-9959-8EDCA31EE9CD}" srcOrd="3" destOrd="0" parTransId="{A213A970-F468-4056-B628-47A447B394DD}" sibTransId="{4B8C0418-E8DF-4217-BEF6-81EB732B8917}"/>
    <dgm:cxn modelId="{773675D5-31E0-4104-BB82-555A6EED918D}" srcId="{006D2952-E7BF-496E-AC87-53AA21E1997E}" destId="{9717BE3B-2E66-4130-A7EF-CFA35DB7A2E6}" srcOrd="0" destOrd="0" parTransId="{C950332D-6751-4F62-8B56-E0EF9961E351}" sibTransId="{8EBBAC9E-0382-4E94-A06B-79A8E2DAD032}"/>
    <dgm:cxn modelId="{A91005F5-74CF-4056-964A-706771715E8F}" srcId="{A8BD4831-5177-45E1-9959-8EDCA31EE9CD}" destId="{8A5E66EE-4E1E-4FA4-BC40-53DF75A4C20A}" srcOrd="0" destOrd="0" parTransId="{CD70DF1E-D1A6-49A8-9B0D-1A949723E031}" sibTransId="{BFC79E8B-7337-49E8-9214-AF1DBEBA6901}"/>
    <dgm:cxn modelId="{4B6DCB90-CA9A-4773-A2B8-CEF77B390984}" type="presParOf" srcId="{A8DF212E-2432-4504-9724-007E1A6F9794}" destId="{705ED00F-B18E-497E-B7A3-72234CBA34A3}" srcOrd="0" destOrd="0" presId="urn:microsoft.com/office/officeart/2005/8/layout/hierarchy4"/>
    <dgm:cxn modelId="{7CCE2321-6FB8-4C79-B7EF-0E9EF3AF82F7}" type="presParOf" srcId="{705ED00F-B18E-497E-B7A3-72234CBA34A3}" destId="{5363E4FE-6C41-4772-894C-FBA77CBADF33}" srcOrd="0" destOrd="0" presId="urn:microsoft.com/office/officeart/2005/8/layout/hierarchy4"/>
    <dgm:cxn modelId="{A3E7181F-2B7F-4E46-96E7-99420D92F7E5}" type="presParOf" srcId="{705ED00F-B18E-497E-B7A3-72234CBA34A3}" destId="{124D21B3-44AB-4C9A-B46D-9A449F67F9D9}" srcOrd="1" destOrd="0" presId="urn:microsoft.com/office/officeart/2005/8/layout/hierarchy4"/>
    <dgm:cxn modelId="{F75DBC25-2297-492F-8922-55547766FCDF}" type="presParOf" srcId="{705ED00F-B18E-497E-B7A3-72234CBA34A3}" destId="{46144478-B10B-4FC3-9D74-F47D65681668}" srcOrd="2" destOrd="0" presId="urn:microsoft.com/office/officeart/2005/8/layout/hierarchy4"/>
    <dgm:cxn modelId="{91270476-1DF2-4A2A-A3EC-021C27FC5DE3}" type="presParOf" srcId="{46144478-B10B-4FC3-9D74-F47D65681668}" destId="{CDBB1F68-BB3F-4651-91AE-CC13AA1F9547}" srcOrd="0" destOrd="0" presId="urn:microsoft.com/office/officeart/2005/8/layout/hierarchy4"/>
    <dgm:cxn modelId="{6C9C9985-D095-4A1D-87AD-3C29AF4AA585}" type="presParOf" srcId="{CDBB1F68-BB3F-4651-91AE-CC13AA1F9547}" destId="{703CA180-7B51-4EED-A5CA-A21FC9D302D6}" srcOrd="0" destOrd="0" presId="urn:microsoft.com/office/officeart/2005/8/layout/hierarchy4"/>
    <dgm:cxn modelId="{6787C1C8-32C3-4039-B06B-F1B927D89E89}" type="presParOf" srcId="{CDBB1F68-BB3F-4651-91AE-CC13AA1F9547}" destId="{5162D921-77E6-455F-9C11-E7288D6FFA31}" srcOrd="1" destOrd="0" presId="urn:microsoft.com/office/officeart/2005/8/layout/hierarchy4"/>
    <dgm:cxn modelId="{3FC09364-E714-4709-9744-5C9B02012BC3}" type="presParOf" srcId="{A8DF212E-2432-4504-9724-007E1A6F9794}" destId="{BF8EEE09-964B-4324-8956-C06381997EC3}" srcOrd="1" destOrd="0" presId="urn:microsoft.com/office/officeart/2005/8/layout/hierarchy4"/>
    <dgm:cxn modelId="{CC800C9D-F487-4F64-AA79-C5C952728712}" type="presParOf" srcId="{A8DF212E-2432-4504-9724-007E1A6F9794}" destId="{DFC25533-DA06-4088-B251-E3029A3B26D0}" srcOrd="2" destOrd="0" presId="urn:microsoft.com/office/officeart/2005/8/layout/hierarchy4"/>
    <dgm:cxn modelId="{1BD828EE-65CC-4C3A-9434-F1F65235819C}" type="presParOf" srcId="{DFC25533-DA06-4088-B251-E3029A3B26D0}" destId="{2EFC1F0B-E770-485F-8B41-71185485ED5F}" srcOrd="0" destOrd="0" presId="urn:microsoft.com/office/officeart/2005/8/layout/hierarchy4"/>
    <dgm:cxn modelId="{A77CDF0B-B887-4D4F-87DE-543C3F1E62F7}" type="presParOf" srcId="{DFC25533-DA06-4088-B251-E3029A3B26D0}" destId="{7133354F-BB6B-4569-BD08-D91C0D6B51C3}" srcOrd="1" destOrd="0" presId="urn:microsoft.com/office/officeart/2005/8/layout/hierarchy4"/>
    <dgm:cxn modelId="{06CD989A-AEC8-4222-9051-3BD085AC9822}" type="presParOf" srcId="{DFC25533-DA06-4088-B251-E3029A3B26D0}" destId="{61573233-754D-45D1-8B96-4AE26C3D91CD}" srcOrd="2" destOrd="0" presId="urn:microsoft.com/office/officeart/2005/8/layout/hierarchy4"/>
    <dgm:cxn modelId="{7DCB60EC-A20F-4AC2-AE89-8517DBC9E6EF}" type="presParOf" srcId="{61573233-754D-45D1-8B96-4AE26C3D91CD}" destId="{DAC4997B-A48A-44E5-B753-DD764CD57ECC}" srcOrd="0" destOrd="0" presId="urn:microsoft.com/office/officeart/2005/8/layout/hierarchy4"/>
    <dgm:cxn modelId="{5C8A7A23-D48D-4649-AB0F-82AB8C7B1782}" type="presParOf" srcId="{DAC4997B-A48A-44E5-B753-DD764CD57ECC}" destId="{C9F4C71B-0534-4B42-BF27-9E1A9CF436C6}" srcOrd="0" destOrd="0" presId="urn:microsoft.com/office/officeart/2005/8/layout/hierarchy4"/>
    <dgm:cxn modelId="{70FC300B-822E-4848-B4E3-7508E86D5FB3}" type="presParOf" srcId="{DAC4997B-A48A-44E5-B753-DD764CD57ECC}" destId="{361F34C9-1D05-454E-AA1E-59E4F7DEF835}" srcOrd="1" destOrd="0" presId="urn:microsoft.com/office/officeart/2005/8/layout/hierarchy4"/>
    <dgm:cxn modelId="{8BD748A8-BC6D-417E-AEBB-F10FE01856CC}" type="presParOf" srcId="{A8DF212E-2432-4504-9724-007E1A6F9794}" destId="{DF3CE5D8-93A0-4BC8-8CE7-0212B8D80A56}" srcOrd="3" destOrd="0" presId="urn:microsoft.com/office/officeart/2005/8/layout/hierarchy4"/>
    <dgm:cxn modelId="{266FBEF5-419D-40EC-8DC1-20AD46C9EBB4}" type="presParOf" srcId="{A8DF212E-2432-4504-9724-007E1A6F9794}" destId="{662D86BF-E3E4-432A-A16B-6F5E5A687692}" srcOrd="4" destOrd="0" presId="urn:microsoft.com/office/officeart/2005/8/layout/hierarchy4"/>
    <dgm:cxn modelId="{4248C90A-1098-40D6-8C1A-C6A5156AA293}" type="presParOf" srcId="{662D86BF-E3E4-432A-A16B-6F5E5A687692}" destId="{28DBF13F-8D61-4063-A9DD-1BD459743F81}" srcOrd="0" destOrd="0" presId="urn:microsoft.com/office/officeart/2005/8/layout/hierarchy4"/>
    <dgm:cxn modelId="{74405EF5-E8EA-4685-BDBC-9E9378F9F318}" type="presParOf" srcId="{662D86BF-E3E4-432A-A16B-6F5E5A687692}" destId="{9AF722BC-B6BC-4F79-BB5C-38D3C1D97DA0}" srcOrd="1" destOrd="0" presId="urn:microsoft.com/office/officeart/2005/8/layout/hierarchy4"/>
    <dgm:cxn modelId="{2AD59121-1268-48BF-B1B1-F0732248E3C1}" type="presParOf" srcId="{662D86BF-E3E4-432A-A16B-6F5E5A687692}" destId="{48A3F162-B128-44FD-8F6B-B609E7F6B0D1}" srcOrd="2" destOrd="0" presId="urn:microsoft.com/office/officeart/2005/8/layout/hierarchy4"/>
    <dgm:cxn modelId="{065367B9-A3DA-430C-AC56-BEE32C0C9874}" type="presParOf" srcId="{48A3F162-B128-44FD-8F6B-B609E7F6B0D1}" destId="{B5E1108D-A9F9-4EA9-8E49-4D8FA892B386}" srcOrd="0" destOrd="0" presId="urn:microsoft.com/office/officeart/2005/8/layout/hierarchy4"/>
    <dgm:cxn modelId="{F211F222-2F30-4086-97D8-BFA20433925E}" type="presParOf" srcId="{B5E1108D-A9F9-4EA9-8E49-4D8FA892B386}" destId="{882CDD64-3AE9-481F-8EBC-0DA96A6E4D6D}" srcOrd="0" destOrd="0" presId="urn:microsoft.com/office/officeart/2005/8/layout/hierarchy4"/>
    <dgm:cxn modelId="{C733D651-72EF-4CC6-9353-ECE47C35623F}" type="presParOf" srcId="{B5E1108D-A9F9-4EA9-8E49-4D8FA892B386}" destId="{281BD8F2-DA44-4CB9-A03A-3662E89D9E56}" srcOrd="1" destOrd="0" presId="urn:microsoft.com/office/officeart/2005/8/layout/hierarchy4"/>
    <dgm:cxn modelId="{9DB17E08-1DCA-469D-B4E2-54968CFB2541}" type="presParOf" srcId="{A8DF212E-2432-4504-9724-007E1A6F9794}" destId="{B3FD47AE-5153-43B8-9F06-E7083051D0F5}" srcOrd="5" destOrd="0" presId="urn:microsoft.com/office/officeart/2005/8/layout/hierarchy4"/>
    <dgm:cxn modelId="{1E96EE72-0AED-433A-A185-02BD119AEA2A}" type="presParOf" srcId="{A8DF212E-2432-4504-9724-007E1A6F9794}" destId="{653C8CA5-16DF-4586-9CD7-3E212CF0CDC7}" srcOrd="6" destOrd="0" presId="urn:microsoft.com/office/officeart/2005/8/layout/hierarchy4"/>
    <dgm:cxn modelId="{463121B4-F86F-4D57-BA41-4F6DFEB4F658}" type="presParOf" srcId="{653C8CA5-16DF-4586-9CD7-3E212CF0CDC7}" destId="{B64E9C9C-F4F4-4CDF-AB25-2CC64D9D3B51}" srcOrd="0" destOrd="0" presId="urn:microsoft.com/office/officeart/2005/8/layout/hierarchy4"/>
    <dgm:cxn modelId="{5D57311A-8976-47FA-B08A-25CE1D9F1E0B}" type="presParOf" srcId="{653C8CA5-16DF-4586-9CD7-3E212CF0CDC7}" destId="{386C37A0-A0AA-4BC7-BECD-3B6305EF78F3}" srcOrd="1" destOrd="0" presId="urn:microsoft.com/office/officeart/2005/8/layout/hierarchy4"/>
    <dgm:cxn modelId="{072B9B94-AB08-4AD6-84C0-B8B2C53F4157}" type="presParOf" srcId="{653C8CA5-16DF-4586-9CD7-3E212CF0CDC7}" destId="{32A8F147-18EC-40BD-86F9-A9E48CC812CB}" srcOrd="2" destOrd="0" presId="urn:microsoft.com/office/officeart/2005/8/layout/hierarchy4"/>
    <dgm:cxn modelId="{D4AE2B91-219B-4FD5-8382-AEDE3D0A4448}" type="presParOf" srcId="{32A8F147-18EC-40BD-86F9-A9E48CC812CB}" destId="{8F06D0D3-D705-4F94-A6D4-82AB8A45125F}" srcOrd="0" destOrd="0" presId="urn:microsoft.com/office/officeart/2005/8/layout/hierarchy4"/>
    <dgm:cxn modelId="{81BC7925-9197-480B-8EEC-2C592A4FA001}" type="presParOf" srcId="{8F06D0D3-D705-4F94-A6D4-82AB8A45125F}" destId="{9211D5F9-7CCC-4C3B-876F-DB014C30A862}" srcOrd="0" destOrd="0" presId="urn:microsoft.com/office/officeart/2005/8/layout/hierarchy4"/>
    <dgm:cxn modelId="{59E1C3E7-76B4-44D3-AC41-1CE313212A0A}" type="presParOf" srcId="{8F06D0D3-D705-4F94-A6D4-82AB8A45125F}" destId="{5C4AC62C-490A-4F23-B2A6-C35B06147CC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3290F-9634-4505-8F79-2624A78A9AD7}">
      <dsp:nvSpPr>
        <dsp:cNvPr id="0" name=""/>
        <dsp:cNvSpPr/>
      </dsp:nvSpPr>
      <dsp:spPr>
        <a:xfrm>
          <a:off x="1915194" y="2975"/>
          <a:ext cx="6685210" cy="434538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0" tIns="1143000" rIns="1143000" bIns="1143000" numCol="1" spcCol="1270" anchor="ctr" anchorCtr="0">
          <a:noAutofit/>
        </a:bodyPr>
        <a:lstStyle/>
        <a:p>
          <a:pPr marL="0" lvl="0" indent="0" algn="ctr" defTabSz="13335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0000" kern="1200" dirty="0"/>
            <a:t>?</a:t>
          </a:r>
          <a:endParaRPr lang="en-US" sz="30000" kern="1200" dirty="0"/>
        </a:p>
      </dsp:txBody>
      <dsp:txXfrm>
        <a:off x="2127318" y="215099"/>
        <a:ext cx="6260962" cy="3921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3290F-9634-4505-8F79-2624A78A9AD7}">
      <dsp:nvSpPr>
        <dsp:cNvPr id="0" name=""/>
        <dsp:cNvSpPr/>
      </dsp:nvSpPr>
      <dsp:spPr>
        <a:xfrm>
          <a:off x="1915194" y="2975"/>
          <a:ext cx="6685210" cy="434538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6500" kern="1200" dirty="0"/>
            <a:t>LATVIJAS KAPITĀLAM</a:t>
          </a:r>
          <a:endParaRPr lang="en-US" sz="6500" kern="1200" dirty="0"/>
        </a:p>
      </dsp:txBody>
      <dsp:txXfrm>
        <a:off x="2127318" y="215099"/>
        <a:ext cx="6260962" cy="39211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3290F-9634-4505-8F79-2624A78A9AD7}">
      <dsp:nvSpPr>
        <dsp:cNvPr id="0" name=""/>
        <dsp:cNvSpPr/>
      </dsp:nvSpPr>
      <dsp:spPr>
        <a:xfrm>
          <a:off x="1854831" y="1124365"/>
          <a:ext cx="3234779" cy="210260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5400" kern="1200" dirty="0"/>
            <a:t>LATVIJAS KAPITĀLAM</a:t>
          </a:r>
          <a:endParaRPr lang="en-US" sz="5400" kern="1200" dirty="0"/>
        </a:p>
      </dsp:txBody>
      <dsp:txXfrm>
        <a:off x="1957472" y="1227006"/>
        <a:ext cx="3029497" cy="1897324"/>
      </dsp:txXfrm>
    </dsp:sp>
    <dsp:sp modelId="{BAFF13F4-135E-4E57-BDBB-42542A0ECC92}">
      <dsp:nvSpPr>
        <dsp:cNvPr id="0" name=""/>
        <dsp:cNvSpPr/>
      </dsp:nvSpPr>
      <dsp:spPr>
        <a:xfrm>
          <a:off x="3472221" y="390090"/>
          <a:ext cx="3571157" cy="3571157"/>
        </a:xfrm>
        <a:custGeom>
          <a:avLst/>
          <a:gdLst/>
          <a:ahLst/>
          <a:cxnLst/>
          <a:rect l="0" t="0" r="0" b="0"/>
          <a:pathLst>
            <a:path>
              <a:moveTo>
                <a:pt x="359483" y="711081"/>
              </a:moveTo>
              <a:arcTo wR="1785578" hR="1785578" stAng="13019780" swAng="6360440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3E2E1F-E5A6-407B-920E-DFB8285238E9}">
      <dsp:nvSpPr>
        <dsp:cNvPr id="0" name=""/>
        <dsp:cNvSpPr/>
      </dsp:nvSpPr>
      <dsp:spPr>
        <a:xfrm>
          <a:off x="5425989" y="1124365"/>
          <a:ext cx="3234779" cy="210260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5400" kern="1200" dirty="0"/>
            <a:t>DZIMTU ĪPAŠUMĀ</a:t>
          </a:r>
          <a:endParaRPr lang="en-US" sz="5400" kern="1200" dirty="0"/>
        </a:p>
      </dsp:txBody>
      <dsp:txXfrm>
        <a:off x="5528630" y="1227006"/>
        <a:ext cx="3029497" cy="1897324"/>
      </dsp:txXfrm>
    </dsp:sp>
    <dsp:sp modelId="{67C8129C-9051-4BBB-81F5-267AAB4DCFCB}">
      <dsp:nvSpPr>
        <dsp:cNvPr id="0" name=""/>
        <dsp:cNvSpPr/>
      </dsp:nvSpPr>
      <dsp:spPr>
        <a:xfrm>
          <a:off x="3472221" y="390090"/>
          <a:ext cx="3571157" cy="3571157"/>
        </a:xfrm>
        <a:custGeom>
          <a:avLst/>
          <a:gdLst/>
          <a:ahLst/>
          <a:cxnLst/>
          <a:rect l="0" t="0" r="0" b="0"/>
          <a:pathLst>
            <a:path>
              <a:moveTo>
                <a:pt x="3211674" y="2860075"/>
              </a:moveTo>
              <a:arcTo wR="1785578" hR="1785578" stAng="2219780" swAng="6360440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63E4FE-6C41-4772-894C-FBA77CBADF33}">
      <dsp:nvSpPr>
        <dsp:cNvPr id="0" name=""/>
        <dsp:cNvSpPr/>
      </dsp:nvSpPr>
      <dsp:spPr>
        <a:xfrm>
          <a:off x="2392" y="230"/>
          <a:ext cx="2333662" cy="20375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500" kern="1200" dirty="0"/>
            <a:t>Trūkst zināšanu</a:t>
          </a:r>
        </a:p>
      </dsp:txBody>
      <dsp:txXfrm>
        <a:off x="62070" y="59908"/>
        <a:ext cx="2214306" cy="1918209"/>
      </dsp:txXfrm>
    </dsp:sp>
    <dsp:sp modelId="{703CA180-7B51-4EED-A5CA-A21FC9D302D6}">
      <dsp:nvSpPr>
        <dsp:cNvPr id="0" name=""/>
        <dsp:cNvSpPr/>
      </dsp:nvSpPr>
      <dsp:spPr>
        <a:xfrm>
          <a:off x="2392" y="2313542"/>
          <a:ext cx="2333662" cy="20375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000" kern="1200" dirty="0"/>
            <a:t>Trūkst informācijas</a:t>
          </a:r>
        </a:p>
      </dsp:txBody>
      <dsp:txXfrm>
        <a:off x="62070" y="2373220"/>
        <a:ext cx="2214306" cy="1918209"/>
      </dsp:txXfrm>
    </dsp:sp>
    <dsp:sp modelId="{2EFC1F0B-E770-485F-8B41-71185485ED5F}">
      <dsp:nvSpPr>
        <dsp:cNvPr id="0" name=""/>
        <dsp:cNvSpPr/>
      </dsp:nvSpPr>
      <dsp:spPr>
        <a:xfrm>
          <a:off x="2755530" y="230"/>
          <a:ext cx="2333662" cy="20375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500" kern="1200" dirty="0"/>
            <a:t>Neskaidrības ar nodokļiem</a:t>
          </a:r>
        </a:p>
      </dsp:txBody>
      <dsp:txXfrm>
        <a:off x="2815208" y="59908"/>
        <a:ext cx="2214306" cy="1918209"/>
      </dsp:txXfrm>
    </dsp:sp>
    <dsp:sp modelId="{C9F4C71B-0534-4B42-BF27-9E1A9CF436C6}">
      <dsp:nvSpPr>
        <dsp:cNvPr id="0" name=""/>
        <dsp:cNvSpPr/>
      </dsp:nvSpPr>
      <dsp:spPr>
        <a:xfrm>
          <a:off x="2728110" y="2313542"/>
          <a:ext cx="2333662" cy="20375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000" kern="1200" dirty="0"/>
            <a:t>Iepriekš piekrāpti</a:t>
          </a:r>
        </a:p>
      </dsp:txBody>
      <dsp:txXfrm>
        <a:off x="2787788" y="2373220"/>
        <a:ext cx="2214306" cy="1918209"/>
      </dsp:txXfrm>
    </dsp:sp>
    <dsp:sp modelId="{28DBF13F-8D61-4063-A9DD-1BD459743F81}">
      <dsp:nvSpPr>
        <dsp:cNvPr id="0" name=""/>
        <dsp:cNvSpPr/>
      </dsp:nvSpPr>
      <dsp:spPr>
        <a:xfrm>
          <a:off x="5453827" y="230"/>
          <a:ext cx="2333662" cy="20375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500" kern="1200" dirty="0"/>
            <a:t>Nav laika</a:t>
          </a:r>
        </a:p>
      </dsp:txBody>
      <dsp:txXfrm>
        <a:off x="5513505" y="59908"/>
        <a:ext cx="2214306" cy="1918209"/>
      </dsp:txXfrm>
    </dsp:sp>
    <dsp:sp modelId="{882CDD64-3AE9-481F-8EBC-0DA96A6E4D6D}">
      <dsp:nvSpPr>
        <dsp:cNvPr id="0" name=""/>
        <dsp:cNvSpPr/>
      </dsp:nvSpPr>
      <dsp:spPr>
        <a:xfrm>
          <a:off x="5453827" y="2313542"/>
          <a:ext cx="2333662" cy="20375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000" kern="1200" dirty="0"/>
            <a:t>Nav pieejas pakalpojumiem</a:t>
          </a:r>
        </a:p>
      </dsp:txBody>
      <dsp:txXfrm>
        <a:off x="5513505" y="2373220"/>
        <a:ext cx="2214306" cy="1918209"/>
      </dsp:txXfrm>
    </dsp:sp>
    <dsp:sp modelId="{B64E9C9C-F4F4-4CDF-AB25-2CC64D9D3B51}">
      <dsp:nvSpPr>
        <dsp:cNvPr id="0" name=""/>
        <dsp:cNvSpPr/>
      </dsp:nvSpPr>
      <dsp:spPr>
        <a:xfrm>
          <a:off x="8179545" y="230"/>
          <a:ext cx="2333662" cy="20375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500" kern="1200" dirty="0"/>
            <a:t>Mežs atrodas ļoti tālu</a:t>
          </a:r>
        </a:p>
      </dsp:txBody>
      <dsp:txXfrm>
        <a:off x="8239223" y="59908"/>
        <a:ext cx="2214306" cy="1918209"/>
      </dsp:txXfrm>
    </dsp:sp>
    <dsp:sp modelId="{9211D5F9-7CCC-4C3B-876F-DB014C30A862}">
      <dsp:nvSpPr>
        <dsp:cNvPr id="0" name=""/>
        <dsp:cNvSpPr/>
      </dsp:nvSpPr>
      <dsp:spPr>
        <a:xfrm>
          <a:off x="8179545" y="2313542"/>
          <a:ext cx="2333662" cy="20375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000" kern="1200" dirty="0"/>
            <a:t>Valsts tāpat atņems</a:t>
          </a:r>
        </a:p>
      </dsp:txBody>
      <dsp:txXfrm>
        <a:off x="8239223" y="2373220"/>
        <a:ext cx="2214306" cy="19182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CBBD3-0EE8-45DB-BB73-DE707A23FD56}" type="datetimeFigureOut">
              <a:rPr lang="lv-LV" smtClean="0"/>
              <a:t>12.12.2024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D70B4-5E81-41B5-89B9-DE260579050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40263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Mums ģimenei arī pieder meži un es šonedēļ esmu saņēmis 3 zvanus, tēvs 1 zvanu un mamma 2  ar piedāvājumiem pārdot mežu vai cirsmu. Kad jautāju, kā uzzināja manu numuru – nejauša zvanu kombinācija. Kā izrādās esmu nereāli veiksmīgs loterijās. </a:t>
            </a:r>
            <a:br>
              <a:rPr lang="lv-LV" dirty="0"/>
            </a:br>
            <a:r>
              <a:rPr lang="lv-LV" dirty="0"/>
              <a:t>Bet neviens no šiem piedāvājumiem nav no lielajām kompānijām, kurām rūp sava reputācija. https://forms.gle/NkhNXpBNsBs9Jh2E9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2326EA-843A-46A8-8058-50E5E88431F9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343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b="0" i="0" dirty="0">
                <a:solidFill>
                  <a:srgbClr val="444444"/>
                </a:solidFill>
                <a:effectLst/>
                <a:latin typeface="Source Sans Pro" panose="020B0503030403020204" pitchFamily="34" charset="0"/>
              </a:rPr>
              <a:t>Ziemeļeiropā lielākās zirņu proteīna </a:t>
            </a:r>
            <a:r>
              <a:rPr lang="lv-LV" b="0" i="0" dirty="0" err="1">
                <a:solidFill>
                  <a:srgbClr val="444444"/>
                </a:solidFill>
                <a:effectLst/>
                <a:latin typeface="Source Sans Pro" panose="020B0503030403020204" pitchFamily="34" charset="0"/>
              </a:rPr>
              <a:t>izolāta</a:t>
            </a:r>
            <a:r>
              <a:rPr lang="lv-LV" b="0" i="0" dirty="0">
                <a:solidFill>
                  <a:srgbClr val="444444"/>
                </a:solidFill>
                <a:effectLst/>
                <a:latin typeface="Source Sans Pro" panose="020B0503030403020204" pitchFamily="34" charset="0"/>
              </a:rPr>
              <a:t> ražotnes ASNS Ingredient</a:t>
            </a:r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2326EA-843A-46A8-8058-50E5E88431F9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232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Mums ģimenei arī pieder meži un es šonedēļ esmu saņēmis 3 zvanus, tēvs 1 zvanu un mamma 2  ar piedāvājumiem pārdot mežu vai cirsmu. Kad jautāju, kā uzzināja manu numuru – nejauša zvanu kombinācija. Kā izrādās esmu nereāli veiksmīgs loterijās. </a:t>
            </a:r>
            <a:br>
              <a:rPr lang="lv-LV" dirty="0"/>
            </a:br>
            <a:r>
              <a:rPr lang="lv-LV" dirty="0"/>
              <a:t>Bet neviens no šiem piedāvājumiem nav no lielajām kompānijām, kurām rūp sava reputācija. https://forms.gle/NkhNXpBNsBs9Jh2E9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2326EA-843A-46A8-8058-50E5E88431F9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8925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Nākotnes peļņa no </a:t>
            </a:r>
            <a:r>
              <a:rPr lang="lv-LV" dirty="0" err="1"/>
              <a:t>šīem</a:t>
            </a:r>
            <a:r>
              <a:rPr lang="lv-LV" dirty="0"/>
              <a:t> mežiem aizies nevis LV bet ārzemju budžetos. Tas nav izdevīgi ne valstij, nedz tās iedzīvotājiem.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2326EA-843A-46A8-8058-50E5E88431F9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956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Latvijas kapitālam, lai meža pieaugums audzētu Latvijas ekonomiku</a:t>
            </a:r>
          </a:p>
          <a:p>
            <a:r>
              <a:rPr lang="lv-LV" dirty="0"/>
              <a:t>Dzimtu īpašumā – lai neveidojas bagāto un nabago slānis.</a:t>
            </a:r>
          </a:p>
          <a:p>
            <a:r>
              <a:rPr lang="lv-LV" dirty="0"/>
              <a:t>Tāpat kā lauksaimniecības kooperatīvus veido daudzas mazas zemnieku saimniecības un kopā veido lielus projektus – kā piemēram zirņu projekts – kur ražos proteīnu. Tāpat arī meža īpašumiem ir jāpaliek dzimtu īpašumā. 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2326EA-843A-46A8-8058-50E5E88431F9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131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Latvijas kapitālam, lai meža pieaugums audzētu Latvijas ekonomiku</a:t>
            </a:r>
          </a:p>
          <a:p>
            <a:r>
              <a:rPr lang="lv-LV" dirty="0"/>
              <a:t>Dzimtu īpašumā – lai neveidojas bagāto un nabago slānis.</a:t>
            </a:r>
          </a:p>
          <a:p>
            <a:r>
              <a:rPr lang="lv-LV" dirty="0" err="1"/>
              <a:t>Tāpāt</a:t>
            </a:r>
            <a:r>
              <a:rPr lang="lv-LV" dirty="0"/>
              <a:t> kā lauksaimniecības kooperatīvus veido daudzas mazas zemnieku saimniecības un kopā veido lielus projektus – kā piemēram zirņu projekts – kur ražos proteīnu. Tāpat arī meža īpašumiem ir jāpaliek dzimtu īpašumā. 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2326EA-843A-46A8-8058-50E5E88431F9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5538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Latvijas kapitālam, lai meža pieaugums audzētu Latvijas ekonomiku</a:t>
            </a:r>
          </a:p>
          <a:p>
            <a:r>
              <a:rPr lang="lv-LV" dirty="0"/>
              <a:t>Dzimtu īpašumā – lai neveidojas bagāto un nabago slānis.</a:t>
            </a:r>
          </a:p>
          <a:p>
            <a:r>
              <a:rPr lang="lv-LV" dirty="0" err="1"/>
              <a:t>Tāpāt</a:t>
            </a:r>
            <a:r>
              <a:rPr lang="lv-LV" dirty="0"/>
              <a:t> kā lauksaimniecības kooperatīvus veido daudzas mazas zemnieku saimniecības un kopā veido lielus projektus – kā piemēram zirņu projekts – kur ražos proteīnu. Tāpat arī meža īpašumiem ir jāpaliek dzimtu īpašumā. 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2326EA-843A-46A8-8058-50E5E88431F9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716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Ārzemju kapitāls un </a:t>
            </a:r>
            <a:r>
              <a:rPr lang="lv-LV" dirty="0" err="1"/>
              <a:t>lieļa</a:t>
            </a:r>
            <a:r>
              <a:rPr lang="lv-LV" dirty="0"/>
              <a:t> kapitāla turētāji nākotnē būs ieņēmumu guvēji no Latvijas mežiem. Tiek samazināta iespēja pašiem iedzīvotājiem pelnīt.</a:t>
            </a:r>
          </a:p>
          <a:p>
            <a:r>
              <a:rPr lang="lv-LV" dirty="0"/>
              <a:t>Kā pārraut šīs īpašumu aizplūšanas ķēdes?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2326EA-843A-46A8-8058-50E5E88431F9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0145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Ārzemju kapitāls un </a:t>
            </a:r>
            <a:r>
              <a:rPr lang="lv-LV" dirty="0" err="1"/>
              <a:t>lieļa</a:t>
            </a:r>
            <a:r>
              <a:rPr lang="lv-LV" dirty="0"/>
              <a:t> kapitāla turētāji nākotnē būs ieņēmumu guvēji no Latvijas mežiem. Tiek samazināta iespēja pašiem iedzīvotājiem pelnīt.</a:t>
            </a:r>
          </a:p>
          <a:p>
            <a:r>
              <a:rPr lang="lv-LV" dirty="0"/>
              <a:t>Kā pārraut šīs īpašumu aizplūšanas ķēdes?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2326EA-843A-46A8-8058-50E5E88431F9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84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2326EA-843A-46A8-8058-50E5E88431F9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5613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F4404-EE32-87D3-B147-9B0F07B7D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8" y="2094168"/>
            <a:ext cx="5670131" cy="2387600"/>
          </a:xfrm>
        </p:spPr>
        <p:txBody>
          <a:bodyPr anchor="b"/>
          <a:lstStyle>
            <a:lvl1pPr algn="l">
              <a:defRPr sz="6000">
                <a:latin typeface="Bahnschrift Condensed" panose="020B0502040204020203" pitchFamily="34" charset="0"/>
              </a:defRPr>
            </a:lvl1pPr>
          </a:lstStyle>
          <a:p>
            <a:r>
              <a:rPr lang="lv-LV"/>
              <a:t>Rediģēt šablona virsraksta stilu</a:t>
            </a:r>
            <a:endParaRPr lang="lv-LV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0E7033-19BA-0586-7171-0816B7521F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573843"/>
            <a:ext cx="5131209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  <a:endParaRPr lang="lv-LV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EBE1E8F-B670-4AC6-A305-EE9AD1285A39}"/>
              </a:ext>
            </a:extLst>
          </p:cNvPr>
          <p:cNvGrpSpPr/>
          <p:nvPr/>
        </p:nvGrpSpPr>
        <p:grpSpPr>
          <a:xfrm>
            <a:off x="5912888" y="893488"/>
            <a:ext cx="6279112" cy="7251464"/>
            <a:chOff x="5912888" y="893488"/>
            <a:chExt cx="6279112" cy="725146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F0352D4-72D7-4F84-7731-F52CC0D0DB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132000"/>
                      </a14:imgEffect>
                      <a14:imgEffect>
                        <a14:brightnessContrast contrast="2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b="-2372"/>
            <a:stretch/>
          </p:blipFill>
          <p:spPr>
            <a:xfrm>
              <a:off x="5912888" y="893488"/>
              <a:ext cx="5764790" cy="6115092"/>
            </a:xfrm>
            <a:prstGeom prst="triangle">
              <a:avLst>
                <a:gd name="adj" fmla="val 40307"/>
              </a:avLst>
            </a:prstGeom>
          </p:spPr>
        </p:pic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A0BC0C9-9FFF-776F-18C6-7A671333A996}"/>
                </a:ext>
              </a:extLst>
            </p:cNvPr>
            <p:cNvSpPr/>
            <p:nvPr/>
          </p:nvSpPr>
          <p:spPr>
            <a:xfrm>
              <a:off x="7415427" y="1438854"/>
              <a:ext cx="4776573" cy="5428077"/>
            </a:xfrm>
            <a:custGeom>
              <a:avLst/>
              <a:gdLst>
                <a:gd name="connsiteX0" fmla="*/ 3080473 w 4776573"/>
                <a:gd name="connsiteY0" fmla="*/ 0 h 5428077"/>
                <a:gd name="connsiteX1" fmla="*/ 4776573 w 4776573"/>
                <a:gd name="connsiteY1" fmla="*/ 3429761 h 5428077"/>
                <a:gd name="connsiteX2" fmla="*/ 4776573 w 4776573"/>
                <a:gd name="connsiteY2" fmla="*/ 5428077 h 5428077"/>
                <a:gd name="connsiteX3" fmla="*/ 0 w 4776573"/>
                <a:gd name="connsiteY3" fmla="*/ 5428077 h 542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6573" h="5428077">
                  <a:moveTo>
                    <a:pt x="3080473" y="0"/>
                  </a:moveTo>
                  <a:lnTo>
                    <a:pt x="4776573" y="3429761"/>
                  </a:lnTo>
                  <a:lnTo>
                    <a:pt x="4776573" y="5428077"/>
                  </a:lnTo>
                  <a:lnTo>
                    <a:pt x="0" y="5428077"/>
                  </a:lnTo>
                  <a:close/>
                </a:path>
              </a:pathLst>
            </a:custGeom>
            <a:solidFill>
              <a:schemeClr val="accent1"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lv-LV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E9C6A149-9644-46DA-0971-CB8AF3DA3E5D}"/>
                </a:ext>
              </a:extLst>
            </p:cNvPr>
            <p:cNvSpPr/>
            <p:nvPr/>
          </p:nvSpPr>
          <p:spPr>
            <a:xfrm>
              <a:off x="7371983" y="3169647"/>
              <a:ext cx="4211035" cy="3697241"/>
            </a:xfrm>
            <a:prstGeom prst="triangle">
              <a:avLst>
                <a:gd name="adj" fmla="val 50859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1" name="Chord 10">
              <a:extLst>
                <a:ext uri="{FF2B5EF4-FFF2-40B4-BE49-F238E27FC236}">
                  <a16:creationId xmlns:a16="http://schemas.microsoft.com/office/drawing/2014/main" id="{24193813-1A6C-50ED-9EDD-FDE367EB3C3B}"/>
                </a:ext>
              </a:extLst>
            </p:cNvPr>
            <p:cNvSpPr/>
            <p:nvPr/>
          </p:nvSpPr>
          <p:spPr>
            <a:xfrm>
              <a:off x="7070477" y="3169648"/>
              <a:ext cx="4896891" cy="4975304"/>
            </a:xfrm>
            <a:prstGeom prst="chord">
              <a:avLst>
                <a:gd name="adj1" fmla="val 9014731"/>
                <a:gd name="adj2" fmla="val 16194318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dirty="0"/>
            </a:p>
          </p:txBody>
        </p:sp>
        <p:sp>
          <p:nvSpPr>
            <p:cNvPr id="12" name="Chord 11">
              <a:extLst>
                <a:ext uri="{FF2B5EF4-FFF2-40B4-BE49-F238E27FC236}">
                  <a16:creationId xmlns:a16="http://schemas.microsoft.com/office/drawing/2014/main" id="{0CB54EE9-632B-5354-2656-81DAEE8A9A5A}"/>
                </a:ext>
              </a:extLst>
            </p:cNvPr>
            <p:cNvSpPr/>
            <p:nvPr/>
          </p:nvSpPr>
          <p:spPr>
            <a:xfrm rot="7246126">
              <a:off x="7005518" y="3151819"/>
              <a:ext cx="4891449" cy="4936321"/>
            </a:xfrm>
            <a:prstGeom prst="chord">
              <a:avLst>
                <a:gd name="adj1" fmla="val 9042931"/>
                <a:gd name="adj2" fmla="val 16164887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</p:spTree>
    <p:extLst>
      <p:ext uri="{BB962C8B-B14F-4D97-AF65-F5344CB8AC3E}">
        <p14:creationId xmlns:p14="http://schemas.microsoft.com/office/powerpoint/2010/main" val="313393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79846-D19D-741E-ACBF-640E963E7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4102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lv-LV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AFA7C4-9607-5B0A-416D-D02651DB63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648598"/>
            <a:ext cx="3022601" cy="822873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FDCCA244-25D6-1705-0AA4-6E81339D11CD}"/>
              </a:ext>
            </a:extLst>
          </p:cNvPr>
          <p:cNvGrpSpPr/>
          <p:nvPr/>
        </p:nvGrpSpPr>
        <p:grpSpPr>
          <a:xfrm>
            <a:off x="5912888" y="893488"/>
            <a:ext cx="6279112" cy="7251464"/>
            <a:chOff x="5912888" y="893488"/>
            <a:chExt cx="6279112" cy="725146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52FBE3A-C5AA-854D-C2BA-41EA2643EC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132000"/>
                      </a14:imgEffect>
                      <a14:imgEffect>
                        <a14:brightnessContrast contrast="2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b="-2372"/>
            <a:stretch/>
          </p:blipFill>
          <p:spPr>
            <a:xfrm>
              <a:off x="5912888" y="893488"/>
              <a:ext cx="5764790" cy="6115092"/>
            </a:xfrm>
            <a:prstGeom prst="triangle">
              <a:avLst>
                <a:gd name="adj" fmla="val 40307"/>
              </a:avLst>
            </a:prstGeom>
          </p:spPr>
        </p:pic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5FD5F35-6C25-0517-938C-5A0FF1376831}"/>
                </a:ext>
              </a:extLst>
            </p:cNvPr>
            <p:cNvSpPr/>
            <p:nvPr/>
          </p:nvSpPr>
          <p:spPr>
            <a:xfrm>
              <a:off x="7415427" y="1438854"/>
              <a:ext cx="4776573" cy="5428077"/>
            </a:xfrm>
            <a:custGeom>
              <a:avLst/>
              <a:gdLst>
                <a:gd name="connsiteX0" fmla="*/ 3080473 w 4776573"/>
                <a:gd name="connsiteY0" fmla="*/ 0 h 5428077"/>
                <a:gd name="connsiteX1" fmla="*/ 4776573 w 4776573"/>
                <a:gd name="connsiteY1" fmla="*/ 3429761 h 5428077"/>
                <a:gd name="connsiteX2" fmla="*/ 4776573 w 4776573"/>
                <a:gd name="connsiteY2" fmla="*/ 5428077 h 5428077"/>
                <a:gd name="connsiteX3" fmla="*/ 0 w 4776573"/>
                <a:gd name="connsiteY3" fmla="*/ 5428077 h 542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6573" h="5428077">
                  <a:moveTo>
                    <a:pt x="3080473" y="0"/>
                  </a:moveTo>
                  <a:lnTo>
                    <a:pt x="4776573" y="3429761"/>
                  </a:lnTo>
                  <a:lnTo>
                    <a:pt x="4776573" y="5428077"/>
                  </a:lnTo>
                  <a:lnTo>
                    <a:pt x="0" y="5428077"/>
                  </a:lnTo>
                  <a:close/>
                </a:path>
              </a:pathLst>
            </a:custGeom>
            <a:solidFill>
              <a:schemeClr val="accent1"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lv-LV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3B07A745-843E-F6E0-6E42-ED7F5CF7F316}"/>
                </a:ext>
              </a:extLst>
            </p:cNvPr>
            <p:cNvSpPr/>
            <p:nvPr/>
          </p:nvSpPr>
          <p:spPr>
            <a:xfrm>
              <a:off x="7371983" y="3169647"/>
              <a:ext cx="4211035" cy="3697241"/>
            </a:xfrm>
            <a:prstGeom prst="triangle">
              <a:avLst>
                <a:gd name="adj" fmla="val 50859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6" name="Chord 25">
              <a:extLst>
                <a:ext uri="{FF2B5EF4-FFF2-40B4-BE49-F238E27FC236}">
                  <a16:creationId xmlns:a16="http://schemas.microsoft.com/office/drawing/2014/main" id="{651B35D3-C201-2CBB-2D2D-B81776B090C8}"/>
                </a:ext>
              </a:extLst>
            </p:cNvPr>
            <p:cNvSpPr/>
            <p:nvPr/>
          </p:nvSpPr>
          <p:spPr>
            <a:xfrm>
              <a:off x="7070477" y="3169648"/>
              <a:ext cx="4896891" cy="4975304"/>
            </a:xfrm>
            <a:prstGeom prst="chord">
              <a:avLst>
                <a:gd name="adj1" fmla="val 9014731"/>
                <a:gd name="adj2" fmla="val 16194318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dirty="0"/>
            </a:p>
          </p:txBody>
        </p:sp>
        <p:sp>
          <p:nvSpPr>
            <p:cNvPr id="27" name="Chord 26">
              <a:extLst>
                <a:ext uri="{FF2B5EF4-FFF2-40B4-BE49-F238E27FC236}">
                  <a16:creationId xmlns:a16="http://schemas.microsoft.com/office/drawing/2014/main" id="{3981AFAF-3963-20E2-513F-645D7B9C9AEB}"/>
                </a:ext>
              </a:extLst>
            </p:cNvPr>
            <p:cNvSpPr/>
            <p:nvPr/>
          </p:nvSpPr>
          <p:spPr>
            <a:xfrm rot="7246126">
              <a:off x="7005518" y="3151819"/>
              <a:ext cx="4891449" cy="4936321"/>
            </a:xfrm>
            <a:prstGeom prst="chord">
              <a:avLst>
                <a:gd name="adj1" fmla="val 9042931"/>
                <a:gd name="adj2" fmla="val 16164887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</p:spTree>
    <p:extLst>
      <p:ext uri="{BB962C8B-B14F-4D97-AF65-F5344CB8AC3E}">
        <p14:creationId xmlns:p14="http://schemas.microsoft.com/office/powerpoint/2010/main" val="4129964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8130B5B-6325-00BA-FCBD-6F4E0D1274AE}"/>
              </a:ext>
            </a:extLst>
          </p:cNvPr>
          <p:cNvGrpSpPr/>
          <p:nvPr/>
        </p:nvGrpSpPr>
        <p:grpSpPr>
          <a:xfrm>
            <a:off x="7375558" y="3777713"/>
            <a:ext cx="5678871" cy="7971165"/>
            <a:chOff x="7375558" y="3777713"/>
            <a:chExt cx="5678871" cy="7971165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98E4606F-7CCC-7D07-FC25-BFA2EB18D588}"/>
                </a:ext>
              </a:extLst>
            </p:cNvPr>
            <p:cNvSpPr/>
            <p:nvPr/>
          </p:nvSpPr>
          <p:spPr>
            <a:xfrm>
              <a:off x="11353800" y="3777713"/>
              <a:ext cx="838200" cy="3080287"/>
            </a:xfrm>
            <a:prstGeom prst="triangle">
              <a:avLst>
                <a:gd name="adj" fmla="val 100000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7" name="Chord 6">
              <a:extLst>
                <a:ext uri="{FF2B5EF4-FFF2-40B4-BE49-F238E27FC236}">
                  <a16:creationId xmlns:a16="http://schemas.microsoft.com/office/drawing/2014/main" id="{17F70060-F9A1-7F59-5C82-C08E5B5C1301}"/>
                </a:ext>
              </a:extLst>
            </p:cNvPr>
            <p:cNvSpPr/>
            <p:nvPr/>
          </p:nvSpPr>
          <p:spPr>
            <a:xfrm rot="2674853">
              <a:off x="7375558" y="6046541"/>
              <a:ext cx="5678871" cy="5702337"/>
            </a:xfrm>
            <a:prstGeom prst="chord">
              <a:avLst>
                <a:gd name="adj1" fmla="val 10857866"/>
                <a:gd name="adj2" fmla="val 162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358BEBD5-74F9-0DC2-99BC-53C368F3DD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648598"/>
            <a:ext cx="3022601" cy="82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14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8130B5B-6325-00BA-FCBD-6F4E0D1274AE}"/>
              </a:ext>
            </a:extLst>
          </p:cNvPr>
          <p:cNvGrpSpPr/>
          <p:nvPr/>
        </p:nvGrpSpPr>
        <p:grpSpPr>
          <a:xfrm>
            <a:off x="7375558" y="3777713"/>
            <a:ext cx="5678871" cy="7971165"/>
            <a:chOff x="7375558" y="3777713"/>
            <a:chExt cx="5678871" cy="7971165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98E4606F-7CCC-7D07-FC25-BFA2EB18D588}"/>
                </a:ext>
              </a:extLst>
            </p:cNvPr>
            <p:cNvSpPr/>
            <p:nvPr/>
          </p:nvSpPr>
          <p:spPr>
            <a:xfrm>
              <a:off x="11353800" y="3777713"/>
              <a:ext cx="838200" cy="3080287"/>
            </a:xfrm>
            <a:prstGeom prst="triangle">
              <a:avLst>
                <a:gd name="adj" fmla="val 100000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7" name="Chord 6">
              <a:extLst>
                <a:ext uri="{FF2B5EF4-FFF2-40B4-BE49-F238E27FC236}">
                  <a16:creationId xmlns:a16="http://schemas.microsoft.com/office/drawing/2014/main" id="{17F70060-F9A1-7F59-5C82-C08E5B5C1301}"/>
                </a:ext>
              </a:extLst>
            </p:cNvPr>
            <p:cNvSpPr/>
            <p:nvPr/>
          </p:nvSpPr>
          <p:spPr>
            <a:xfrm rot="2674853">
              <a:off x="7375558" y="6046541"/>
              <a:ext cx="5678871" cy="5702337"/>
            </a:xfrm>
            <a:prstGeom prst="chord">
              <a:avLst>
                <a:gd name="adj1" fmla="val 10857866"/>
                <a:gd name="adj2" fmla="val 162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358BEBD5-74F9-0DC2-99BC-53C368F3DD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648598"/>
            <a:ext cx="3022601" cy="822873"/>
          </a:xfrm>
          <a:prstGeom prst="rect">
            <a:avLst/>
          </a:prstGeom>
        </p:spPr>
      </p:pic>
      <p:sp>
        <p:nvSpPr>
          <p:cNvPr id="2" name="Chord 1">
            <a:extLst>
              <a:ext uri="{FF2B5EF4-FFF2-40B4-BE49-F238E27FC236}">
                <a16:creationId xmlns:a16="http://schemas.microsoft.com/office/drawing/2014/main" id="{667D8FF8-2231-84E8-3CD3-73A9DD178447}"/>
              </a:ext>
            </a:extLst>
          </p:cNvPr>
          <p:cNvSpPr/>
          <p:nvPr/>
        </p:nvSpPr>
        <p:spPr>
          <a:xfrm rot="13469249">
            <a:off x="7375624" y="-4890838"/>
            <a:ext cx="5678871" cy="5702337"/>
          </a:xfrm>
          <a:prstGeom prst="chord">
            <a:avLst>
              <a:gd name="adj1" fmla="val 10857866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31365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58BEBD5-74F9-0DC2-99BC-53C368F3DD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648598"/>
            <a:ext cx="3022601" cy="822873"/>
          </a:xfrm>
          <a:prstGeom prst="rect">
            <a:avLst/>
          </a:prstGeom>
        </p:spPr>
      </p:pic>
      <p:sp>
        <p:nvSpPr>
          <p:cNvPr id="2" name="Chord 1">
            <a:extLst>
              <a:ext uri="{FF2B5EF4-FFF2-40B4-BE49-F238E27FC236}">
                <a16:creationId xmlns:a16="http://schemas.microsoft.com/office/drawing/2014/main" id="{96E2E5ED-87AC-FF6E-E46E-9CADB5701D7E}"/>
              </a:ext>
            </a:extLst>
          </p:cNvPr>
          <p:cNvSpPr/>
          <p:nvPr/>
        </p:nvSpPr>
        <p:spPr>
          <a:xfrm rot="13469249">
            <a:off x="7375624" y="-4890838"/>
            <a:ext cx="5678871" cy="5702337"/>
          </a:xfrm>
          <a:prstGeom prst="chord">
            <a:avLst>
              <a:gd name="adj1" fmla="val 10857866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95178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58BEBD5-74F9-0DC2-99BC-53C368F3DD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648598"/>
            <a:ext cx="3022601" cy="82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821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58BEBD5-74F9-0DC2-99BC-53C368F3DD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648598"/>
            <a:ext cx="3022601" cy="82287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EAE651E-B6BC-675E-3296-981493450231}"/>
              </a:ext>
            </a:extLst>
          </p:cNvPr>
          <p:cNvGrpSpPr/>
          <p:nvPr/>
        </p:nvGrpSpPr>
        <p:grpSpPr>
          <a:xfrm>
            <a:off x="6985001" y="12700"/>
            <a:ext cx="6943347" cy="8282356"/>
            <a:chOff x="6985001" y="12700"/>
            <a:chExt cx="6943347" cy="828235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D6FCDCF-89D7-F91F-BD9C-36B19E876A4A}"/>
                </a:ext>
              </a:extLst>
            </p:cNvPr>
            <p:cNvSpPr/>
            <p:nvPr/>
          </p:nvSpPr>
          <p:spPr>
            <a:xfrm>
              <a:off x="6985001" y="12700"/>
              <a:ext cx="5220717" cy="6852187"/>
            </a:xfrm>
            <a:custGeom>
              <a:avLst/>
              <a:gdLst>
                <a:gd name="connsiteX0" fmla="*/ 2607330 w 5220717"/>
                <a:gd name="connsiteY0" fmla="*/ 0 h 6852187"/>
                <a:gd name="connsiteX1" fmla="*/ 5220717 w 5220717"/>
                <a:gd name="connsiteY1" fmla="*/ 4528590 h 6852187"/>
                <a:gd name="connsiteX2" fmla="*/ 5220717 w 5220717"/>
                <a:gd name="connsiteY2" fmla="*/ 6852187 h 6852187"/>
                <a:gd name="connsiteX3" fmla="*/ 0 w 5220717"/>
                <a:gd name="connsiteY3" fmla="*/ 6852187 h 685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20717" h="6852187">
                  <a:moveTo>
                    <a:pt x="2607330" y="0"/>
                  </a:moveTo>
                  <a:lnTo>
                    <a:pt x="5220717" y="4528590"/>
                  </a:lnTo>
                  <a:lnTo>
                    <a:pt x="5220717" y="6852187"/>
                  </a:lnTo>
                  <a:lnTo>
                    <a:pt x="0" y="685218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lv-LV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93D8441-286D-56D3-4ADB-FAD8E4B38122}"/>
                </a:ext>
              </a:extLst>
            </p:cNvPr>
            <p:cNvSpPr/>
            <p:nvPr/>
          </p:nvSpPr>
          <p:spPr>
            <a:xfrm>
              <a:off x="8647860" y="628691"/>
              <a:ext cx="3557858" cy="6242057"/>
            </a:xfrm>
            <a:custGeom>
              <a:avLst/>
              <a:gdLst>
                <a:gd name="connsiteX0" fmla="*/ 3542412 w 3557858"/>
                <a:gd name="connsiteY0" fmla="*/ 0 h 6242057"/>
                <a:gd name="connsiteX1" fmla="*/ 3544140 w 3557858"/>
                <a:gd name="connsiteY1" fmla="*/ 3494 h 6242057"/>
                <a:gd name="connsiteX2" fmla="*/ 3544140 w 3557858"/>
                <a:gd name="connsiteY2" fmla="*/ 6239127 h 6242057"/>
                <a:gd name="connsiteX3" fmla="*/ 3557858 w 3557858"/>
                <a:gd name="connsiteY3" fmla="*/ 6239127 h 6242057"/>
                <a:gd name="connsiteX4" fmla="*/ 3557858 w 3557858"/>
                <a:gd name="connsiteY4" fmla="*/ 6242057 h 6242057"/>
                <a:gd name="connsiteX5" fmla="*/ 0 w 3557858"/>
                <a:gd name="connsiteY5" fmla="*/ 6242057 h 624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57858" h="6242057">
                  <a:moveTo>
                    <a:pt x="3542412" y="0"/>
                  </a:moveTo>
                  <a:lnTo>
                    <a:pt x="3544140" y="3494"/>
                  </a:lnTo>
                  <a:lnTo>
                    <a:pt x="3544140" y="6239127"/>
                  </a:lnTo>
                  <a:lnTo>
                    <a:pt x="3557858" y="6239127"/>
                  </a:lnTo>
                  <a:lnTo>
                    <a:pt x="3557858" y="6242057"/>
                  </a:lnTo>
                  <a:lnTo>
                    <a:pt x="0" y="624205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lv-LV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498C644-3AEC-4E9C-804C-A9B73E587062}"/>
                </a:ext>
              </a:extLst>
            </p:cNvPr>
            <p:cNvSpPr/>
            <p:nvPr/>
          </p:nvSpPr>
          <p:spPr>
            <a:xfrm>
              <a:off x="8647860" y="2617460"/>
              <a:ext cx="3541673" cy="4215151"/>
            </a:xfrm>
            <a:custGeom>
              <a:avLst/>
              <a:gdLst>
                <a:gd name="connsiteX0" fmla="*/ 2414621 w 3541673"/>
                <a:gd name="connsiteY0" fmla="*/ 0 h 4215151"/>
                <a:gd name="connsiteX1" fmla="*/ 3541673 w 3541673"/>
                <a:gd name="connsiteY1" fmla="*/ 1963538 h 4215151"/>
                <a:gd name="connsiteX2" fmla="*/ 3541673 w 3541673"/>
                <a:gd name="connsiteY2" fmla="*/ 4215151 h 4215151"/>
                <a:gd name="connsiteX3" fmla="*/ 0 w 3541673"/>
                <a:gd name="connsiteY3" fmla="*/ 4215151 h 4215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1673" h="4215151">
                  <a:moveTo>
                    <a:pt x="2414621" y="0"/>
                  </a:moveTo>
                  <a:lnTo>
                    <a:pt x="3541673" y="1963538"/>
                  </a:lnTo>
                  <a:lnTo>
                    <a:pt x="3541673" y="4215151"/>
                  </a:lnTo>
                  <a:lnTo>
                    <a:pt x="0" y="421515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lv-LV"/>
            </a:p>
          </p:txBody>
        </p:sp>
        <p:sp>
          <p:nvSpPr>
            <p:cNvPr id="16" name="Chord 15">
              <a:extLst>
                <a:ext uri="{FF2B5EF4-FFF2-40B4-BE49-F238E27FC236}">
                  <a16:creationId xmlns:a16="http://schemas.microsoft.com/office/drawing/2014/main" id="{A01B13E2-660B-2341-FD52-E008DBAFCCCC}"/>
                </a:ext>
              </a:extLst>
            </p:cNvPr>
            <p:cNvSpPr/>
            <p:nvPr/>
          </p:nvSpPr>
          <p:spPr>
            <a:xfrm>
              <a:off x="8249477" y="2592719"/>
              <a:ext cx="5678871" cy="5702337"/>
            </a:xfrm>
            <a:prstGeom prst="chord">
              <a:avLst>
                <a:gd name="adj1" fmla="val 9032450"/>
                <a:gd name="adj2" fmla="val 162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0015D0F-8C77-0D3F-ABF4-63BBE3D52CB2}"/>
                </a:ext>
              </a:extLst>
            </p:cNvPr>
            <p:cNvSpPr/>
            <p:nvPr/>
          </p:nvSpPr>
          <p:spPr>
            <a:xfrm rot="7233167">
              <a:off x="10994970" y="2449814"/>
              <a:ext cx="1479860" cy="1985401"/>
            </a:xfrm>
            <a:custGeom>
              <a:avLst/>
              <a:gdLst>
                <a:gd name="connsiteX0" fmla="*/ 340459 w 1483783"/>
                <a:gd name="connsiteY0" fmla="*/ 1968030 h 1968030"/>
                <a:gd name="connsiteX1" fmla="*/ 2739 w 1483783"/>
                <a:gd name="connsiteY1" fmla="*/ 924386 h 1968030"/>
                <a:gd name="connsiteX2" fmla="*/ 0 w 1483783"/>
                <a:gd name="connsiteY2" fmla="*/ 875858 h 1968030"/>
                <a:gd name="connsiteX3" fmla="*/ 1483783 w 1483783"/>
                <a:gd name="connsiteY3" fmla="*/ 0 h 1968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3783" h="1968030">
                  <a:moveTo>
                    <a:pt x="340459" y="1968030"/>
                  </a:moveTo>
                  <a:cubicBezTo>
                    <a:pt x="158743" y="1640384"/>
                    <a:pt x="46218" y="1285594"/>
                    <a:pt x="2739" y="924386"/>
                  </a:cubicBezTo>
                  <a:lnTo>
                    <a:pt x="0" y="875858"/>
                  </a:lnTo>
                  <a:lnTo>
                    <a:pt x="14837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lv-LV"/>
            </a:p>
          </p:txBody>
        </p:sp>
      </p:grpSp>
    </p:spTree>
    <p:extLst>
      <p:ext uri="{BB962C8B-B14F-4D97-AF65-F5344CB8AC3E}">
        <p14:creationId xmlns:p14="http://schemas.microsoft.com/office/powerpoint/2010/main" val="1686116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58BEBD5-74F9-0DC2-99BC-53C368F3DD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648598"/>
            <a:ext cx="3022601" cy="82287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ED89720-C712-8F29-9080-0881581F85D5}"/>
              </a:ext>
            </a:extLst>
          </p:cNvPr>
          <p:cNvGrpSpPr/>
          <p:nvPr/>
        </p:nvGrpSpPr>
        <p:grpSpPr>
          <a:xfrm>
            <a:off x="5912888" y="893488"/>
            <a:ext cx="6279112" cy="7251464"/>
            <a:chOff x="5912888" y="893488"/>
            <a:chExt cx="6279112" cy="725146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26D5A2B-FAE2-2B04-C973-86DBF71F4B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132000"/>
                      </a14:imgEffect>
                      <a14:imgEffect>
                        <a14:brightnessContrast contrast="2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b="-2372"/>
            <a:stretch/>
          </p:blipFill>
          <p:spPr>
            <a:xfrm>
              <a:off x="5912888" y="893488"/>
              <a:ext cx="5764790" cy="6115092"/>
            </a:xfrm>
            <a:prstGeom prst="triangle">
              <a:avLst>
                <a:gd name="adj" fmla="val 40307"/>
              </a:avLst>
            </a:prstGeom>
          </p:spPr>
        </p:pic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9E3A691-D390-893E-8382-84FF01047652}"/>
                </a:ext>
              </a:extLst>
            </p:cNvPr>
            <p:cNvSpPr/>
            <p:nvPr/>
          </p:nvSpPr>
          <p:spPr>
            <a:xfrm>
              <a:off x="7415427" y="1438854"/>
              <a:ext cx="4776573" cy="5428077"/>
            </a:xfrm>
            <a:custGeom>
              <a:avLst/>
              <a:gdLst>
                <a:gd name="connsiteX0" fmla="*/ 3080473 w 4776573"/>
                <a:gd name="connsiteY0" fmla="*/ 0 h 5428077"/>
                <a:gd name="connsiteX1" fmla="*/ 4776573 w 4776573"/>
                <a:gd name="connsiteY1" fmla="*/ 3429761 h 5428077"/>
                <a:gd name="connsiteX2" fmla="*/ 4776573 w 4776573"/>
                <a:gd name="connsiteY2" fmla="*/ 5428077 h 5428077"/>
                <a:gd name="connsiteX3" fmla="*/ 0 w 4776573"/>
                <a:gd name="connsiteY3" fmla="*/ 5428077 h 542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6573" h="5428077">
                  <a:moveTo>
                    <a:pt x="3080473" y="0"/>
                  </a:moveTo>
                  <a:lnTo>
                    <a:pt x="4776573" y="3429761"/>
                  </a:lnTo>
                  <a:lnTo>
                    <a:pt x="4776573" y="5428077"/>
                  </a:lnTo>
                  <a:lnTo>
                    <a:pt x="0" y="5428077"/>
                  </a:lnTo>
                  <a:close/>
                </a:path>
              </a:pathLst>
            </a:custGeom>
            <a:solidFill>
              <a:schemeClr val="accent1"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lv-LV"/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70F2B17D-1FF6-2D85-2684-78736CAC8B08}"/>
                </a:ext>
              </a:extLst>
            </p:cNvPr>
            <p:cNvSpPr/>
            <p:nvPr/>
          </p:nvSpPr>
          <p:spPr>
            <a:xfrm>
              <a:off x="7371983" y="3169647"/>
              <a:ext cx="4211035" cy="3697241"/>
            </a:xfrm>
            <a:prstGeom prst="triangle">
              <a:avLst>
                <a:gd name="adj" fmla="val 50859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5" name="Chord 24">
              <a:extLst>
                <a:ext uri="{FF2B5EF4-FFF2-40B4-BE49-F238E27FC236}">
                  <a16:creationId xmlns:a16="http://schemas.microsoft.com/office/drawing/2014/main" id="{CB4B5086-5E6A-AE87-AA82-051450E69125}"/>
                </a:ext>
              </a:extLst>
            </p:cNvPr>
            <p:cNvSpPr/>
            <p:nvPr/>
          </p:nvSpPr>
          <p:spPr>
            <a:xfrm>
              <a:off x="7070477" y="3169648"/>
              <a:ext cx="4896891" cy="4975304"/>
            </a:xfrm>
            <a:prstGeom prst="chord">
              <a:avLst>
                <a:gd name="adj1" fmla="val 9014731"/>
                <a:gd name="adj2" fmla="val 16194318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dirty="0"/>
            </a:p>
          </p:txBody>
        </p:sp>
        <p:sp>
          <p:nvSpPr>
            <p:cNvPr id="26" name="Chord 25">
              <a:extLst>
                <a:ext uri="{FF2B5EF4-FFF2-40B4-BE49-F238E27FC236}">
                  <a16:creationId xmlns:a16="http://schemas.microsoft.com/office/drawing/2014/main" id="{2630F4BC-5E5D-A33F-1B9C-208D7AC37100}"/>
                </a:ext>
              </a:extLst>
            </p:cNvPr>
            <p:cNvSpPr/>
            <p:nvPr/>
          </p:nvSpPr>
          <p:spPr>
            <a:xfrm rot="7246126">
              <a:off x="7005518" y="3151819"/>
              <a:ext cx="4891449" cy="4936321"/>
            </a:xfrm>
            <a:prstGeom prst="chord">
              <a:avLst>
                <a:gd name="adj1" fmla="val 9042931"/>
                <a:gd name="adj2" fmla="val 16164887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</p:spTree>
    <p:extLst>
      <p:ext uri="{BB962C8B-B14F-4D97-AF65-F5344CB8AC3E}">
        <p14:creationId xmlns:p14="http://schemas.microsoft.com/office/powerpoint/2010/main" val="766999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BA4AE-CD89-33D5-3DE8-F72FE4778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E42D2-8BF0-D8E1-558B-CEFB6F3EA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lv-LV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80A606-AB04-D56E-8015-70835BC876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9F80D6D-6793-8C0E-B127-22B89CF87F47}"/>
              </a:ext>
            </a:extLst>
          </p:cNvPr>
          <p:cNvGrpSpPr/>
          <p:nvPr/>
        </p:nvGrpSpPr>
        <p:grpSpPr>
          <a:xfrm>
            <a:off x="7375558" y="3777713"/>
            <a:ext cx="5678871" cy="7971165"/>
            <a:chOff x="7375558" y="3777713"/>
            <a:chExt cx="5678871" cy="7971165"/>
          </a:xfrm>
        </p:grpSpPr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8A33FA30-D9AC-B2E5-16BA-54C58A48C75E}"/>
                </a:ext>
              </a:extLst>
            </p:cNvPr>
            <p:cNvSpPr/>
            <p:nvPr/>
          </p:nvSpPr>
          <p:spPr>
            <a:xfrm>
              <a:off x="11353800" y="3777713"/>
              <a:ext cx="838200" cy="3080287"/>
            </a:xfrm>
            <a:prstGeom prst="triangle">
              <a:avLst>
                <a:gd name="adj" fmla="val 100000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0" name="Chord 9">
              <a:extLst>
                <a:ext uri="{FF2B5EF4-FFF2-40B4-BE49-F238E27FC236}">
                  <a16:creationId xmlns:a16="http://schemas.microsoft.com/office/drawing/2014/main" id="{8DAC969D-3DAD-B891-F2D4-7FC84E08B3F7}"/>
                </a:ext>
              </a:extLst>
            </p:cNvPr>
            <p:cNvSpPr/>
            <p:nvPr/>
          </p:nvSpPr>
          <p:spPr>
            <a:xfrm rot="2674853">
              <a:off x="7375558" y="6046541"/>
              <a:ext cx="5678871" cy="5702337"/>
            </a:xfrm>
            <a:prstGeom prst="chord">
              <a:avLst>
                <a:gd name="adj1" fmla="val 10857866"/>
                <a:gd name="adj2" fmla="val 162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8F7CC66C-8755-CBFB-D4B9-2281CF011B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648598"/>
            <a:ext cx="3022601" cy="82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65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3B46F-0047-B878-F947-5392856DE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FA99F2-0B48-801D-32D2-4EE43C3C6C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v-LV"/>
              <a:t>Noklikšķiniet uz ikonas, lai pievienotu attēlu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9A3FB7-FA4D-6198-C078-93B3DA2812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4279CBE-380A-0C53-44BF-8CDB6D602CB3}"/>
              </a:ext>
            </a:extLst>
          </p:cNvPr>
          <p:cNvGrpSpPr/>
          <p:nvPr/>
        </p:nvGrpSpPr>
        <p:grpSpPr>
          <a:xfrm>
            <a:off x="7375558" y="3777713"/>
            <a:ext cx="5678871" cy="7971165"/>
            <a:chOff x="7375558" y="3777713"/>
            <a:chExt cx="5678871" cy="7971165"/>
          </a:xfrm>
        </p:grpSpPr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754F8DC3-6C1A-B377-E7D7-2151F6D0AD6F}"/>
                </a:ext>
              </a:extLst>
            </p:cNvPr>
            <p:cNvSpPr/>
            <p:nvPr/>
          </p:nvSpPr>
          <p:spPr>
            <a:xfrm>
              <a:off x="11353800" y="3777713"/>
              <a:ext cx="838200" cy="3080287"/>
            </a:xfrm>
            <a:prstGeom prst="triangle">
              <a:avLst>
                <a:gd name="adj" fmla="val 100000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0" name="Chord 9">
              <a:extLst>
                <a:ext uri="{FF2B5EF4-FFF2-40B4-BE49-F238E27FC236}">
                  <a16:creationId xmlns:a16="http://schemas.microsoft.com/office/drawing/2014/main" id="{93FC4E15-69FE-F79F-DB30-01CC8740B5FE}"/>
                </a:ext>
              </a:extLst>
            </p:cNvPr>
            <p:cNvSpPr/>
            <p:nvPr/>
          </p:nvSpPr>
          <p:spPr>
            <a:xfrm rot="2674853">
              <a:off x="7375558" y="6046541"/>
              <a:ext cx="5678871" cy="5702337"/>
            </a:xfrm>
            <a:prstGeom prst="chord">
              <a:avLst>
                <a:gd name="adj1" fmla="val 10857866"/>
                <a:gd name="adj2" fmla="val 162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174D80B0-6E88-467C-56B3-9B990D9DEF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648598"/>
            <a:ext cx="3022601" cy="82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75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A7A0E-DD06-B6B4-E9E6-B16A990B8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31FD19-65E9-EDBE-73AD-9A91414540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lv-LV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17285DC-7693-93B9-B996-1895A59C315D}"/>
              </a:ext>
            </a:extLst>
          </p:cNvPr>
          <p:cNvGrpSpPr/>
          <p:nvPr/>
        </p:nvGrpSpPr>
        <p:grpSpPr>
          <a:xfrm>
            <a:off x="7375558" y="3777713"/>
            <a:ext cx="5678871" cy="7971165"/>
            <a:chOff x="7375558" y="3777713"/>
            <a:chExt cx="5678871" cy="7971165"/>
          </a:xfrm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93152BDA-AE58-E8AC-7B9A-BECC744B4E4A}"/>
                </a:ext>
              </a:extLst>
            </p:cNvPr>
            <p:cNvSpPr/>
            <p:nvPr/>
          </p:nvSpPr>
          <p:spPr>
            <a:xfrm>
              <a:off x="11353800" y="3777713"/>
              <a:ext cx="838200" cy="3080287"/>
            </a:xfrm>
            <a:prstGeom prst="triangle">
              <a:avLst>
                <a:gd name="adj" fmla="val 100000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9" name="Chord 8">
              <a:extLst>
                <a:ext uri="{FF2B5EF4-FFF2-40B4-BE49-F238E27FC236}">
                  <a16:creationId xmlns:a16="http://schemas.microsoft.com/office/drawing/2014/main" id="{1588A14A-89F3-4711-6076-95AF41C2CB7B}"/>
                </a:ext>
              </a:extLst>
            </p:cNvPr>
            <p:cNvSpPr/>
            <p:nvPr/>
          </p:nvSpPr>
          <p:spPr>
            <a:xfrm rot="2674853">
              <a:off x="7375558" y="6046541"/>
              <a:ext cx="5678871" cy="5702337"/>
            </a:xfrm>
            <a:prstGeom prst="chord">
              <a:avLst>
                <a:gd name="adj1" fmla="val 10857866"/>
                <a:gd name="adj2" fmla="val 162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02328FD-119B-A6F9-A462-35CD34BE4D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648598"/>
            <a:ext cx="3022601" cy="82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329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3DE10-93CA-F5B0-A958-6FD0A9C93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7BD84-A4D6-E952-1DFD-731996780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lv-LV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9EB4438-EF33-11C6-2BF4-90A30469B642}"/>
              </a:ext>
            </a:extLst>
          </p:cNvPr>
          <p:cNvGrpSpPr/>
          <p:nvPr/>
        </p:nvGrpSpPr>
        <p:grpSpPr>
          <a:xfrm>
            <a:off x="7375558" y="3777713"/>
            <a:ext cx="5678871" cy="7971165"/>
            <a:chOff x="7375558" y="3777713"/>
            <a:chExt cx="5678871" cy="7971165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5EBEFB6B-0069-584D-78E3-EB77862B83F8}"/>
                </a:ext>
              </a:extLst>
            </p:cNvPr>
            <p:cNvSpPr/>
            <p:nvPr/>
          </p:nvSpPr>
          <p:spPr>
            <a:xfrm>
              <a:off x="11353800" y="3777713"/>
              <a:ext cx="838200" cy="3080287"/>
            </a:xfrm>
            <a:prstGeom prst="triangle">
              <a:avLst>
                <a:gd name="adj" fmla="val 100000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5" name="Chord 14">
              <a:extLst>
                <a:ext uri="{FF2B5EF4-FFF2-40B4-BE49-F238E27FC236}">
                  <a16:creationId xmlns:a16="http://schemas.microsoft.com/office/drawing/2014/main" id="{EAE6F72F-1175-2E2E-8373-ED51316D7C6B}"/>
                </a:ext>
              </a:extLst>
            </p:cNvPr>
            <p:cNvSpPr/>
            <p:nvPr/>
          </p:nvSpPr>
          <p:spPr>
            <a:xfrm rot="2674853">
              <a:off x="7375558" y="6046541"/>
              <a:ext cx="5678871" cy="5702337"/>
            </a:xfrm>
            <a:prstGeom prst="chord">
              <a:avLst>
                <a:gd name="adj1" fmla="val 10857866"/>
                <a:gd name="adj2" fmla="val 162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dirty="0"/>
            </a:p>
          </p:txBody>
        </p:sp>
      </p:grpSp>
      <p:sp>
        <p:nvSpPr>
          <p:cNvPr id="29" name="Chord 28">
            <a:extLst>
              <a:ext uri="{FF2B5EF4-FFF2-40B4-BE49-F238E27FC236}">
                <a16:creationId xmlns:a16="http://schemas.microsoft.com/office/drawing/2014/main" id="{2795B9B6-B8AF-D92A-A9ED-7951C5780013}"/>
              </a:ext>
            </a:extLst>
          </p:cNvPr>
          <p:cNvSpPr/>
          <p:nvPr/>
        </p:nvSpPr>
        <p:spPr>
          <a:xfrm rot="13469249">
            <a:off x="7375624" y="-4890838"/>
            <a:ext cx="5678871" cy="5702337"/>
          </a:xfrm>
          <a:prstGeom prst="chord">
            <a:avLst>
              <a:gd name="adj1" fmla="val 10857866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970971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FA9590-F224-AB7A-16BB-8DB9AAD267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CC116D-CC40-1013-46BA-8975A985AF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FE56EF-153A-F632-2098-093DBC3FBFC7}"/>
              </a:ext>
            </a:extLst>
          </p:cNvPr>
          <p:cNvGrpSpPr/>
          <p:nvPr/>
        </p:nvGrpSpPr>
        <p:grpSpPr>
          <a:xfrm>
            <a:off x="7375558" y="3777713"/>
            <a:ext cx="5678871" cy="7971165"/>
            <a:chOff x="7375558" y="3777713"/>
            <a:chExt cx="5678871" cy="7971165"/>
          </a:xfrm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6365FEC5-B074-75C4-33F3-E881EE36424F}"/>
                </a:ext>
              </a:extLst>
            </p:cNvPr>
            <p:cNvSpPr/>
            <p:nvPr/>
          </p:nvSpPr>
          <p:spPr>
            <a:xfrm>
              <a:off x="11353800" y="3777713"/>
              <a:ext cx="838200" cy="3080287"/>
            </a:xfrm>
            <a:prstGeom prst="triangle">
              <a:avLst>
                <a:gd name="adj" fmla="val 100000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9" name="Chord 8">
              <a:extLst>
                <a:ext uri="{FF2B5EF4-FFF2-40B4-BE49-F238E27FC236}">
                  <a16:creationId xmlns:a16="http://schemas.microsoft.com/office/drawing/2014/main" id="{C9817E3B-DA90-E8F2-8604-9B436B4CFB32}"/>
                </a:ext>
              </a:extLst>
            </p:cNvPr>
            <p:cNvSpPr/>
            <p:nvPr/>
          </p:nvSpPr>
          <p:spPr>
            <a:xfrm rot="2674853">
              <a:off x="7375558" y="6046541"/>
              <a:ext cx="5678871" cy="5702337"/>
            </a:xfrm>
            <a:prstGeom prst="chord">
              <a:avLst>
                <a:gd name="adj1" fmla="val 10857866"/>
                <a:gd name="adj2" fmla="val 162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3179198C-90B8-2291-D869-FC64221E7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648598"/>
            <a:ext cx="3022601" cy="82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443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3DE10-93CA-F5B0-A958-6FD0A9C93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7BD84-A4D6-E952-1DFD-731996780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lv-LV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9EB4438-EF33-11C6-2BF4-90A30469B642}"/>
              </a:ext>
            </a:extLst>
          </p:cNvPr>
          <p:cNvGrpSpPr/>
          <p:nvPr/>
        </p:nvGrpSpPr>
        <p:grpSpPr>
          <a:xfrm>
            <a:off x="7375558" y="3777713"/>
            <a:ext cx="5678871" cy="7971165"/>
            <a:chOff x="7375558" y="3777713"/>
            <a:chExt cx="5678871" cy="7971165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5EBEFB6B-0069-584D-78E3-EB77862B83F8}"/>
                </a:ext>
              </a:extLst>
            </p:cNvPr>
            <p:cNvSpPr/>
            <p:nvPr/>
          </p:nvSpPr>
          <p:spPr>
            <a:xfrm>
              <a:off x="11353800" y="3777713"/>
              <a:ext cx="838200" cy="3080287"/>
            </a:xfrm>
            <a:prstGeom prst="triangle">
              <a:avLst>
                <a:gd name="adj" fmla="val 100000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5" name="Chord 14">
              <a:extLst>
                <a:ext uri="{FF2B5EF4-FFF2-40B4-BE49-F238E27FC236}">
                  <a16:creationId xmlns:a16="http://schemas.microsoft.com/office/drawing/2014/main" id="{EAE6F72F-1175-2E2E-8373-ED51316D7C6B}"/>
                </a:ext>
              </a:extLst>
            </p:cNvPr>
            <p:cNvSpPr/>
            <p:nvPr/>
          </p:nvSpPr>
          <p:spPr>
            <a:xfrm rot="2674853">
              <a:off x="7375558" y="6046541"/>
              <a:ext cx="5678871" cy="5702337"/>
            </a:xfrm>
            <a:prstGeom prst="chord">
              <a:avLst>
                <a:gd name="adj1" fmla="val 10857866"/>
                <a:gd name="adj2" fmla="val 162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dirty="0"/>
            </a:p>
          </p:txBody>
        </p:sp>
      </p:grpSp>
    </p:spTree>
    <p:extLst>
      <p:ext uri="{BB962C8B-B14F-4D97-AF65-F5344CB8AC3E}">
        <p14:creationId xmlns:p14="http://schemas.microsoft.com/office/powerpoint/2010/main" val="3349307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0C3C3-5311-7F4A-E3B7-8EF90D13E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4738"/>
            <a:ext cx="691515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  <a:endParaRPr lang="lv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C0A508-7190-247F-258E-4B03037DD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54463"/>
            <a:ext cx="615315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A39E8-D362-980F-66F7-606C8B74D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B7C9-82AD-4711-8D84-5AF96A29BB9E}" type="slidenum">
              <a:rPr lang="lv-LV" smtClean="0"/>
              <a:t>‹#›</a:t>
            </a:fld>
            <a:endParaRPr lang="lv-LV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368A108-9A9B-FCA2-D134-690B7A1D7B2C}"/>
              </a:ext>
            </a:extLst>
          </p:cNvPr>
          <p:cNvGrpSpPr/>
          <p:nvPr/>
        </p:nvGrpSpPr>
        <p:grpSpPr>
          <a:xfrm>
            <a:off x="6985001" y="12700"/>
            <a:ext cx="6943347" cy="8282356"/>
            <a:chOff x="6985001" y="12700"/>
            <a:chExt cx="6943347" cy="8282356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F54B8AD-AC79-862D-3317-8C76F9AB9A5A}"/>
                </a:ext>
              </a:extLst>
            </p:cNvPr>
            <p:cNvSpPr/>
            <p:nvPr/>
          </p:nvSpPr>
          <p:spPr>
            <a:xfrm>
              <a:off x="6985001" y="12700"/>
              <a:ext cx="5220717" cy="6852187"/>
            </a:xfrm>
            <a:custGeom>
              <a:avLst/>
              <a:gdLst>
                <a:gd name="connsiteX0" fmla="*/ 2607330 w 5220717"/>
                <a:gd name="connsiteY0" fmla="*/ 0 h 6852187"/>
                <a:gd name="connsiteX1" fmla="*/ 5220717 w 5220717"/>
                <a:gd name="connsiteY1" fmla="*/ 4528590 h 6852187"/>
                <a:gd name="connsiteX2" fmla="*/ 5220717 w 5220717"/>
                <a:gd name="connsiteY2" fmla="*/ 6852187 h 6852187"/>
                <a:gd name="connsiteX3" fmla="*/ 0 w 5220717"/>
                <a:gd name="connsiteY3" fmla="*/ 6852187 h 685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20717" h="6852187">
                  <a:moveTo>
                    <a:pt x="2607330" y="0"/>
                  </a:moveTo>
                  <a:lnTo>
                    <a:pt x="5220717" y="4528590"/>
                  </a:lnTo>
                  <a:lnTo>
                    <a:pt x="5220717" y="6852187"/>
                  </a:lnTo>
                  <a:lnTo>
                    <a:pt x="0" y="685218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lv-LV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AFC7A7A-9E63-3294-9412-6B0C4F407E57}"/>
                </a:ext>
              </a:extLst>
            </p:cNvPr>
            <p:cNvSpPr/>
            <p:nvPr/>
          </p:nvSpPr>
          <p:spPr>
            <a:xfrm>
              <a:off x="8647860" y="628691"/>
              <a:ext cx="3557858" cy="6242057"/>
            </a:xfrm>
            <a:custGeom>
              <a:avLst/>
              <a:gdLst>
                <a:gd name="connsiteX0" fmla="*/ 3542412 w 3557858"/>
                <a:gd name="connsiteY0" fmla="*/ 0 h 6242057"/>
                <a:gd name="connsiteX1" fmla="*/ 3544140 w 3557858"/>
                <a:gd name="connsiteY1" fmla="*/ 3494 h 6242057"/>
                <a:gd name="connsiteX2" fmla="*/ 3544140 w 3557858"/>
                <a:gd name="connsiteY2" fmla="*/ 6239127 h 6242057"/>
                <a:gd name="connsiteX3" fmla="*/ 3557858 w 3557858"/>
                <a:gd name="connsiteY3" fmla="*/ 6239127 h 6242057"/>
                <a:gd name="connsiteX4" fmla="*/ 3557858 w 3557858"/>
                <a:gd name="connsiteY4" fmla="*/ 6242057 h 6242057"/>
                <a:gd name="connsiteX5" fmla="*/ 0 w 3557858"/>
                <a:gd name="connsiteY5" fmla="*/ 6242057 h 624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57858" h="6242057">
                  <a:moveTo>
                    <a:pt x="3542412" y="0"/>
                  </a:moveTo>
                  <a:lnTo>
                    <a:pt x="3544140" y="3494"/>
                  </a:lnTo>
                  <a:lnTo>
                    <a:pt x="3544140" y="6239127"/>
                  </a:lnTo>
                  <a:lnTo>
                    <a:pt x="3557858" y="6239127"/>
                  </a:lnTo>
                  <a:lnTo>
                    <a:pt x="3557858" y="6242057"/>
                  </a:lnTo>
                  <a:lnTo>
                    <a:pt x="0" y="624205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lv-LV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1CD3DAE-8D23-9A1F-F92F-2047053A8B85}"/>
                </a:ext>
              </a:extLst>
            </p:cNvPr>
            <p:cNvSpPr/>
            <p:nvPr/>
          </p:nvSpPr>
          <p:spPr>
            <a:xfrm>
              <a:off x="8647860" y="2617460"/>
              <a:ext cx="3541673" cy="4215151"/>
            </a:xfrm>
            <a:custGeom>
              <a:avLst/>
              <a:gdLst>
                <a:gd name="connsiteX0" fmla="*/ 2414621 w 3541673"/>
                <a:gd name="connsiteY0" fmla="*/ 0 h 4215151"/>
                <a:gd name="connsiteX1" fmla="*/ 3541673 w 3541673"/>
                <a:gd name="connsiteY1" fmla="*/ 1963538 h 4215151"/>
                <a:gd name="connsiteX2" fmla="*/ 3541673 w 3541673"/>
                <a:gd name="connsiteY2" fmla="*/ 4215151 h 4215151"/>
                <a:gd name="connsiteX3" fmla="*/ 0 w 3541673"/>
                <a:gd name="connsiteY3" fmla="*/ 4215151 h 4215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1673" h="4215151">
                  <a:moveTo>
                    <a:pt x="2414621" y="0"/>
                  </a:moveTo>
                  <a:lnTo>
                    <a:pt x="3541673" y="1963538"/>
                  </a:lnTo>
                  <a:lnTo>
                    <a:pt x="3541673" y="4215151"/>
                  </a:lnTo>
                  <a:lnTo>
                    <a:pt x="0" y="421515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lv-LV"/>
            </a:p>
          </p:txBody>
        </p:sp>
        <p:sp>
          <p:nvSpPr>
            <p:cNvPr id="11" name="Chord 10">
              <a:extLst>
                <a:ext uri="{FF2B5EF4-FFF2-40B4-BE49-F238E27FC236}">
                  <a16:creationId xmlns:a16="http://schemas.microsoft.com/office/drawing/2014/main" id="{AD5D2FD1-F6AD-144D-D24E-0ABB35955904}"/>
                </a:ext>
              </a:extLst>
            </p:cNvPr>
            <p:cNvSpPr/>
            <p:nvPr/>
          </p:nvSpPr>
          <p:spPr>
            <a:xfrm>
              <a:off x="8249477" y="2592719"/>
              <a:ext cx="5678871" cy="5702337"/>
            </a:xfrm>
            <a:prstGeom prst="chord">
              <a:avLst>
                <a:gd name="adj1" fmla="val 9032450"/>
                <a:gd name="adj2" fmla="val 162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1EAF519-F17B-1E03-F148-C193E02697CF}"/>
                </a:ext>
              </a:extLst>
            </p:cNvPr>
            <p:cNvSpPr/>
            <p:nvPr/>
          </p:nvSpPr>
          <p:spPr>
            <a:xfrm rot="7233167">
              <a:off x="10994970" y="2449814"/>
              <a:ext cx="1479860" cy="1985401"/>
            </a:xfrm>
            <a:custGeom>
              <a:avLst/>
              <a:gdLst>
                <a:gd name="connsiteX0" fmla="*/ 340459 w 1483783"/>
                <a:gd name="connsiteY0" fmla="*/ 1968030 h 1968030"/>
                <a:gd name="connsiteX1" fmla="*/ 2739 w 1483783"/>
                <a:gd name="connsiteY1" fmla="*/ 924386 h 1968030"/>
                <a:gd name="connsiteX2" fmla="*/ 0 w 1483783"/>
                <a:gd name="connsiteY2" fmla="*/ 875858 h 1968030"/>
                <a:gd name="connsiteX3" fmla="*/ 1483783 w 1483783"/>
                <a:gd name="connsiteY3" fmla="*/ 0 h 1968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3783" h="1968030">
                  <a:moveTo>
                    <a:pt x="340459" y="1968030"/>
                  </a:moveTo>
                  <a:cubicBezTo>
                    <a:pt x="158743" y="1640384"/>
                    <a:pt x="46218" y="1285594"/>
                    <a:pt x="2739" y="924386"/>
                  </a:cubicBezTo>
                  <a:lnTo>
                    <a:pt x="0" y="875858"/>
                  </a:lnTo>
                  <a:lnTo>
                    <a:pt x="14837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lv-LV"/>
            </a:p>
          </p:txBody>
        </p:sp>
      </p:grpSp>
    </p:spTree>
    <p:extLst>
      <p:ext uri="{BB962C8B-B14F-4D97-AF65-F5344CB8AC3E}">
        <p14:creationId xmlns:p14="http://schemas.microsoft.com/office/powerpoint/2010/main" val="4052229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918BA-B911-D091-4B71-06151673A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565AE-0CD5-F40B-6A19-CA99CED983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2F1550-7A0C-3457-DFDE-49CE8AB2CC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lv-LV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B01752C-B38A-7B14-D231-010734962542}"/>
              </a:ext>
            </a:extLst>
          </p:cNvPr>
          <p:cNvGrpSpPr/>
          <p:nvPr/>
        </p:nvGrpSpPr>
        <p:grpSpPr>
          <a:xfrm>
            <a:off x="7375558" y="3777713"/>
            <a:ext cx="5678871" cy="7971165"/>
            <a:chOff x="7375558" y="3777713"/>
            <a:chExt cx="5678871" cy="7971165"/>
          </a:xfrm>
        </p:grpSpPr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15EC4218-D31F-9DA6-B69D-16B3C01CEB8E}"/>
                </a:ext>
              </a:extLst>
            </p:cNvPr>
            <p:cNvSpPr/>
            <p:nvPr/>
          </p:nvSpPr>
          <p:spPr>
            <a:xfrm>
              <a:off x="11353800" y="3777713"/>
              <a:ext cx="838200" cy="3080287"/>
            </a:xfrm>
            <a:prstGeom prst="triangle">
              <a:avLst>
                <a:gd name="adj" fmla="val 100000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2" name="Chord 11">
              <a:extLst>
                <a:ext uri="{FF2B5EF4-FFF2-40B4-BE49-F238E27FC236}">
                  <a16:creationId xmlns:a16="http://schemas.microsoft.com/office/drawing/2014/main" id="{4B30455E-0E14-422B-AAA3-8BECF638FF8D}"/>
                </a:ext>
              </a:extLst>
            </p:cNvPr>
            <p:cNvSpPr/>
            <p:nvPr/>
          </p:nvSpPr>
          <p:spPr>
            <a:xfrm rot="2674853">
              <a:off x="7375558" y="6046541"/>
              <a:ext cx="5678871" cy="5702337"/>
            </a:xfrm>
            <a:prstGeom prst="chord">
              <a:avLst>
                <a:gd name="adj1" fmla="val 10857866"/>
                <a:gd name="adj2" fmla="val 162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sp>
        <p:nvSpPr>
          <p:cNvPr id="16" name="Chord 15">
            <a:extLst>
              <a:ext uri="{FF2B5EF4-FFF2-40B4-BE49-F238E27FC236}">
                <a16:creationId xmlns:a16="http://schemas.microsoft.com/office/drawing/2014/main" id="{04A89406-127A-EDA4-E840-BBCEC661CE86}"/>
              </a:ext>
            </a:extLst>
          </p:cNvPr>
          <p:cNvSpPr/>
          <p:nvPr/>
        </p:nvSpPr>
        <p:spPr>
          <a:xfrm rot="13469249">
            <a:off x="7375624" y="-4890838"/>
            <a:ext cx="5678871" cy="5702337"/>
          </a:xfrm>
          <a:prstGeom prst="chord">
            <a:avLst>
              <a:gd name="adj1" fmla="val 10857866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00651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83CE1-DA37-2135-6E82-F788058E0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2354AC-5E55-7A50-70D2-CF75C1D24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40FEA7-388A-A2C1-5705-0D0E0BADAB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65F746-C762-A9C4-386F-CA071DBB46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1EB22D-BA0D-4841-330F-9BB3DB8273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B4A2AA5-2F8D-DF9E-B431-E12FAD151E86}"/>
              </a:ext>
            </a:extLst>
          </p:cNvPr>
          <p:cNvGrpSpPr/>
          <p:nvPr/>
        </p:nvGrpSpPr>
        <p:grpSpPr>
          <a:xfrm>
            <a:off x="7375558" y="3777713"/>
            <a:ext cx="5678871" cy="7971165"/>
            <a:chOff x="7375558" y="3777713"/>
            <a:chExt cx="5678871" cy="7971165"/>
          </a:xfrm>
        </p:grpSpPr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6389D2C4-E347-0E87-ED8A-9B14BA0B4E0E}"/>
                </a:ext>
              </a:extLst>
            </p:cNvPr>
            <p:cNvSpPr/>
            <p:nvPr/>
          </p:nvSpPr>
          <p:spPr>
            <a:xfrm>
              <a:off x="11353800" y="3777713"/>
              <a:ext cx="838200" cy="3080287"/>
            </a:xfrm>
            <a:prstGeom prst="triangle">
              <a:avLst>
                <a:gd name="adj" fmla="val 100000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2" name="Chord 11">
              <a:extLst>
                <a:ext uri="{FF2B5EF4-FFF2-40B4-BE49-F238E27FC236}">
                  <a16:creationId xmlns:a16="http://schemas.microsoft.com/office/drawing/2014/main" id="{040DD3E9-FF0C-D010-AB07-95F51A851031}"/>
                </a:ext>
              </a:extLst>
            </p:cNvPr>
            <p:cNvSpPr/>
            <p:nvPr/>
          </p:nvSpPr>
          <p:spPr>
            <a:xfrm rot="2674853">
              <a:off x="7375558" y="6046541"/>
              <a:ext cx="5678871" cy="5702337"/>
            </a:xfrm>
            <a:prstGeom prst="chord">
              <a:avLst>
                <a:gd name="adj1" fmla="val 10857866"/>
                <a:gd name="adj2" fmla="val 162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</p:spTree>
    <p:extLst>
      <p:ext uri="{BB962C8B-B14F-4D97-AF65-F5344CB8AC3E}">
        <p14:creationId xmlns:p14="http://schemas.microsoft.com/office/powerpoint/2010/main" val="847800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79846-D19D-741E-ACBF-640E963E7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079DD47-6FE7-727C-DCFB-8601D25AC9A9}"/>
              </a:ext>
            </a:extLst>
          </p:cNvPr>
          <p:cNvGrpSpPr/>
          <p:nvPr/>
        </p:nvGrpSpPr>
        <p:grpSpPr>
          <a:xfrm>
            <a:off x="7375558" y="3777713"/>
            <a:ext cx="5678871" cy="7971165"/>
            <a:chOff x="7375558" y="3777713"/>
            <a:chExt cx="5678871" cy="7971165"/>
          </a:xfrm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65E1DF89-119F-C898-F479-26B806434BE3}"/>
                </a:ext>
              </a:extLst>
            </p:cNvPr>
            <p:cNvSpPr/>
            <p:nvPr/>
          </p:nvSpPr>
          <p:spPr>
            <a:xfrm>
              <a:off x="11353800" y="3777713"/>
              <a:ext cx="838200" cy="3080287"/>
            </a:xfrm>
            <a:prstGeom prst="triangle">
              <a:avLst>
                <a:gd name="adj" fmla="val 100000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8" name="Chord 7">
              <a:extLst>
                <a:ext uri="{FF2B5EF4-FFF2-40B4-BE49-F238E27FC236}">
                  <a16:creationId xmlns:a16="http://schemas.microsoft.com/office/drawing/2014/main" id="{6147D139-8826-0B06-16C8-9836AF6C9283}"/>
                </a:ext>
              </a:extLst>
            </p:cNvPr>
            <p:cNvSpPr/>
            <p:nvPr/>
          </p:nvSpPr>
          <p:spPr>
            <a:xfrm rot="2674853">
              <a:off x="7375558" y="6046541"/>
              <a:ext cx="5678871" cy="5702337"/>
            </a:xfrm>
            <a:prstGeom prst="chord">
              <a:avLst>
                <a:gd name="adj1" fmla="val 10857866"/>
                <a:gd name="adj2" fmla="val 162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</p:spTree>
    <p:extLst>
      <p:ext uri="{BB962C8B-B14F-4D97-AF65-F5344CB8AC3E}">
        <p14:creationId xmlns:p14="http://schemas.microsoft.com/office/powerpoint/2010/main" val="327534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79846-D19D-741E-ACBF-640E963E7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079DD47-6FE7-727C-DCFB-8601D25AC9A9}"/>
              </a:ext>
            </a:extLst>
          </p:cNvPr>
          <p:cNvGrpSpPr/>
          <p:nvPr/>
        </p:nvGrpSpPr>
        <p:grpSpPr>
          <a:xfrm>
            <a:off x="7375558" y="3777713"/>
            <a:ext cx="5678871" cy="7971165"/>
            <a:chOff x="7375558" y="3777713"/>
            <a:chExt cx="5678871" cy="7971165"/>
          </a:xfrm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65E1DF89-119F-C898-F479-26B806434BE3}"/>
                </a:ext>
              </a:extLst>
            </p:cNvPr>
            <p:cNvSpPr/>
            <p:nvPr/>
          </p:nvSpPr>
          <p:spPr>
            <a:xfrm>
              <a:off x="11353800" y="3777713"/>
              <a:ext cx="838200" cy="3080287"/>
            </a:xfrm>
            <a:prstGeom prst="triangle">
              <a:avLst>
                <a:gd name="adj" fmla="val 100000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8" name="Chord 7">
              <a:extLst>
                <a:ext uri="{FF2B5EF4-FFF2-40B4-BE49-F238E27FC236}">
                  <a16:creationId xmlns:a16="http://schemas.microsoft.com/office/drawing/2014/main" id="{6147D139-8826-0B06-16C8-9836AF6C9283}"/>
                </a:ext>
              </a:extLst>
            </p:cNvPr>
            <p:cNvSpPr/>
            <p:nvPr/>
          </p:nvSpPr>
          <p:spPr>
            <a:xfrm rot="2674853">
              <a:off x="7375558" y="6046541"/>
              <a:ext cx="5678871" cy="5702337"/>
            </a:xfrm>
            <a:prstGeom prst="chord">
              <a:avLst>
                <a:gd name="adj1" fmla="val 10857866"/>
                <a:gd name="adj2" fmla="val 162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sp>
        <p:nvSpPr>
          <p:cNvPr id="3" name="Chord 2">
            <a:extLst>
              <a:ext uri="{FF2B5EF4-FFF2-40B4-BE49-F238E27FC236}">
                <a16:creationId xmlns:a16="http://schemas.microsoft.com/office/drawing/2014/main" id="{699960C8-86D2-AAB0-5DC9-4BB318406470}"/>
              </a:ext>
            </a:extLst>
          </p:cNvPr>
          <p:cNvSpPr/>
          <p:nvPr/>
        </p:nvSpPr>
        <p:spPr>
          <a:xfrm rot="13469249">
            <a:off x="7375624" y="-4890838"/>
            <a:ext cx="5678871" cy="5702337"/>
          </a:xfrm>
          <a:prstGeom prst="chord">
            <a:avLst>
              <a:gd name="adj1" fmla="val 10857866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92574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79846-D19D-741E-ACBF-640E963E7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4102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lv-LV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3E1BB13-2601-9EC4-E7A9-6C22B5F34492}"/>
              </a:ext>
            </a:extLst>
          </p:cNvPr>
          <p:cNvGrpSpPr/>
          <p:nvPr/>
        </p:nvGrpSpPr>
        <p:grpSpPr>
          <a:xfrm>
            <a:off x="6985001" y="12700"/>
            <a:ext cx="6943347" cy="8282356"/>
            <a:chOff x="6985001" y="12700"/>
            <a:chExt cx="6943347" cy="828235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A8B8837-F65D-FE50-90A4-F160E2EF5361}"/>
                </a:ext>
              </a:extLst>
            </p:cNvPr>
            <p:cNvSpPr/>
            <p:nvPr/>
          </p:nvSpPr>
          <p:spPr>
            <a:xfrm>
              <a:off x="6985001" y="12700"/>
              <a:ext cx="5220717" cy="6852187"/>
            </a:xfrm>
            <a:custGeom>
              <a:avLst/>
              <a:gdLst>
                <a:gd name="connsiteX0" fmla="*/ 2607330 w 5220717"/>
                <a:gd name="connsiteY0" fmla="*/ 0 h 6852187"/>
                <a:gd name="connsiteX1" fmla="*/ 5220717 w 5220717"/>
                <a:gd name="connsiteY1" fmla="*/ 4528590 h 6852187"/>
                <a:gd name="connsiteX2" fmla="*/ 5220717 w 5220717"/>
                <a:gd name="connsiteY2" fmla="*/ 6852187 h 6852187"/>
                <a:gd name="connsiteX3" fmla="*/ 0 w 5220717"/>
                <a:gd name="connsiteY3" fmla="*/ 6852187 h 685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20717" h="6852187">
                  <a:moveTo>
                    <a:pt x="2607330" y="0"/>
                  </a:moveTo>
                  <a:lnTo>
                    <a:pt x="5220717" y="4528590"/>
                  </a:lnTo>
                  <a:lnTo>
                    <a:pt x="5220717" y="6852187"/>
                  </a:lnTo>
                  <a:lnTo>
                    <a:pt x="0" y="685218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lv-LV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E99FA3D-A18F-799C-F21D-5D4419A671E1}"/>
                </a:ext>
              </a:extLst>
            </p:cNvPr>
            <p:cNvSpPr/>
            <p:nvPr/>
          </p:nvSpPr>
          <p:spPr>
            <a:xfrm>
              <a:off x="8647860" y="628691"/>
              <a:ext cx="3557858" cy="6242057"/>
            </a:xfrm>
            <a:custGeom>
              <a:avLst/>
              <a:gdLst>
                <a:gd name="connsiteX0" fmla="*/ 3542412 w 3557858"/>
                <a:gd name="connsiteY0" fmla="*/ 0 h 6242057"/>
                <a:gd name="connsiteX1" fmla="*/ 3544140 w 3557858"/>
                <a:gd name="connsiteY1" fmla="*/ 3494 h 6242057"/>
                <a:gd name="connsiteX2" fmla="*/ 3544140 w 3557858"/>
                <a:gd name="connsiteY2" fmla="*/ 6239127 h 6242057"/>
                <a:gd name="connsiteX3" fmla="*/ 3557858 w 3557858"/>
                <a:gd name="connsiteY3" fmla="*/ 6239127 h 6242057"/>
                <a:gd name="connsiteX4" fmla="*/ 3557858 w 3557858"/>
                <a:gd name="connsiteY4" fmla="*/ 6242057 h 6242057"/>
                <a:gd name="connsiteX5" fmla="*/ 0 w 3557858"/>
                <a:gd name="connsiteY5" fmla="*/ 6242057 h 624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57858" h="6242057">
                  <a:moveTo>
                    <a:pt x="3542412" y="0"/>
                  </a:moveTo>
                  <a:lnTo>
                    <a:pt x="3544140" y="3494"/>
                  </a:lnTo>
                  <a:lnTo>
                    <a:pt x="3544140" y="6239127"/>
                  </a:lnTo>
                  <a:lnTo>
                    <a:pt x="3557858" y="6239127"/>
                  </a:lnTo>
                  <a:lnTo>
                    <a:pt x="3557858" y="6242057"/>
                  </a:lnTo>
                  <a:lnTo>
                    <a:pt x="0" y="624205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lv-LV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ADD1600-6CE6-2BFC-5E56-4CF42632884B}"/>
                </a:ext>
              </a:extLst>
            </p:cNvPr>
            <p:cNvSpPr/>
            <p:nvPr/>
          </p:nvSpPr>
          <p:spPr>
            <a:xfrm>
              <a:off x="8647860" y="2617460"/>
              <a:ext cx="3541673" cy="4215151"/>
            </a:xfrm>
            <a:custGeom>
              <a:avLst/>
              <a:gdLst>
                <a:gd name="connsiteX0" fmla="*/ 2414621 w 3541673"/>
                <a:gd name="connsiteY0" fmla="*/ 0 h 4215151"/>
                <a:gd name="connsiteX1" fmla="*/ 3541673 w 3541673"/>
                <a:gd name="connsiteY1" fmla="*/ 1963538 h 4215151"/>
                <a:gd name="connsiteX2" fmla="*/ 3541673 w 3541673"/>
                <a:gd name="connsiteY2" fmla="*/ 4215151 h 4215151"/>
                <a:gd name="connsiteX3" fmla="*/ 0 w 3541673"/>
                <a:gd name="connsiteY3" fmla="*/ 4215151 h 4215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1673" h="4215151">
                  <a:moveTo>
                    <a:pt x="2414621" y="0"/>
                  </a:moveTo>
                  <a:lnTo>
                    <a:pt x="3541673" y="1963538"/>
                  </a:lnTo>
                  <a:lnTo>
                    <a:pt x="3541673" y="4215151"/>
                  </a:lnTo>
                  <a:lnTo>
                    <a:pt x="0" y="421515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lv-LV"/>
            </a:p>
          </p:txBody>
        </p:sp>
        <p:sp>
          <p:nvSpPr>
            <p:cNvPr id="17" name="Chord 16">
              <a:extLst>
                <a:ext uri="{FF2B5EF4-FFF2-40B4-BE49-F238E27FC236}">
                  <a16:creationId xmlns:a16="http://schemas.microsoft.com/office/drawing/2014/main" id="{40AAD9C9-F742-52CE-2ABB-5A6BDA3FF7BD}"/>
                </a:ext>
              </a:extLst>
            </p:cNvPr>
            <p:cNvSpPr/>
            <p:nvPr/>
          </p:nvSpPr>
          <p:spPr>
            <a:xfrm>
              <a:off x="8249477" y="2592719"/>
              <a:ext cx="5678871" cy="5702337"/>
            </a:xfrm>
            <a:prstGeom prst="chord">
              <a:avLst>
                <a:gd name="adj1" fmla="val 9032450"/>
                <a:gd name="adj2" fmla="val 162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4BA3480-BDE7-E20F-1DA9-2BC557A2271C}"/>
                </a:ext>
              </a:extLst>
            </p:cNvPr>
            <p:cNvSpPr/>
            <p:nvPr/>
          </p:nvSpPr>
          <p:spPr>
            <a:xfrm rot="7233167">
              <a:off x="10994970" y="2449814"/>
              <a:ext cx="1479860" cy="1985401"/>
            </a:xfrm>
            <a:custGeom>
              <a:avLst/>
              <a:gdLst>
                <a:gd name="connsiteX0" fmla="*/ 340459 w 1483783"/>
                <a:gd name="connsiteY0" fmla="*/ 1968030 h 1968030"/>
                <a:gd name="connsiteX1" fmla="*/ 2739 w 1483783"/>
                <a:gd name="connsiteY1" fmla="*/ 924386 h 1968030"/>
                <a:gd name="connsiteX2" fmla="*/ 0 w 1483783"/>
                <a:gd name="connsiteY2" fmla="*/ 875858 h 1968030"/>
                <a:gd name="connsiteX3" fmla="*/ 1483783 w 1483783"/>
                <a:gd name="connsiteY3" fmla="*/ 0 h 1968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3783" h="1968030">
                  <a:moveTo>
                    <a:pt x="340459" y="1968030"/>
                  </a:moveTo>
                  <a:cubicBezTo>
                    <a:pt x="158743" y="1640384"/>
                    <a:pt x="46218" y="1285594"/>
                    <a:pt x="2739" y="924386"/>
                  </a:cubicBezTo>
                  <a:lnTo>
                    <a:pt x="0" y="875858"/>
                  </a:lnTo>
                  <a:lnTo>
                    <a:pt x="14837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lv-LV"/>
            </a:p>
          </p:txBody>
        </p:sp>
      </p:grpSp>
    </p:spTree>
    <p:extLst>
      <p:ext uri="{BB962C8B-B14F-4D97-AF65-F5344CB8AC3E}">
        <p14:creationId xmlns:p14="http://schemas.microsoft.com/office/powerpoint/2010/main" val="942838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DBE67A-9959-BBE1-AFBF-204AAB346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  <a:endParaRPr lang="lv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9D9AF0-172D-6396-B732-AC5650297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lv-LV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D5C17-16E9-189C-6C7D-E067177911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BE760-3DA6-4148-ABC1-E83F683621B7}" type="datetimeFigureOut">
              <a:rPr lang="lv-LV" smtClean="0"/>
              <a:t>12.12.2024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7F79E-4F25-38F4-AC08-B62B04CD0F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3B7A2-5BDD-6D75-5B26-6366EDE042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B7C9-82AD-4711-8D84-5AF96A29BB9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76209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accent1"/>
          </a:solidFill>
          <a:latin typeface="Bahnschrift Condensed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Bahnschrift SemiLight Condensed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ahnschrift SemiLight Condensed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ahnschrift SemiLight Condensed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hnschrift SemiLight Condensed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hnschrift SemiLight Condensed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10.svg"/><Relationship Id="rId4" Type="http://schemas.openxmlformats.org/officeDocument/2006/relationships/image" Target="../media/image6.sv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14E9278-641C-587E-7303-CE16D4ABE5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896112"/>
            <a:ext cx="7327392" cy="3173921"/>
          </a:xfrm>
        </p:spPr>
        <p:txBody>
          <a:bodyPr>
            <a:normAutofit fontScale="90000"/>
          </a:bodyPr>
          <a:lstStyle/>
          <a:p>
            <a:r>
              <a:rPr lang="lv-LV" dirty="0"/>
              <a:t>MEŽA KOOPERĀCIJAS NĀKOTNE </a:t>
            </a:r>
            <a:br>
              <a:rPr lang="lv-LV" dirty="0"/>
            </a:br>
            <a:r>
              <a:rPr lang="lv-LV" dirty="0"/>
              <a:t>no ilgtspējīgas apsaimniekošanas līdz pievienotajai vērtībai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9449924B-E775-3A73-3EC7-781E12A02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561609"/>
            <a:ext cx="5385955" cy="1878053"/>
          </a:xfrm>
        </p:spPr>
        <p:txBody>
          <a:bodyPr>
            <a:normAutofit fontScale="92500" lnSpcReduction="10000"/>
          </a:bodyPr>
          <a:lstStyle/>
          <a:p>
            <a:r>
              <a:rPr lang="lv-LV" dirty="0"/>
              <a:t>Andis Malējs</a:t>
            </a:r>
          </a:p>
          <a:p>
            <a:r>
              <a:rPr lang="lv-LV" dirty="0"/>
              <a:t>LLKA, padomes loceklis</a:t>
            </a:r>
          </a:p>
          <a:p>
            <a:r>
              <a:rPr lang="lv-LV" dirty="0"/>
              <a:t>MPKS Mežsaimnieks, valdes loceklis</a:t>
            </a:r>
            <a:br>
              <a:rPr lang="lv-LV" dirty="0"/>
            </a:br>
            <a:endParaRPr lang="lv-LV" dirty="0"/>
          </a:p>
          <a:p>
            <a:r>
              <a:rPr lang="lv-LV" dirty="0"/>
              <a:t>Meža konference, 28.11.2024</a:t>
            </a:r>
          </a:p>
        </p:txBody>
      </p:sp>
    </p:spTree>
    <p:extLst>
      <p:ext uri="{BB962C8B-B14F-4D97-AF65-F5344CB8AC3E}">
        <p14:creationId xmlns:p14="http://schemas.microsoft.com/office/powerpoint/2010/main" val="830030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23962F19-A6AA-8276-F2B0-839300C818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98777"/>
            <a:ext cx="5626608" cy="4351338"/>
          </a:xfrm>
        </p:spPr>
        <p:txBody>
          <a:bodyPr>
            <a:normAutofit/>
          </a:bodyPr>
          <a:lstStyle/>
          <a:p>
            <a:r>
              <a:rPr lang="lv-LV" sz="6000" dirty="0"/>
              <a:t>KĀPĒC PĀRDOD</a:t>
            </a:r>
          </a:p>
          <a:p>
            <a:endParaRPr lang="lv-LV" sz="6000" dirty="0"/>
          </a:p>
          <a:p>
            <a:r>
              <a:rPr lang="lv-LV" sz="6000" dirty="0"/>
              <a:t>KĀPĒC NEAPSAIMNIEKO PAŠI</a:t>
            </a:r>
          </a:p>
        </p:txBody>
      </p:sp>
      <p:pic>
        <p:nvPicPr>
          <p:cNvPr id="6" name="Grafika 5" descr="Questions with solid fill">
            <a:extLst>
              <a:ext uri="{FF2B5EF4-FFF2-40B4-BE49-F238E27FC236}">
                <a16:creationId xmlns:a16="http://schemas.microsoft.com/office/drawing/2014/main" id="{B90333DE-8D58-1EFB-2B03-60C6B79E2B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05619" y="1139825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30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rsraksts 5">
            <a:extLst>
              <a:ext uri="{FF2B5EF4-FFF2-40B4-BE49-F238E27FC236}">
                <a16:creationId xmlns:a16="http://schemas.microsoft.com/office/drawing/2014/main" id="{87C8B129-2EA8-B8BD-42DA-E55E626C1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KĀPĒC PĀRDOD?</a:t>
            </a:r>
          </a:p>
        </p:txBody>
      </p:sp>
      <p:graphicFrame>
        <p:nvGraphicFramePr>
          <p:cNvPr id="5" name="Satura vietturis 4">
            <a:extLst>
              <a:ext uri="{FF2B5EF4-FFF2-40B4-BE49-F238E27FC236}">
                <a16:creationId xmlns:a16="http://schemas.microsoft.com/office/drawing/2014/main" id="{C0AF7A3E-6FED-E20A-0629-609984DE5D1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0708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AECA3D9D-7F7E-C77E-3FEF-FBAEF8198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587644"/>
            <a:ext cx="4916776" cy="33584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lv-LV" sz="8000" dirty="0"/>
              <a:t>Kooperācija </a:t>
            </a:r>
            <a:r>
              <a:rPr lang="lv-LV" sz="6000" dirty="0"/>
              <a:t>sadarbībā slēpjas attīstības spēks</a:t>
            </a:r>
            <a:endParaRPr lang="lv-LV" sz="8000" dirty="0"/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FE8B7807-E186-F357-8386-D6EBCBB27B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11000"/>
            <a:ext cx="5183188" cy="823912"/>
          </a:xfrm>
        </p:spPr>
        <p:txBody>
          <a:bodyPr>
            <a:normAutofit/>
          </a:bodyPr>
          <a:lstStyle/>
          <a:p>
            <a:r>
              <a:rPr lang="lv-LV" sz="3600" dirty="0"/>
              <a:t>LPKS LATRAPS, LPKS VAKS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A3F8E21C-7254-8118-BD9F-82B839E9436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4000" dirty="0">
                <a:solidFill>
                  <a:schemeClr val="accent1"/>
                </a:solidFill>
              </a:rPr>
              <a:t>100% Latvijas lauksaimnieku uzņēmumi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4000" dirty="0">
                <a:solidFill>
                  <a:schemeClr val="accent1"/>
                </a:solidFill>
              </a:rPr>
              <a:t>~2000 zemnieki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4000" dirty="0">
                <a:solidFill>
                  <a:schemeClr val="accent1"/>
                </a:solidFill>
              </a:rPr>
              <a:t>Vairāk nekā 0,5mljrd EUR apgrozījums</a:t>
            </a:r>
          </a:p>
          <a:p>
            <a:endParaRPr lang="lv-LV" sz="4000" dirty="0"/>
          </a:p>
        </p:txBody>
      </p:sp>
    </p:spTree>
    <p:extLst>
      <p:ext uri="{BB962C8B-B14F-4D97-AF65-F5344CB8AC3E}">
        <p14:creationId xmlns:p14="http://schemas.microsoft.com/office/powerpoint/2010/main" val="2992874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51C463E-E849-4D4D-184C-0BB0DC170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lv-LV" dirty="0"/>
              <a:t>LATRAPS</a:t>
            </a:r>
          </a:p>
        </p:txBody>
      </p:sp>
      <p:pic>
        <p:nvPicPr>
          <p:cNvPr id="2052" name="Picture 4" descr="&amp;quot;ASNS Ingredient&amp;quot; ražotnes vizualizācija">
            <a:extLst>
              <a:ext uri="{FF2B5EF4-FFF2-40B4-BE49-F238E27FC236}">
                <a16:creationId xmlns:a16="http://schemas.microsoft.com/office/drawing/2014/main" id="{A8B81915-1CDA-526C-4597-88C45D167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6" r="21688" b="2"/>
          <a:stretch/>
        </p:blipFill>
        <p:spPr bwMode="auto">
          <a:xfrm>
            <a:off x="5183188" y="987425"/>
            <a:ext cx="6172200" cy="487362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AECA3D9D-7F7E-C77E-3FEF-FBAEF8198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3200" dirty="0" err="1"/>
              <a:t>Daudzmiljonu</a:t>
            </a:r>
            <a:r>
              <a:rPr lang="lv-LV" sz="3200" dirty="0"/>
              <a:t> investīciju projekts</a:t>
            </a:r>
            <a:endParaRPr lang="lv-LV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3200" dirty="0"/>
              <a:t>Ī</a:t>
            </a:r>
            <a:r>
              <a:rPr lang="lv-LV" sz="3200" dirty="0">
                <a:solidFill>
                  <a:schemeClr val="accent1"/>
                </a:solidFill>
              </a:rPr>
              <a:t>pašnieki </a:t>
            </a:r>
            <a:r>
              <a:rPr lang="lv-LV" sz="3200" b="1" dirty="0">
                <a:solidFill>
                  <a:schemeClr val="accent1"/>
                </a:solidFill>
              </a:rPr>
              <a:t>zemnieki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3200" dirty="0">
                <a:solidFill>
                  <a:schemeClr val="accent1"/>
                </a:solidFill>
              </a:rPr>
              <a:t>Ieguvēji </a:t>
            </a:r>
            <a:r>
              <a:rPr lang="lv-LV" sz="3200" b="1" dirty="0">
                <a:solidFill>
                  <a:schemeClr val="accent1"/>
                </a:solidFill>
              </a:rPr>
              <a:t>zemnieki</a:t>
            </a:r>
          </a:p>
        </p:txBody>
      </p:sp>
    </p:spTree>
    <p:extLst>
      <p:ext uri="{BB962C8B-B14F-4D97-AF65-F5344CB8AC3E}">
        <p14:creationId xmlns:p14="http://schemas.microsoft.com/office/powerpoint/2010/main" val="3869153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E2D7E65-3C97-B693-CE63-A7C2F7629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Meža kooperācijas mērķis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19BE7B92-86D2-CD87-943B-8992F04C0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v-LV" sz="9600" dirty="0"/>
              <a:t>Pēc iespējas lielāka pievienotā vērtība biedru meža īpašumiem</a:t>
            </a:r>
          </a:p>
        </p:txBody>
      </p:sp>
    </p:spTree>
    <p:extLst>
      <p:ext uri="{BB962C8B-B14F-4D97-AF65-F5344CB8AC3E}">
        <p14:creationId xmlns:p14="http://schemas.microsoft.com/office/powerpoint/2010/main" val="3996117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30F7F86-E9FF-072D-EEA5-C9661C228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Ko meža kooperatīvi jau tagad dara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BB43C8F2-EB3E-B511-1E61-18FB64F45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00955" cy="4398530"/>
          </a:xfrm>
        </p:spPr>
        <p:txBody>
          <a:bodyPr>
            <a:normAutofit/>
          </a:bodyPr>
          <a:lstStyle/>
          <a:p>
            <a:r>
              <a:rPr lang="lv-LV" sz="3200" dirty="0"/>
              <a:t>konsultē</a:t>
            </a:r>
          </a:p>
          <a:p>
            <a:r>
              <a:rPr lang="lv-LV" sz="3200" dirty="0"/>
              <a:t>organizē seminārus</a:t>
            </a:r>
          </a:p>
          <a:p>
            <a:r>
              <a:rPr lang="lv-LV" sz="3200" dirty="0"/>
              <a:t>sniedz ieteikumus balstoties uz MVR</a:t>
            </a:r>
          </a:p>
        </p:txBody>
      </p:sp>
    </p:spTree>
    <p:extLst>
      <p:ext uri="{BB962C8B-B14F-4D97-AF65-F5344CB8AC3E}">
        <p14:creationId xmlns:p14="http://schemas.microsoft.com/office/powerpoint/2010/main" val="3596348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30F7F86-E9FF-072D-EEA5-C9661C228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Ko meža kooperatīvi jau tagad dara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BB43C8F2-EB3E-B511-1E61-18FB64F456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lv-LV" sz="3200" dirty="0"/>
              <a:t>kopā </a:t>
            </a:r>
            <a:r>
              <a:rPr lang="lv-LV" sz="3200" dirty="0" err="1"/>
              <a:t>pasūta</a:t>
            </a:r>
            <a:r>
              <a:rPr lang="lv-LV" sz="3200" dirty="0"/>
              <a:t> mežkopības pakalpojumus</a:t>
            </a:r>
          </a:p>
          <a:p>
            <a:pPr lvl="1"/>
            <a:r>
              <a:rPr lang="lv-LV" sz="2800" dirty="0"/>
              <a:t>~1000ha</a:t>
            </a:r>
          </a:p>
          <a:p>
            <a:pPr lvl="1"/>
            <a:r>
              <a:rPr lang="lv-LV" sz="2800" dirty="0"/>
              <a:t>~1’000’000stādi</a:t>
            </a:r>
            <a:endParaRPr lang="lv-LV" sz="3200" dirty="0"/>
          </a:p>
          <a:p>
            <a:endParaRPr lang="lv-LV" sz="3200" dirty="0"/>
          </a:p>
        </p:txBody>
      </p:sp>
      <p:graphicFrame>
        <p:nvGraphicFramePr>
          <p:cNvPr id="4" name="Satura vietturis 5">
            <a:extLst>
              <a:ext uri="{FF2B5EF4-FFF2-40B4-BE49-F238E27FC236}">
                <a16:creationId xmlns:a16="http://schemas.microsoft.com/office/drawing/2014/main" id="{19DDF219-7EB2-FAEF-0327-9ED9CD3C8C39}"/>
              </a:ext>
            </a:extLst>
          </p:cNvPr>
          <p:cNvGraphicFramePr>
            <a:graphicFrameLocks/>
          </p:cNvGraphicFramePr>
          <p:nvPr/>
        </p:nvGraphicFramePr>
        <p:xfrm>
          <a:off x="4634345" y="1825625"/>
          <a:ext cx="7699664" cy="3743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9744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30F7F86-E9FF-072D-EEA5-C9661C228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Ko meža kooperatīvi jau tagad dara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BB43C8F2-EB3E-B511-1E61-18FB64F45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00955" cy="4398530"/>
          </a:xfrm>
        </p:spPr>
        <p:txBody>
          <a:bodyPr>
            <a:normAutofit/>
          </a:bodyPr>
          <a:lstStyle/>
          <a:p>
            <a:r>
              <a:rPr lang="lv-LV" sz="3200" dirty="0"/>
              <a:t>kopā pārdod kokmateriālus</a:t>
            </a:r>
          </a:p>
          <a:p>
            <a:pPr lvl="1"/>
            <a:r>
              <a:rPr lang="lv-LV" sz="2800" dirty="0"/>
              <a:t>10milj EUR apgrozījums</a:t>
            </a:r>
          </a:p>
          <a:p>
            <a:pPr lvl="1"/>
            <a:r>
              <a:rPr lang="lv-LV" sz="2800" dirty="0"/>
              <a:t>TOP 20 mežsaimniecības uzņēmums (MPKS Mežsaimnieks)</a:t>
            </a:r>
          </a:p>
          <a:p>
            <a:pPr lvl="1"/>
            <a:r>
              <a:rPr lang="lv-LV" sz="2800" dirty="0"/>
              <a:t>visa peļņa kooperatīva īpašniekam jeb pašam meža īpašniekam</a:t>
            </a:r>
          </a:p>
          <a:p>
            <a:pPr lvl="1"/>
            <a:r>
              <a:rPr lang="lv-LV" sz="2800" dirty="0"/>
              <a:t>sertifikācija un piegādes ķēdes</a:t>
            </a:r>
          </a:p>
          <a:p>
            <a:endParaRPr lang="lv-LV" sz="3200" dirty="0"/>
          </a:p>
          <a:p>
            <a:endParaRPr lang="lv-LV" sz="3200" dirty="0"/>
          </a:p>
        </p:txBody>
      </p:sp>
    </p:spTree>
    <p:extLst>
      <p:ext uri="{BB962C8B-B14F-4D97-AF65-F5344CB8AC3E}">
        <p14:creationId xmlns:p14="http://schemas.microsoft.com/office/powerpoint/2010/main" val="115458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43D048D-89A5-B9F0-4CEC-3659EB84B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Ko iegūst valsts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21D29E2E-80D4-80CB-BF03-F96A89D7E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3600" dirty="0"/>
              <a:t>Apsaimniekoti meži – vērtīgi meži</a:t>
            </a:r>
          </a:p>
          <a:p>
            <a:pPr lvl="1"/>
            <a:r>
              <a:rPr lang="lv-LV" sz="3200" dirty="0"/>
              <a:t>augstāka mežu saimnieciskā vērtība</a:t>
            </a:r>
          </a:p>
          <a:p>
            <a:pPr lvl="1"/>
            <a:r>
              <a:rPr lang="lv-LV" sz="3200" dirty="0"/>
              <a:t>pienesums tautsaimniecībai</a:t>
            </a:r>
          </a:p>
          <a:p>
            <a:pPr lvl="1"/>
            <a:r>
              <a:rPr lang="lv-LV" sz="3200" dirty="0"/>
              <a:t>lielāks piesaistītais CO2</a:t>
            </a:r>
          </a:p>
          <a:p>
            <a:pPr lvl="1"/>
            <a:r>
              <a:rPr lang="lv-LV" sz="3200" dirty="0"/>
              <a:t>palīdzam sasniegt ES projektu izvirzītos mērķus</a:t>
            </a:r>
          </a:p>
          <a:p>
            <a:r>
              <a:rPr lang="lv-LV" sz="3600" dirty="0"/>
              <a:t>Vairāk samaksātu nodokļu</a:t>
            </a:r>
          </a:p>
          <a:p>
            <a:r>
              <a:rPr lang="lv-LV" sz="3600" dirty="0"/>
              <a:t>Kapitāla saglabāšana vietējo iedzīvotāju rokās</a:t>
            </a:r>
          </a:p>
          <a:p>
            <a:pPr lvl="1"/>
            <a:endParaRPr lang="lv-LV" sz="3200" dirty="0"/>
          </a:p>
        </p:txBody>
      </p:sp>
    </p:spTree>
    <p:extLst>
      <p:ext uri="{BB962C8B-B14F-4D97-AF65-F5344CB8AC3E}">
        <p14:creationId xmlns:p14="http://schemas.microsoft.com/office/powerpoint/2010/main" val="3640592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CC76BDB-36B6-F923-27FB-999093E21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Nākotnes plāni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385CB9D5-7B3E-11CF-95E0-96ED670C98F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/>
              <a:t>BIEDRU SKAITA UN PLATĪBU PIEAUGUMS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28F7D0C4-510F-B8CE-9017-66F7D7E5EB6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lv-LV" dirty="0"/>
              <a:t>10’000 meža īpašnieku</a:t>
            </a:r>
          </a:p>
          <a:p>
            <a:r>
              <a:rPr lang="lv-LV" dirty="0"/>
              <a:t>150’000ha</a:t>
            </a:r>
          </a:p>
          <a:p>
            <a:r>
              <a:rPr lang="lv-LV" dirty="0"/>
              <a:t>100milj EUR apgrozījums</a:t>
            </a:r>
          </a:p>
          <a:p>
            <a:r>
              <a:rPr lang="lv-LV" dirty="0"/>
              <a:t>Stratēģisks resursu piegādātājs nozarei</a:t>
            </a:r>
          </a:p>
          <a:p>
            <a:endParaRPr lang="lv-LV" dirty="0"/>
          </a:p>
          <a:p>
            <a:r>
              <a:rPr lang="lv-LV" sz="2800" dirty="0"/>
              <a:t>28mlj EUR/gadā pienesums tautsaimniecībai (neskaitot ekosistēmu pakalpojumus)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63075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DDD63A1-57FE-BCD3-020B-B67EF1ABA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LOTERIJA</a:t>
            </a:r>
          </a:p>
        </p:txBody>
      </p:sp>
      <p:pic>
        <p:nvPicPr>
          <p:cNvPr id="5" name="Satura vietturis 4" descr="Phone Vibration with solid fill">
            <a:extLst>
              <a:ext uri="{FF2B5EF4-FFF2-40B4-BE49-F238E27FC236}">
                <a16:creationId xmlns:a16="http://schemas.microsoft.com/office/drawing/2014/main" id="{E7382E2A-C16E-EF8D-AE32-66EC58C681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00272" y="1925606"/>
            <a:ext cx="3907536" cy="3907536"/>
          </a:xfrm>
        </p:spPr>
      </p:pic>
    </p:spTree>
    <p:extLst>
      <p:ext uri="{BB962C8B-B14F-4D97-AF65-F5344CB8AC3E}">
        <p14:creationId xmlns:p14="http://schemas.microsoft.com/office/powerpoint/2010/main" val="339797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CC76BDB-36B6-F923-27FB-999093E21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Nākotnes plāni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385CB9D5-7B3E-11CF-95E0-96ED670C98F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v-LV" sz="3600" dirty="0"/>
              <a:t>IEGULDĪJUMS MATERIĀLAJOS AKTĪVOS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28F7D0C4-510F-B8CE-9017-66F7D7E5EB6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lv-LV" sz="4000" dirty="0"/>
              <a:t>meža tehnikas un loģistika transporta iegāde</a:t>
            </a:r>
          </a:p>
          <a:p>
            <a:r>
              <a:rPr lang="lv-LV" sz="4000" dirty="0"/>
              <a:t>pārstrāde</a:t>
            </a:r>
          </a:p>
          <a:p>
            <a:r>
              <a:rPr lang="lv-LV" sz="4000" dirty="0"/>
              <a:t>kokaudzētavas izveide</a:t>
            </a:r>
          </a:p>
        </p:txBody>
      </p:sp>
    </p:spTree>
    <p:extLst>
      <p:ext uri="{BB962C8B-B14F-4D97-AF65-F5344CB8AC3E}">
        <p14:creationId xmlns:p14="http://schemas.microsoft.com/office/powerpoint/2010/main" val="3412441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a vietturis 5">
            <a:extLst>
              <a:ext uri="{FF2B5EF4-FFF2-40B4-BE49-F238E27FC236}">
                <a16:creationId xmlns:a16="http://schemas.microsoft.com/office/drawing/2014/main" id="{9198670E-30A2-6EA5-1649-22C39501321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10491" y="4151891"/>
            <a:ext cx="6153150" cy="1500187"/>
          </a:xfrm>
        </p:spPr>
        <p:txBody>
          <a:bodyPr/>
          <a:lstStyle/>
          <a:p>
            <a:pPr marL="0" indent="0">
              <a:buNone/>
            </a:pPr>
            <a:r>
              <a:rPr lang="lv-LV" dirty="0">
                <a:solidFill>
                  <a:schemeClr val="bg2">
                    <a:lumMod val="50000"/>
                  </a:schemeClr>
                </a:solidFill>
              </a:rPr>
              <a:t>Andis Malējs</a:t>
            </a:r>
          </a:p>
          <a:p>
            <a:pPr marL="0" indent="0">
              <a:buNone/>
            </a:pPr>
            <a:r>
              <a:rPr lang="lv-LV" dirty="0">
                <a:solidFill>
                  <a:schemeClr val="bg2">
                    <a:lumMod val="50000"/>
                  </a:schemeClr>
                </a:solidFill>
              </a:rPr>
              <a:t>T. 29486068</a:t>
            </a:r>
          </a:p>
        </p:txBody>
      </p:sp>
    </p:spTree>
    <p:extLst>
      <p:ext uri="{BB962C8B-B14F-4D97-AF65-F5344CB8AC3E}">
        <p14:creationId xmlns:p14="http://schemas.microsoft.com/office/powerpoint/2010/main" val="901229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DDD63A1-57FE-BCD3-020B-B67EF1ABA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LOTERIJA</a:t>
            </a:r>
          </a:p>
        </p:txBody>
      </p:sp>
      <p:pic>
        <p:nvPicPr>
          <p:cNvPr id="5" name="Satura vietturis 4" descr="Phone Vibration with solid fill">
            <a:extLst>
              <a:ext uri="{FF2B5EF4-FFF2-40B4-BE49-F238E27FC236}">
                <a16:creationId xmlns:a16="http://schemas.microsoft.com/office/drawing/2014/main" id="{E7382E2A-C16E-EF8D-AE32-66EC58C681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48744" y="1592519"/>
            <a:ext cx="3907536" cy="3907536"/>
          </a:xfrm>
        </p:spPr>
      </p:pic>
      <p:pic>
        <p:nvPicPr>
          <p:cNvPr id="3" name="Satura vietturis 4" descr="Phone Vibration with solid fill">
            <a:extLst>
              <a:ext uri="{FF2B5EF4-FFF2-40B4-BE49-F238E27FC236}">
                <a16:creationId xmlns:a16="http://schemas.microsoft.com/office/drawing/2014/main" id="{7B35FDB1-EA9B-01A9-85C2-B440C8DD0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201230">
            <a:off x="2949416" y="1109119"/>
            <a:ext cx="3907536" cy="3907536"/>
          </a:xfrm>
          <a:prstGeom prst="rect">
            <a:avLst/>
          </a:prstGeom>
        </p:spPr>
      </p:pic>
      <p:pic>
        <p:nvPicPr>
          <p:cNvPr id="4" name="Satura vietturis 4" descr="Phone Vibration with solid fill">
            <a:extLst>
              <a:ext uri="{FF2B5EF4-FFF2-40B4-BE49-F238E27FC236}">
                <a16:creationId xmlns:a16="http://schemas.microsoft.com/office/drawing/2014/main" id="{0EFA49D6-013F-3DAE-57C5-4216907BB4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8783301">
            <a:off x="4134165" y="3456443"/>
            <a:ext cx="3207463" cy="3207463"/>
          </a:xfrm>
          <a:prstGeom prst="rect">
            <a:avLst/>
          </a:prstGeom>
        </p:spPr>
      </p:pic>
      <p:pic>
        <p:nvPicPr>
          <p:cNvPr id="6" name="Satura vietturis 4" descr="Phone Vibration with solid fill">
            <a:extLst>
              <a:ext uri="{FF2B5EF4-FFF2-40B4-BE49-F238E27FC236}">
                <a16:creationId xmlns:a16="http://schemas.microsoft.com/office/drawing/2014/main" id="{41661F63-7C1B-DD7D-1FAE-F18657D7DE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0123066">
            <a:off x="1276055" y="2951985"/>
            <a:ext cx="3226900" cy="322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93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30D3493-B53B-31AA-777E-3963F5C55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KAM PIEDER LATVIJAS MEŽI?</a:t>
            </a:r>
          </a:p>
        </p:txBody>
      </p:sp>
      <p:graphicFrame>
        <p:nvGraphicFramePr>
          <p:cNvPr id="4" name="Satura vietturis 3">
            <a:extLst>
              <a:ext uri="{FF2B5EF4-FFF2-40B4-BE49-F238E27FC236}">
                <a16:creationId xmlns:a16="http://schemas.microsoft.com/office/drawing/2014/main" id="{D99E2AD8-47F5-C868-DFAF-4B79D34B347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14016" y="1490472"/>
          <a:ext cx="9067800" cy="5198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0D2B940-09EC-5E66-6642-6C777F0B2287}"/>
              </a:ext>
            </a:extLst>
          </p:cNvPr>
          <p:cNvSpPr txBox="1"/>
          <p:nvPr/>
        </p:nvSpPr>
        <p:spPr>
          <a:xfrm>
            <a:off x="838200" y="2130552"/>
            <a:ext cx="20208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200" b="0" i="0" u="none" strike="noStrike" kern="1200" cap="none" spc="0" normalizeH="0" baseline="0" noProof="0" dirty="0">
                <a:ln>
                  <a:noFill/>
                </a:ln>
                <a:solidFill>
                  <a:srgbClr val="1A5632"/>
                </a:solidFill>
                <a:effectLst/>
                <a:uLnTx/>
                <a:uFillTx/>
                <a:latin typeface="Bahnschrift SemiLight Condensed"/>
                <a:ea typeface="+mn-ea"/>
                <a:cs typeface="+mn-cs"/>
              </a:rPr>
              <a:t>TOP 100 PRIVĀTĀ KAPITĀLA MEŽA ĪPAŠNIEKU VALSTISKĀ PIEDERĪBA</a:t>
            </a:r>
          </a:p>
        </p:txBody>
      </p:sp>
    </p:spTree>
    <p:extLst>
      <p:ext uri="{BB962C8B-B14F-4D97-AF65-F5344CB8AC3E}">
        <p14:creationId xmlns:p14="http://schemas.microsoft.com/office/powerpoint/2010/main" val="3541036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E404E1C-A7A9-DB12-EB5F-8A97D10C9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lv-LV" dirty="0"/>
              <a:t>KAM MĒS GRIBAM, LAI PIEDER LATVIJAS MEŽI?</a:t>
            </a:r>
          </a:p>
        </p:txBody>
      </p:sp>
      <p:graphicFrame>
        <p:nvGraphicFramePr>
          <p:cNvPr id="5" name="Satura vietturis 2">
            <a:extLst>
              <a:ext uri="{FF2B5EF4-FFF2-40B4-BE49-F238E27FC236}">
                <a16:creationId xmlns:a16="http://schemas.microsoft.com/office/drawing/2014/main" id="{D69909C0-FA7A-3CFB-50C8-B027A21D4FF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57763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E404E1C-A7A9-DB12-EB5F-8A97D10C9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lv-LV" dirty="0"/>
              <a:t>KAM MĒS GRIBAM, LAI PIEDER LATVIJAS MEŽI?</a:t>
            </a:r>
          </a:p>
        </p:txBody>
      </p:sp>
      <p:graphicFrame>
        <p:nvGraphicFramePr>
          <p:cNvPr id="5" name="Satura vietturis 2">
            <a:extLst>
              <a:ext uri="{FF2B5EF4-FFF2-40B4-BE49-F238E27FC236}">
                <a16:creationId xmlns:a16="http://schemas.microsoft.com/office/drawing/2014/main" id="{D69909C0-FA7A-3CFB-50C8-B027A21D4FF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90128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E404E1C-A7A9-DB12-EB5F-8A97D10C9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lv-LV" dirty="0"/>
              <a:t>KAM MĒS GRIBAM, LAI PIEDER LATVIJAS MEŽI?</a:t>
            </a:r>
          </a:p>
        </p:txBody>
      </p:sp>
      <p:graphicFrame>
        <p:nvGraphicFramePr>
          <p:cNvPr id="5" name="Satura vietturis 2">
            <a:extLst>
              <a:ext uri="{FF2B5EF4-FFF2-40B4-BE49-F238E27FC236}">
                <a16:creationId xmlns:a16="http://schemas.microsoft.com/office/drawing/2014/main" id="{D69909C0-FA7A-3CFB-50C8-B027A21D4FF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8235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60FF82B-9E06-39C6-EE21-8C97A216A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Skumju trīsstūris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595CC913-4A71-BBB6-FE85-F0BDC936B662}"/>
              </a:ext>
            </a:extLst>
          </p:cNvPr>
          <p:cNvGrpSpPr/>
          <p:nvPr/>
        </p:nvGrpSpPr>
        <p:grpSpPr>
          <a:xfrm>
            <a:off x="2113977" y="1827235"/>
            <a:ext cx="5972454" cy="4348116"/>
            <a:chOff x="2113977" y="1827235"/>
            <a:chExt cx="5972454" cy="4348116"/>
          </a:xfrm>
        </p:grpSpPr>
        <p:sp>
          <p:nvSpPr>
            <p:cNvPr id="6" name="Brīvforma: forma 5">
              <a:extLst>
                <a:ext uri="{FF2B5EF4-FFF2-40B4-BE49-F238E27FC236}">
                  <a16:creationId xmlns:a16="http://schemas.microsoft.com/office/drawing/2014/main" id="{15C8ADEF-5D43-6CA1-5C05-6FA547FECB7C}"/>
                </a:ext>
              </a:extLst>
            </p:cNvPr>
            <p:cNvSpPr/>
            <p:nvPr/>
          </p:nvSpPr>
          <p:spPr>
            <a:xfrm>
              <a:off x="3974352" y="1827235"/>
              <a:ext cx="2251703" cy="1125851"/>
            </a:xfrm>
            <a:custGeom>
              <a:avLst/>
              <a:gdLst>
                <a:gd name="connsiteX0" fmla="*/ 0 w 2251703"/>
                <a:gd name="connsiteY0" fmla="*/ 112585 h 1125851"/>
                <a:gd name="connsiteX1" fmla="*/ 112585 w 2251703"/>
                <a:gd name="connsiteY1" fmla="*/ 0 h 1125851"/>
                <a:gd name="connsiteX2" fmla="*/ 2139118 w 2251703"/>
                <a:gd name="connsiteY2" fmla="*/ 0 h 1125851"/>
                <a:gd name="connsiteX3" fmla="*/ 2251703 w 2251703"/>
                <a:gd name="connsiteY3" fmla="*/ 112585 h 1125851"/>
                <a:gd name="connsiteX4" fmla="*/ 2251703 w 2251703"/>
                <a:gd name="connsiteY4" fmla="*/ 1013266 h 1125851"/>
                <a:gd name="connsiteX5" fmla="*/ 2139118 w 2251703"/>
                <a:gd name="connsiteY5" fmla="*/ 1125851 h 1125851"/>
                <a:gd name="connsiteX6" fmla="*/ 112585 w 2251703"/>
                <a:gd name="connsiteY6" fmla="*/ 1125851 h 1125851"/>
                <a:gd name="connsiteX7" fmla="*/ 0 w 2251703"/>
                <a:gd name="connsiteY7" fmla="*/ 1013266 h 1125851"/>
                <a:gd name="connsiteX8" fmla="*/ 0 w 2251703"/>
                <a:gd name="connsiteY8" fmla="*/ 112585 h 1125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1703" h="1125851">
                  <a:moveTo>
                    <a:pt x="0" y="112585"/>
                  </a:moveTo>
                  <a:cubicBezTo>
                    <a:pt x="0" y="50406"/>
                    <a:pt x="50406" y="0"/>
                    <a:pt x="112585" y="0"/>
                  </a:cubicBezTo>
                  <a:lnTo>
                    <a:pt x="2139118" y="0"/>
                  </a:lnTo>
                  <a:cubicBezTo>
                    <a:pt x="2201297" y="0"/>
                    <a:pt x="2251703" y="50406"/>
                    <a:pt x="2251703" y="112585"/>
                  </a:cubicBezTo>
                  <a:lnTo>
                    <a:pt x="2251703" y="1013266"/>
                  </a:lnTo>
                  <a:cubicBezTo>
                    <a:pt x="2251703" y="1075445"/>
                    <a:pt x="2201297" y="1125851"/>
                    <a:pt x="2139118" y="1125851"/>
                  </a:cubicBezTo>
                  <a:lnTo>
                    <a:pt x="112585" y="1125851"/>
                  </a:lnTo>
                  <a:cubicBezTo>
                    <a:pt x="50406" y="1125851"/>
                    <a:pt x="0" y="1075445"/>
                    <a:pt x="0" y="1013266"/>
                  </a:cubicBezTo>
                  <a:lnTo>
                    <a:pt x="0" y="11258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7275" tIns="147275" rIns="147275" bIns="147275" numCol="1" spcCol="1270" anchor="ctr" anchorCtr="0">
              <a:noAutofit/>
            </a:bodyPr>
            <a:lstStyle/>
            <a:p>
              <a:pPr marL="0" marR="0" lvl="0" indent="0" algn="ctr" defTabSz="1333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3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SemiLight Condensed"/>
                  <a:ea typeface="+mn-ea"/>
                  <a:cs typeface="+mn-cs"/>
                </a:rPr>
                <a:t>Ārzemju kapitāls</a:t>
              </a:r>
            </a:p>
          </p:txBody>
        </p:sp>
        <p:sp>
          <p:nvSpPr>
            <p:cNvPr id="8" name="Brīvforma: forma 7">
              <a:extLst>
                <a:ext uri="{FF2B5EF4-FFF2-40B4-BE49-F238E27FC236}">
                  <a16:creationId xmlns:a16="http://schemas.microsoft.com/office/drawing/2014/main" id="{28F1BFFD-7E62-7CDF-A29B-13047149E736}"/>
                </a:ext>
              </a:extLst>
            </p:cNvPr>
            <p:cNvSpPr/>
            <p:nvPr/>
          </p:nvSpPr>
          <p:spPr>
            <a:xfrm>
              <a:off x="5834728" y="5049500"/>
              <a:ext cx="2251703" cy="1125851"/>
            </a:xfrm>
            <a:custGeom>
              <a:avLst/>
              <a:gdLst>
                <a:gd name="connsiteX0" fmla="*/ 0 w 2251703"/>
                <a:gd name="connsiteY0" fmla="*/ 112585 h 1125851"/>
                <a:gd name="connsiteX1" fmla="*/ 112585 w 2251703"/>
                <a:gd name="connsiteY1" fmla="*/ 0 h 1125851"/>
                <a:gd name="connsiteX2" fmla="*/ 2139118 w 2251703"/>
                <a:gd name="connsiteY2" fmla="*/ 0 h 1125851"/>
                <a:gd name="connsiteX3" fmla="*/ 2251703 w 2251703"/>
                <a:gd name="connsiteY3" fmla="*/ 112585 h 1125851"/>
                <a:gd name="connsiteX4" fmla="*/ 2251703 w 2251703"/>
                <a:gd name="connsiteY4" fmla="*/ 1013266 h 1125851"/>
                <a:gd name="connsiteX5" fmla="*/ 2139118 w 2251703"/>
                <a:gd name="connsiteY5" fmla="*/ 1125851 h 1125851"/>
                <a:gd name="connsiteX6" fmla="*/ 112585 w 2251703"/>
                <a:gd name="connsiteY6" fmla="*/ 1125851 h 1125851"/>
                <a:gd name="connsiteX7" fmla="*/ 0 w 2251703"/>
                <a:gd name="connsiteY7" fmla="*/ 1013266 h 1125851"/>
                <a:gd name="connsiteX8" fmla="*/ 0 w 2251703"/>
                <a:gd name="connsiteY8" fmla="*/ 112585 h 1125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1703" h="1125851">
                  <a:moveTo>
                    <a:pt x="0" y="112585"/>
                  </a:moveTo>
                  <a:cubicBezTo>
                    <a:pt x="0" y="50406"/>
                    <a:pt x="50406" y="0"/>
                    <a:pt x="112585" y="0"/>
                  </a:cubicBezTo>
                  <a:lnTo>
                    <a:pt x="2139118" y="0"/>
                  </a:lnTo>
                  <a:cubicBezTo>
                    <a:pt x="2201297" y="0"/>
                    <a:pt x="2251703" y="50406"/>
                    <a:pt x="2251703" y="112585"/>
                  </a:cubicBezTo>
                  <a:lnTo>
                    <a:pt x="2251703" y="1013266"/>
                  </a:lnTo>
                  <a:cubicBezTo>
                    <a:pt x="2251703" y="1075445"/>
                    <a:pt x="2201297" y="1125851"/>
                    <a:pt x="2139118" y="1125851"/>
                  </a:cubicBezTo>
                  <a:lnTo>
                    <a:pt x="112585" y="1125851"/>
                  </a:lnTo>
                  <a:cubicBezTo>
                    <a:pt x="50406" y="1125851"/>
                    <a:pt x="0" y="1075445"/>
                    <a:pt x="0" y="1013266"/>
                  </a:cubicBezTo>
                  <a:lnTo>
                    <a:pt x="0" y="11258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2861901"/>
                <a:satOff val="-36619"/>
                <a:lumOff val="-11176"/>
                <a:alphaOff val="0"/>
              </a:schemeClr>
            </a:fillRef>
            <a:effectRef idx="0">
              <a:schemeClr val="accent2">
                <a:hueOff val="2861901"/>
                <a:satOff val="-36619"/>
                <a:lumOff val="-1117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7275" tIns="147275" rIns="147275" bIns="147275" numCol="1" spcCol="1270" anchor="ctr" anchorCtr="0">
              <a:noAutofit/>
            </a:bodyPr>
            <a:lstStyle/>
            <a:p>
              <a:pPr marL="0" marR="0" lvl="0" indent="0" algn="ctr" defTabSz="1333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SemiLight Condensed"/>
                  <a:ea typeface="+mn-ea"/>
                  <a:cs typeface="+mn-cs"/>
                </a:rPr>
                <a:t>Iedzīvotāji</a:t>
              </a:r>
            </a:p>
          </p:txBody>
        </p:sp>
        <p:sp>
          <p:nvSpPr>
            <p:cNvPr id="10" name="Brīvforma: forma 9">
              <a:extLst>
                <a:ext uri="{FF2B5EF4-FFF2-40B4-BE49-F238E27FC236}">
                  <a16:creationId xmlns:a16="http://schemas.microsoft.com/office/drawing/2014/main" id="{B25AABF4-B1F4-FBE8-0954-F8FD261816CA}"/>
                </a:ext>
              </a:extLst>
            </p:cNvPr>
            <p:cNvSpPr/>
            <p:nvPr/>
          </p:nvSpPr>
          <p:spPr>
            <a:xfrm>
              <a:off x="2113977" y="5049500"/>
              <a:ext cx="2251703" cy="1125851"/>
            </a:xfrm>
            <a:custGeom>
              <a:avLst/>
              <a:gdLst>
                <a:gd name="connsiteX0" fmla="*/ 0 w 2251703"/>
                <a:gd name="connsiteY0" fmla="*/ 112585 h 1125851"/>
                <a:gd name="connsiteX1" fmla="*/ 112585 w 2251703"/>
                <a:gd name="connsiteY1" fmla="*/ 0 h 1125851"/>
                <a:gd name="connsiteX2" fmla="*/ 2139118 w 2251703"/>
                <a:gd name="connsiteY2" fmla="*/ 0 h 1125851"/>
                <a:gd name="connsiteX3" fmla="*/ 2251703 w 2251703"/>
                <a:gd name="connsiteY3" fmla="*/ 112585 h 1125851"/>
                <a:gd name="connsiteX4" fmla="*/ 2251703 w 2251703"/>
                <a:gd name="connsiteY4" fmla="*/ 1013266 h 1125851"/>
                <a:gd name="connsiteX5" fmla="*/ 2139118 w 2251703"/>
                <a:gd name="connsiteY5" fmla="*/ 1125851 h 1125851"/>
                <a:gd name="connsiteX6" fmla="*/ 112585 w 2251703"/>
                <a:gd name="connsiteY6" fmla="*/ 1125851 h 1125851"/>
                <a:gd name="connsiteX7" fmla="*/ 0 w 2251703"/>
                <a:gd name="connsiteY7" fmla="*/ 1013266 h 1125851"/>
                <a:gd name="connsiteX8" fmla="*/ 0 w 2251703"/>
                <a:gd name="connsiteY8" fmla="*/ 112585 h 1125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1703" h="1125851">
                  <a:moveTo>
                    <a:pt x="0" y="112585"/>
                  </a:moveTo>
                  <a:cubicBezTo>
                    <a:pt x="0" y="50406"/>
                    <a:pt x="50406" y="0"/>
                    <a:pt x="112585" y="0"/>
                  </a:cubicBezTo>
                  <a:lnTo>
                    <a:pt x="2139118" y="0"/>
                  </a:lnTo>
                  <a:cubicBezTo>
                    <a:pt x="2201297" y="0"/>
                    <a:pt x="2251703" y="50406"/>
                    <a:pt x="2251703" y="112585"/>
                  </a:cubicBezTo>
                  <a:lnTo>
                    <a:pt x="2251703" y="1013266"/>
                  </a:lnTo>
                  <a:cubicBezTo>
                    <a:pt x="2251703" y="1075445"/>
                    <a:pt x="2201297" y="1125851"/>
                    <a:pt x="2139118" y="1125851"/>
                  </a:cubicBezTo>
                  <a:lnTo>
                    <a:pt x="112585" y="1125851"/>
                  </a:lnTo>
                  <a:cubicBezTo>
                    <a:pt x="50406" y="1125851"/>
                    <a:pt x="0" y="1075445"/>
                    <a:pt x="0" y="1013266"/>
                  </a:cubicBezTo>
                  <a:lnTo>
                    <a:pt x="0" y="11258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5723802"/>
                <a:satOff val="-73239"/>
                <a:lumOff val="-22352"/>
                <a:alphaOff val="0"/>
              </a:schemeClr>
            </a:fillRef>
            <a:effectRef idx="0">
              <a:schemeClr val="accent2">
                <a:hueOff val="5723802"/>
                <a:satOff val="-73239"/>
                <a:lumOff val="-2235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7275" tIns="147275" rIns="147275" bIns="147275" numCol="1" spcCol="1270" anchor="ctr" anchorCtr="0">
              <a:noAutofit/>
            </a:bodyPr>
            <a:lstStyle/>
            <a:p>
              <a:pPr marL="0" marR="0" lvl="0" indent="0" algn="ctr" defTabSz="1333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SemiLight Condensed"/>
                  <a:ea typeface="+mn-ea"/>
                  <a:cs typeface="+mn-cs"/>
                </a:rPr>
                <a:t>Lielkapitālisti</a:t>
              </a:r>
            </a:p>
          </p:txBody>
        </p:sp>
        <p:sp>
          <p:nvSpPr>
            <p:cNvPr id="11" name="Brīvforma: forma 10">
              <a:extLst>
                <a:ext uri="{FF2B5EF4-FFF2-40B4-BE49-F238E27FC236}">
                  <a16:creationId xmlns:a16="http://schemas.microsoft.com/office/drawing/2014/main" id="{984929D4-36E0-4471-8219-2E238D17F49B}"/>
                </a:ext>
              </a:extLst>
            </p:cNvPr>
            <p:cNvSpPr/>
            <p:nvPr/>
          </p:nvSpPr>
          <p:spPr>
            <a:xfrm rot="18000000">
              <a:off x="3548153" y="3824040"/>
              <a:ext cx="1175237" cy="314964"/>
            </a:xfrm>
            <a:custGeom>
              <a:avLst/>
              <a:gdLst>
                <a:gd name="connsiteX0" fmla="*/ 0 w 1175237"/>
                <a:gd name="connsiteY0" fmla="*/ 197024 h 394048"/>
                <a:gd name="connsiteX1" fmla="*/ 197024 w 1175237"/>
                <a:gd name="connsiteY1" fmla="*/ 0 h 394048"/>
                <a:gd name="connsiteX2" fmla="*/ 197024 w 1175237"/>
                <a:gd name="connsiteY2" fmla="*/ 78810 h 394048"/>
                <a:gd name="connsiteX3" fmla="*/ 978213 w 1175237"/>
                <a:gd name="connsiteY3" fmla="*/ 78810 h 394048"/>
                <a:gd name="connsiteX4" fmla="*/ 978213 w 1175237"/>
                <a:gd name="connsiteY4" fmla="*/ 0 h 394048"/>
                <a:gd name="connsiteX5" fmla="*/ 1175237 w 1175237"/>
                <a:gd name="connsiteY5" fmla="*/ 197024 h 394048"/>
                <a:gd name="connsiteX6" fmla="*/ 978213 w 1175237"/>
                <a:gd name="connsiteY6" fmla="*/ 394048 h 394048"/>
                <a:gd name="connsiteX7" fmla="*/ 978213 w 1175237"/>
                <a:gd name="connsiteY7" fmla="*/ 315238 h 394048"/>
                <a:gd name="connsiteX8" fmla="*/ 197024 w 1175237"/>
                <a:gd name="connsiteY8" fmla="*/ 315238 h 394048"/>
                <a:gd name="connsiteX9" fmla="*/ 197024 w 1175237"/>
                <a:gd name="connsiteY9" fmla="*/ 394048 h 394048"/>
                <a:gd name="connsiteX10" fmla="*/ 0 w 1175237"/>
                <a:gd name="connsiteY10" fmla="*/ 197024 h 39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75237" h="394048">
                  <a:moveTo>
                    <a:pt x="0" y="197024"/>
                  </a:moveTo>
                  <a:lnTo>
                    <a:pt x="197024" y="0"/>
                  </a:lnTo>
                  <a:lnTo>
                    <a:pt x="197024" y="78810"/>
                  </a:lnTo>
                  <a:lnTo>
                    <a:pt x="978213" y="78810"/>
                  </a:lnTo>
                  <a:lnTo>
                    <a:pt x="978213" y="0"/>
                  </a:lnTo>
                  <a:lnTo>
                    <a:pt x="1175237" y="197024"/>
                  </a:lnTo>
                  <a:lnTo>
                    <a:pt x="978213" y="394048"/>
                  </a:lnTo>
                  <a:lnTo>
                    <a:pt x="978213" y="315238"/>
                  </a:lnTo>
                  <a:lnTo>
                    <a:pt x="197024" y="315238"/>
                  </a:lnTo>
                  <a:lnTo>
                    <a:pt x="197024" y="394048"/>
                  </a:lnTo>
                  <a:lnTo>
                    <a:pt x="0" y="197024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5723802"/>
                <a:satOff val="-73239"/>
                <a:lumOff val="-22352"/>
                <a:alphaOff val="0"/>
              </a:schemeClr>
            </a:fillRef>
            <a:effectRef idx="0">
              <a:schemeClr val="accent2">
                <a:hueOff val="5723802"/>
                <a:satOff val="-73239"/>
                <a:lumOff val="-2235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213" tIns="78810" rIns="118214" bIns="78809" numCol="1" spcCol="1270" anchor="ctr" anchorCtr="0">
              <a:noAutofit/>
            </a:bodyPr>
            <a:lstStyle/>
            <a:p>
              <a:pPr marL="0" marR="0" lvl="0" indent="0" algn="ctr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 Condensed"/>
                <a:ea typeface="+mn-ea"/>
                <a:cs typeface="+mn-cs"/>
              </a:endParaRPr>
            </a:p>
          </p:txBody>
        </p:sp>
      </p:grpSp>
      <p:sp>
        <p:nvSpPr>
          <p:cNvPr id="12" name="Bultiņa: pa labi 11">
            <a:extLst>
              <a:ext uri="{FF2B5EF4-FFF2-40B4-BE49-F238E27FC236}">
                <a16:creationId xmlns:a16="http://schemas.microsoft.com/office/drawing/2014/main" id="{5167790F-CA67-EDC9-3F0C-AAB2AA85C34B}"/>
              </a:ext>
            </a:extLst>
          </p:cNvPr>
          <p:cNvSpPr/>
          <p:nvPr/>
        </p:nvSpPr>
        <p:spPr>
          <a:xfrm rot="10800000">
            <a:off x="4512584" y="5435779"/>
            <a:ext cx="1175237" cy="353291"/>
          </a:xfrm>
          <a:prstGeom prst="rightArrow">
            <a:avLst/>
          </a:prstGeom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Light Condensed"/>
              <a:ea typeface="+mn-ea"/>
              <a:cs typeface="+mn-cs"/>
            </a:endParaRPr>
          </a:p>
        </p:txBody>
      </p:sp>
      <p:sp>
        <p:nvSpPr>
          <p:cNvPr id="13" name="Bultiņa: pa labi 12">
            <a:extLst>
              <a:ext uri="{FF2B5EF4-FFF2-40B4-BE49-F238E27FC236}">
                <a16:creationId xmlns:a16="http://schemas.microsoft.com/office/drawing/2014/main" id="{9EFF1173-1131-6A46-EF68-D3036EE11FB5}"/>
              </a:ext>
            </a:extLst>
          </p:cNvPr>
          <p:cNvSpPr/>
          <p:nvPr/>
        </p:nvSpPr>
        <p:spPr>
          <a:xfrm rot="14367835">
            <a:off x="5508382" y="3728270"/>
            <a:ext cx="1175237" cy="353291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Light Condense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216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60FF82B-9E06-39C6-EE21-8C97A216A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Skumju trīsstūris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595CC913-4A71-BBB6-FE85-F0BDC936B662}"/>
              </a:ext>
            </a:extLst>
          </p:cNvPr>
          <p:cNvGrpSpPr/>
          <p:nvPr/>
        </p:nvGrpSpPr>
        <p:grpSpPr>
          <a:xfrm>
            <a:off x="2113977" y="1827235"/>
            <a:ext cx="5972454" cy="4348116"/>
            <a:chOff x="2113977" y="1827235"/>
            <a:chExt cx="5972454" cy="4348116"/>
          </a:xfrm>
        </p:grpSpPr>
        <p:sp>
          <p:nvSpPr>
            <p:cNvPr id="6" name="Brīvforma: forma 5">
              <a:extLst>
                <a:ext uri="{FF2B5EF4-FFF2-40B4-BE49-F238E27FC236}">
                  <a16:creationId xmlns:a16="http://schemas.microsoft.com/office/drawing/2014/main" id="{15C8ADEF-5D43-6CA1-5C05-6FA547FECB7C}"/>
                </a:ext>
              </a:extLst>
            </p:cNvPr>
            <p:cNvSpPr/>
            <p:nvPr/>
          </p:nvSpPr>
          <p:spPr>
            <a:xfrm>
              <a:off x="3974352" y="1827235"/>
              <a:ext cx="2251703" cy="1125851"/>
            </a:xfrm>
            <a:custGeom>
              <a:avLst/>
              <a:gdLst>
                <a:gd name="connsiteX0" fmla="*/ 0 w 2251703"/>
                <a:gd name="connsiteY0" fmla="*/ 112585 h 1125851"/>
                <a:gd name="connsiteX1" fmla="*/ 112585 w 2251703"/>
                <a:gd name="connsiteY1" fmla="*/ 0 h 1125851"/>
                <a:gd name="connsiteX2" fmla="*/ 2139118 w 2251703"/>
                <a:gd name="connsiteY2" fmla="*/ 0 h 1125851"/>
                <a:gd name="connsiteX3" fmla="*/ 2251703 w 2251703"/>
                <a:gd name="connsiteY3" fmla="*/ 112585 h 1125851"/>
                <a:gd name="connsiteX4" fmla="*/ 2251703 w 2251703"/>
                <a:gd name="connsiteY4" fmla="*/ 1013266 h 1125851"/>
                <a:gd name="connsiteX5" fmla="*/ 2139118 w 2251703"/>
                <a:gd name="connsiteY5" fmla="*/ 1125851 h 1125851"/>
                <a:gd name="connsiteX6" fmla="*/ 112585 w 2251703"/>
                <a:gd name="connsiteY6" fmla="*/ 1125851 h 1125851"/>
                <a:gd name="connsiteX7" fmla="*/ 0 w 2251703"/>
                <a:gd name="connsiteY7" fmla="*/ 1013266 h 1125851"/>
                <a:gd name="connsiteX8" fmla="*/ 0 w 2251703"/>
                <a:gd name="connsiteY8" fmla="*/ 112585 h 1125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1703" h="1125851">
                  <a:moveTo>
                    <a:pt x="0" y="112585"/>
                  </a:moveTo>
                  <a:cubicBezTo>
                    <a:pt x="0" y="50406"/>
                    <a:pt x="50406" y="0"/>
                    <a:pt x="112585" y="0"/>
                  </a:cubicBezTo>
                  <a:lnTo>
                    <a:pt x="2139118" y="0"/>
                  </a:lnTo>
                  <a:cubicBezTo>
                    <a:pt x="2201297" y="0"/>
                    <a:pt x="2251703" y="50406"/>
                    <a:pt x="2251703" y="112585"/>
                  </a:cubicBezTo>
                  <a:lnTo>
                    <a:pt x="2251703" y="1013266"/>
                  </a:lnTo>
                  <a:cubicBezTo>
                    <a:pt x="2251703" y="1075445"/>
                    <a:pt x="2201297" y="1125851"/>
                    <a:pt x="2139118" y="1125851"/>
                  </a:cubicBezTo>
                  <a:lnTo>
                    <a:pt x="112585" y="1125851"/>
                  </a:lnTo>
                  <a:cubicBezTo>
                    <a:pt x="50406" y="1125851"/>
                    <a:pt x="0" y="1075445"/>
                    <a:pt x="0" y="1013266"/>
                  </a:cubicBezTo>
                  <a:lnTo>
                    <a:pt x="0" y="11258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7275" tIns="147275" rIns="147275" bIns="147275" numCol="1" spcCol="1270" anchor="ctr" anchorCtr="0">
              <a:noAutofit/>
            </a:bodyPr>
            <a:lstStyle/>
            <a:p>
              <a:pPr marL="0" marR="0" lvl="0" indent="0" algn="ctr" defTabSz="1333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3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SemiLight Condensed"/>
                  <a:ea typeface="+mn-ea"/>
                  <a:cs typeface="+mn-cs"/>
                </a:rPr>
                <a:t>Ārzemju kapitāls</a:t>
              </a:r>
            </a:p>
          </p:txBody>
        </p:sp>
        <p:sp>
          <p:nvSpPr>
            <p:cNvPr id="8" name="Brīvforma: forma 7">
              <a:extLst>
                <a:ext uri="{FF2B5EF4-FFF2-40B4-BE49-F238E27FC236}">
                  <a16:creationId xmlns:a16="http://schemas.microsoft.com/office/drawing/2014/main" id="{28F1BFFD-7E62-7CDF-A29B-13047149E736}"/>
                </a:ext>
              </a:extLst>
            </p:cNvPr>
            <p:cNvSpPr/>
            <p:nvPr/>
          </p:nvSpPr>
          <p:spPr>
            <a:xfrm>
              <a:off x="5834728" y="5049500"/>
              <a:ext cx="2251703" cy="1125851"/>
            </a:xfrm>
            <a:custGeom>
              <a:avLst/>
              <a:gdLst>
                <a:gd name="connsiteX0" fmla="*/ 0 w 2251703"/>
                <a:gd name="connsiteY0" fmla="*/ 112585 h 1125851"/>
                <a:gd name="connsiteX1" fmla="*/ 112585 w 2251703"/>
                <a:gd name="connsiteY1" fmla="*/ 0 h 1125851"/>
                <a:gd name="connsiteX2" fmla="*/ 2139118 w 2251703"/>
                <a:gd name="connsiteY2" fmla="*/ 0 h 1125851"/>
                <a:gd name="connsiteX3" fmla="*/ 2251703 w 2251703"/>
                <a:gd name="connsiteY3" fmla="*/ 112585 h 1125851"/>
                <a:gd name="connsiteX4" fmla="*/ 2251703 w 2251703"/>
                <a:gd name="connsiteY4" fmla="*/ 1013266 h 1125851"/>
                <a:gd name="connsiteX5" fmla="*/ 2139118 w 2251703"/>
                <a:gd name="connsiteY5" fmla="*/ 1125851 h 1125851"/>
                <a:gd name="connsiteX6" fmla="*/ 112585 w 2251703"/>
                <a:gd name="connsiteY6" fmla="*/ 1125851 h 1125851"/>
                <a:gd name="connsiteX7" fmla="*/ 0 w 2251703"/>
                <a:gd name="connsiteY7" fmla="*/ 1013266 h 1125851"/>
                <a:gd name="connsiteX8" fmla="*/ 0 w 2251703"/>
                <a:gd name="connsiteY8" fmla="*/ 112585 h 1125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1703" h="1125851">
                  <a:moveTo>
                    <a:pt x="0" y="112585"/>
                  </a:moveTo>
                  <a:cubicBezTo>
                    <a:pt x="0" y="50406"/>
                    <a:pt x="50406" y="0"/>
                    <a:pt x="112585" y="0"/>
                  </a:cubicBezTo>
                  <a:lnTo>
                    <a:pt x="2139118" y="0"/>
                  </a:lnTo>
                  <a:cubicBezTo>
                    <a:pt x="2201297" y="0"/>
                    <a:pt x="2251703" y="50406"/>
                    <a:pt x="2251703" y="112585"/>
                  </a:cubicBezTo>
                  <a:lnTo>
                    <a:pt x="2251703" y="1013266"/>
                  </a:lnTo>
                  <a:cubicBezTo>
                    <a:pt x="2251703" y="1075445"/>
                    <a:pt x="2201297" y="1125851"/>
                    <a:pt x="2139118" y="1125851"/>
                  </a:cubicBezTo>
                  <a:lnTo>
                    <a:pt x="112585" y="1125851"/>
                  </a:lnTo>
                  <a:cubicBezTo>
                    <a:pt x="50406" y="1125851"/>
                    <a:pt x="0" y="1075445"/>
                    <a:pt x="0" y="1013266"/>
                  </a:cubicBezTo>
                  <a:lnTo>
                    <a:pt x="0" y="11258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2861901"/>
                <a:satOff val="-36619"/>
                <a:lumOff val="-11176"/>
                <a:alphaOff val="0"/>
              </a:schemeClr>
            </a:fillRef>
            <a:effectRef idx="0">
              <a:schemeClr val="accent2">
                <a:hueOff val="2861901"/>
                <a:satOff val="-36619"/>
                <a:lumOff val="-1117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7275" tIns="147275" rIns="147275" bIns="147275" numCol="1" spcCol="1270" anchor="ctr" anchorCtr="0">
              <a:noAutofit/>
            </a:bodyPr>
            <a:lstStyle/>
            <a:p>
              <a:pPr marL="0" marR="0" lvl="0" indent="0" algn="ctr" defTabSz="1333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SemiLight Condensed"/>
                  <a:ea typeface="+mn-ea"/>
                  <a:cs typeface="+mn-cs"/>
                </a:rPr>
                <a:t>Iedzīvotāji</a:t>
              </a:r>
            </a:p>
          </p:txBody>
        </p:sp>
        <p:sp>
          <p:nvSpPr>
            <p:cNvPr id="10" name="Brīvforma: forma 9">
              <a:extLst>
                <a:ext uri="{FF2B5EF4-FFF2-40B4-BE49-F238E27FC236}">
                  <a16:creationId xmlns:a16="http://schemas.microsoft.com/office/drawing/2014/main" id="{B25AABF4-B1F4-FBE8-0954-F8FD261816CA}"/>
                </a:ext>
              </a:extLst>
            </p:cNvPr>
            <p:cNvSpPr/>
            <p:nvPr/>
          </p:nvSpPr>
          <p:spPr>
            <a:xfrm>
              <a:off x="2113977" y="5049500"/>
              <a:ext cx="2251703" cy="1125851"/>
            </a:xfrm>
            <a:custGeom>
              <a:avLst/>
              <a:gdLst>
                <a:gd name="connsiteX0" fmla="*/ 0 w 2251703"/>
                <a:gd name="connsiteY0" fmla="*/ 112585 h 1125851"/>
                <a:gd name="connsiteX1" fmla="*/ 112585 w 2251703"/>
                <a:gd name="connsiteY1" fmla="*/ 0 h 1125851"/>
                <a:gd name="connsiteX2" fmla="*/ 2139118 w 2251703"/>
                <a:gd name="connsiteY2" fmla="*/ 0 h 1125851"/>
                <a:gd name="connsiteX3" fmla="*/ 2251703 w 2251703"/>
                <a:gd name="connsiteY3" fmla="*/ 112585 h 1125851"/>
                <a:gd name="connsiteX4" fmla="*/ 2251703 w 2251703"/>
                <a:gd name="connsiteY4" fmla="*/ 1013266 h 1125851"/>
                <a:gd name="connsiteX5" fmla="*/ 2139118 w 2251703"/>
                <a:gd name="connsiteY5" fmla="*/ 1125851 h 1125851"/>
                <a:gd name="connsiteX6" fmla="*/ 112585 w 2251703"/>
                <a:gd name="connsiteY6" fmla="*/ 1125851 h 1125851"/>
                <a:gd name="connsiteX7" fmla="*/ 0 w 2251703"/>
                <a:gd name="connsiteY7" fmla="*/ 1013266 h 1125851"/>
                <a:gd name="connsiteX8" fmla="*/ 0 w 2251703"/>
                <a:gd name="connsiteY8" fmla="*/ 112585 h 1125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1703" h="1125851">
                  <a:moveTo>
                    <a:pt x="0" y="112585"/>
                  </a:moveTo>
                  <a:cubicBezTo>
                    <a:pt x="0" y="50406"/>
                    <a:pt x="50406" y="0"/>
                    <a:pt x="112585" y="0"/>
                  </a:cubicBezTo>
                  <a:lnTo>
                    <a:pt x="2139118" y="0"/>
                  </a:lnTo>
                  <a:cubicBezTo>
                    <a:pt x="2201297" y="0"/>
                    <a:pt x="2251703" y="50406"/>
                    <a:pt x="2251703" y="112585"/>
                  </a:cubicBezTo>
                  <a:lnTo>
                    <a:pt x="2251703" y="1013266"/>
                  </a:lnTo>
                  <a:cubicBezTo>
                    <a:pt x="2251703" y="1075445"/>
                    <a:pt x="2201297" y="1125851"/>
                    <a:pt x="2139118" y="1125851"/>
                  </a:cubicBezTo>
                  <a:lnTo>
                    <a:pt x="112585" y="1125851"/>
                  </a:lnTo>
                  <a:cubicBezTo>
                    <a:pt x="50406" y="1125851"/>
                    <a:pt x="0" y="1075445"/>
                    <a:pt x="0" y="1013266"/>
                  </a:cubicBezTo>
                  <a:lnTo>
                    <a:pt x="0" y="11258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5723802"/>
                <a:satOff val="-73239"/>
                <a:lumOff val="-22352"/>
                <a:alphaOff val="0"/>
              </a:schemeClr>
            </a:fillRef>
            <a:effectRef idx="0">
              <a:schemeClr val="accent2">
                <a:hueOff val="5723802"/>
                <a:satOff val="-73239"/>
                <a:lumOff val="-2235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7275" tIns="147275" rIns="147275" bIns="147275" numCol="1" spcCol="1270" anchor="ctr" anchorCtr="0">
              <a:noAutofit/>
            </a:bodyPr>
            <a:lstStyle/>
            <a:p>
              <a:pPr marL="0" marR="0" lvl="0" indent="0" algn="ctr" defTabSz="1333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SemiLight Condensed"/>
                  <a:ea typeface="+mn-ea"/>
                  <a:cs typeface="+mn-cs"/>
                </a:rPr>
                <a:t>Lielkapitālisti</a:t>
              </a:r>
            </a:p>
          </p:txBody>
        </p:sp>
        <p:sp>
          <p:nvSpPr>
            <p:cNvPr id="11" name="Brīvforma: forma 10">
              <a:extLst>
                <a:ext uri="{FF2B5EF4-FFF2-40B4-BE49-F238E27FC236}">
                  <a16:creationId xmlns:a16="http://schemas.microsoft.com/office/drawing/2014/main" id="{984929D4-36E0-4471-8219-2E238D17F49B}"/>
                </a:ext>
              </a:extLst>
            </p:cNvPr>
            <p:cNvSpPr/>
            <p:nvPr/>
          </p:nvSpPr>
          <p:spPr>
            <a:xfrm rot="18000000">
              <a:off x="3548153" y="3824040"/>
              <a:ext cx="1175237" cy="314964"/>
            </a:xfrm>
            <a:custGeom>
              <a:avLst/>
              <a:gdLst>
                <a:gd name="connsiteX0" fmla="*/ 0 w 1175237"/>
                <a:gd name="connsiteY0" fmla="*/ 197024 h 394048"/>
                <a:gd name="connsiteX1" fmla="*/ 197024 w 1175237"/>
                <a:gd name="connsiteY1" fmla="*/ 0 h 394048"/>
                <a:gd name="connsiteX2" fmla="*/ 197024 w 1175237"/>
                <a:gd name="connsiteY2" fmla="*/ 78810 h 394048"/>
                <a:gd name="connsiteX3" fmla="*/ 978213 w 1175237"/>
                <a:gd name="connsiteY3" fmla="*/ 78810 h 394048"/>
                <a:gd name="connsiteX4" fmla="*/ 978213 w 1175237"/>
                <a:gd name="connsiteY4" fmla="*/ 0 h 394048"/>
                <a:gd name="connsiteX5" fmla="*/ 1175237 w 1175237"/>
                <a:gd name="connsiteY5" fmla="*/ 197024 h 394048"/>
                <a:gd name="connsiteX6" fmla="*/ 978213 w 1175237"/>
                <a:gd name="connsiteY6" fmla="*/ 394048 h 394048"/>
                <a:gd name="connsiteX7" fmla="*/ 978213 w 1175237"/>
                <a:gd name="connsiteY7" fmla="*/ 315238 h 394048"/>
                <a:gd name="connsiteX8" fmla="*/ 197024 w 1175237"/>
                <a:gd name="connsiteY8" fmla="*/ 315238 h 394048"/>
                <a:gd name="connsiteX9" fmla="*/ 197024 w 1175237"/>
                <a:gd name="connsiteY9" fmla="*/ 394048 h 394048"/>
                <a:gd name="connsiteX10" fmla="*/ 0 w 1175237"/>
                <a:gd name="connsiteY10" fmla="*/ 197024 h 39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75237" h="394048">
                  <a:moveTo>
                    <a:pt x="0" y="197024"/>
                  </a:moveTo>
                  <a:lnTo>
                    <a:pt x="197024" y="0"/>
                  </a:lnTo>
                  <a:lnTo>
                    <a:pt x="197024" y="78810"/>
                  </a:lnTo>
                  <a:lnTo>
                    <a:pt x="978213" y="78810"/>
                  </a:lnTo>
                  <a:lnTo>
                    <a:pt x="978213" y="0"/>
                  </a:lnTo>
                  <a:lnTo>
                    <a:pt x="1175237" y="197024"/>
                  </a:lnTo>
                  <a:lnTo>
                    <a:pt x="978213" y="394048"/>
                  </a:lnTo>
                  <a:lnTo>
                    <a:pt x="978213" y="315238"/>
                  </a:lnTo>
                  <a:lnTo>
                    <a:pt x="197024" y="315238"/>
                  </a:lnTo>
                  <a:lnTo>
                    <a:pt x="197024" y="394048"/>
                  </a:lnTo>
                  <a:lnTo>
                    <a:pt x="0" y="197024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5723802"/>
                <a:satOff val="-73239"/>
                <a:lumOff val="-22352"/>
                <a:alphaOff val="0"/>
              </a:schemeClr>
            </a:fillRef>
            <a:effectRef idx="0">
              <a:schemeClr val="accent2">
                <a:hueOff val="5723802"/>
                <a:satOff val="-73239"/>
                <a:lumOff val="-2235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213" tIns="78810" rIns="118214" bIns="78809" numCol="1" spcCol="1270" anchor="ctr" anchorCtr="0">
              <a:noAutofit/>
            </a:bodyPr>
            <a:lstStyle/>
            <a:p>
              <a:pPr marL="0" marR="0" lvl="0" indent="0" algn="ctr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 Condensed"/>
                <a:ea typeface="+mn-ea"/>
                <a:cs typeface="+mn-cs"/>
              </a:endParaRPr>
            </a:p>
          </p:txBody>
        </p:sp>
      </p:grpSp>
      <p:sp>
        <p:nvSpPr>
          <p:cNvPr id="12" name="Bultiņa: pa labi 11">
            <a:extLst>
              <a:ext uri="{FF2B5EF4-FFF2-40B4-BE49-F238E27FC236}">
                <a16:creationId xmlns:a16="http://schemas.microsoft.com/office/drawing/2014/main" id="{5167790F-CA67-EDC9-3F0C-AAB2AA85C34B}"/>
              </a:ext>
            </a:extLst>
          </p:cNvPr>
          <p:cNvSpPr/>
          <p:nvPr/>
        </p:nvSpPr>
        <p:spPr>
          <a:xfrm rot="10800000">
            <a:off x="4512584" y="5435779"/>
            <a:ext cx="1175237" cy="353291"/>
          </a:xfrm>
          <a:prstGeom prst="rightArrow">
            <a:avLst/>
          </a:prstGeom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Light Condensed"/>
              <a:ea typeface="+mn-ea"/>
              <a:cs typeface="+mn-cs"/>
            </a:endParaRPr>
          </a:p>
        </p:txBody>
      </p:sp>
      <p:sp>
        <p:nvSpPr>
          <p:cNvPr id="13" name="Bultiņa: pa labi 12">
            <a:extLst>
              <a:ext uri="{FF2B5EF4-FFF2-40B4-BE49-F238E27FC236}">
                <a16:creationId xmlns:a16="http://schemas.microsoft.com/office/drawing/2014/main" id="{9EFF1173-1131-6A46-EF68-D3036EE11FB5}"/>
              </a:ext>
            </a:extLst>
          </p:cNvPr>
          <p:cNvSpPr/>
          <p:nvPr/>
        </p:nvSpPr>
        <p:spPr>
          <a:xfrm rot="14367835">
            <a:off x="5508382" y="3728270"/>
            <a:ext cx="1175237" cy="353291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Light Condensed"/>
              <a:ea typeface="+mn-ea"/>
              <a:cs typeface="+mn-cs"/>
            </a:endParaRPr>
          </a:p>
        </p:txBody>
      </p:sp>
      <p:sp>
        <p:nvSpPr>
          <p:cNvPr id="3" name="Reizināšanas zīme 2">
            <a:extLst>
              <a:ext uri="{FF2B5EF4-FFF2-40B4-BE49-F238E27FC236}">
                <a16:creationId xmlns:a16="http://schemas.microsoft.com/office/drawing/2014/main" id="{582D7B7F-68D8-58CA-003C-C66F1E4ABCC4}"/>
              </a:ext>
            </a:extLst>
          </p:cNvPr>
          <p:cNvSpPr/>
          <p:nvPr/>
        </p:nvSpPr>
        <p:spPr>
          <a:xfrm>
            <a:off x="4586037" y="5133864"/>
            <a:ext cx="1175238" cy="95712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Light Condensed"/>
              <a:ea typeface="+mn-ea"/>
              <a:cs typeface="+mn-cs"/>
            </a:endParaRPr>
          </a:p>
        </p:txBody>
      </p:sp>
      <p:sp>
        <p:nvSpPr>
          <p:cNvPr id="4" name="Reizināšanas zīme 3">
            <a:extLst>
              <a:ext uri="{FF2B5EF4-FFF2-40B4-BE49-F238E27FC236}">
                <a16:creationId xmlns:a16="http://schemas.microsoft.com/office/drawing/2014/main" id="{4257BDF6-E6AF-6045-55A0-6E9BA11104D1}"/>
              </a:ext>
            </a:extLst>
          </p:cNvPr>
          <p:cNvSpPr/>
          <p:nvPr/>
        </p:nvSpPr>
        <p:spPr>
          <a:xfrm>
            <a:off x="5508381" y="3470690"/>
            <a:ext cx="1175238" cy="95712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Light Condense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5538575"/>
      </p:ext>
    </p:extLst>
  </p:cSld>
  <p:clrMapOvr>
    <a:masterClrMapping/>
  </p:clrMapOvr>
</p:sld>
</file>

<file path=ppt/theme/theme1.xml><?xml version="1.0" encoding="utf-8"?>
<a:theme xmlns:a="http://schemas.openxmlformats.org/drawingml/2006/main" name="MPKS_2024_dizains_drukai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A5632"/>
      </a:accent1>
      <a:accent2>
        <a:srgbClr val="FEC526"/>
      </a:accent2>
      <a:accent3>
        <a:srgbClr val="427051"/>
      </a:accent3>
      <a:accent4>
        <a:srgbClr val="FEE7A8"/>
      </a:accent4>
      <a:accent5>
        <a:srgbClr val="70AD47"/>
      </a:accent5>
      <a:accent6>
        <a:srgbClr val="427051"/>
      </a:accent6>
      <a:hlink>
        <a:srgbClr val="1A5632"/>
      </a:hlink>
      <a:folHlink>
        <a:srgbClr val="70AD47"/>
      </a:folHlink>
    </a:clrScheme>
    <a:fontScheme name="Custom 2">
      <a:majorFont>
        <a:latin typeface="Bahnschrift SemiBold Condensed"/>
        <a:ea typeface=""/>
        <a:cs typeface=""/>
      </a:majorFont>
      <a:minorFont>
        <a:latin typeface="Bahnschrift SemiLight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PKS_2024_dizains_drukai" id="{419621FD-0791-4629-9CD7-43E41488A6C1}" vid="{8E199A13-2393-4672-877E-6F5D331BA2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1536</TotalTime>
  <Words>685</Words>
  <Application>Microsoft Office PowerPoint</Application>
  <PresentationFormat>Widescreen</PresentationFormat>
  <Paragraphs>111</Paragraphs>
  <Slides>21</Slides>
  <Notes>10</Notes>
  <HiddenSlides>6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Aptos</vt:lpstr>
      <vt:lpstr>Arial</vt:lpstr>
      <vt:lpstr>Bahnschrift Condensed</vt:lpstr>
      <vt:lpstr>Bahnschrift SemiLight Condensed</vt:lpstr>
      <vt:lpstr>Source Sans Pro</vt:lpstr>
      <vt:lpstr>MPKS_2024_dizains_drukai</vt:lpstr>
      <vt:lpstr>MEŽA KOOPERĀCIJAS NĀKOTNE  no ilgtspējīgas apsaimniekošanas līdz pievienotajai vērtībai</vt:lpstr>
      <vt:lpstr>LOTERIJA</vt:lpstr>
      <vt:lpstr>LOTERIJA</vt:lpstr>
      <vt:lpstr>KAM PIEDER LATVIJAS MEŽI?</vt:lpstr>
      <vt:lpstr>KAM MĒS GRIBAM, LAI PIEDER LATVIJAS MEŽI?</vt:lpstr>
      <vt:lpstr>KAM MĒS GRIBAM, LAI PIEDER LATVIJAS MEŽI?</vt:lpstr>
      <vt:lpstr>KAM MĒS GRIBAM, LAI PIEDER LATVIJAS MEŽI?</vt:lpstr>
      <vt:lpstr>Skumju trīsstūris</vt:lpstr>
      <vt:lpstr>Skumju trīsstūris</vt:lpstr>
      <vt:lpstr>PowerPoint Presentation</vt:lpstr>
      <vt:lpstr>KĀPĒC PĀRDOD?</vt:lpstr>
      <vt:lpstr>PowerPoint Presentation</vt:lpstr>
      <vt:lpstr>LATRAPS</vt:lpstr>
      <vt:lpstr>Meža kooperācijas mērķis</vt:lpstr>
      <vt:lpstr>Ko meža kooperatīvi jau tagad dara</vt:lpstr>
      <vt:lpstr>Ko meža kooperatīvi jau tagad dara</vt:lpstr>
      <vt:lpstr>Ko meža kooperatīvi jau tagad dara</vt:lpstr>
      <vt:lpstr>Ko iegūst valsts</vt:lpstr>
      <vt:lpstr>Nākotnes plāni</vt:lpstr>
      <vt:lpstr>Nākotnes plāni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Liene Valta</dc:creator>
  <cp:lastModifiedBy>Kristiāna Beāte Žīle</cp:lastModifiedBy>
  <cp:revision>2</cp:revision>
  <dcterms:created xsi:type="dcterms:W3CDTF">2024-11-26T20:02:28Z</dcterms:created>
  <dcterms:modified xsi:type="dcterms:W3CDTF">2024-12-12T13:45:19Z</dcterms:modified>
</cp:coreProperties>
</file>