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5" r:id="rId2"/>
    <p:sldId id="405" r:id="rId3"/>
    <p:sldId id="363" r:id="rId4"/>
    <p:sldId id="364" r:id="rId5"/>
    <p:sldId id="399" r:id="rId6"/>
    <p:sldId id="400" r:id="rId7"/>
    <p:sldId id="412" r:id="rId8"/>
    <p:sldId id="413" r:id="rId9"/>
    <p:sldId id="401" r:id="rId10"/>
    <p:sldId id="406" r:id="rId11"/>
    <p:sldId id="407" r:id="rId12"/>
    <p:sldId id="410" r:id="rId13"/>
    <p:sldId id="408" r:id="rId14"/>
    <p:sldId id="411" r:id="rId15"/>
    <p:sldId id="409" r:id="rId16"/>
    <p:sldId id="414" r:id="rId17"/>
    <p:sldId id="398" r:id="rId18"/>
    <p:sldId id="415" r:id="rId19"/>
    <p:sldId id="320" r:id="rId20"/>
  </p:sldIdLst>
  <p:sldSz cx="12192000" cy="6858000"/>
  <p:notesSz cx="6669088" cy="9820275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33CC"/>
    <a:srgbClr val="FF6600"/>
    <a:srgbClr val="FF9933"/>
    <a:srgbClr val="006600"/>
    <a:srgbClr val="663300"/>
    <a:srgbClr val="0033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9C09D-D94D-4271-87C6-F2C0B9AFCEA7}" v="35" dt="2024-11-18T19:04:38.387"/>
    <p1510:client id="{838E652C-0740-46E1-8506-DAE23061F746}" v="1" dt="2024-11-19T11:34:36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6396" autoAdjust="0"/>
  </p:normalViewPr>
  <p:slideViewPr>
    <p:cSldViewPr>
      <p:cViewPr varScale="1">
        <p:scale>
          <a:sx n="117" d="100"/>
          <a:sy n="117" d="100"/>
        </p:scale>
        <p:origin x="15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44cb8366f3097ad/Documents/2024/Monitorings/PirmaVabole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244cb8366f3097ad/Documents/2024/Monitorings/IT_gads2024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44cb8366f3097ad/Documents/2024/Monitorings/MRM_IT_2024_AL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572E36"/>
              </a:solidFill>
              <a:ln w="9525">
                <a:solidFill>
                  <a:srgbClr val="6F4137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5F3A42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3331824146981627"/>
                  <c:y val="-0.6284323877323553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y = -357.13x + 2E+07</a:t>
                    </a:r>
                    <a:br>
                      <a:rPr lang="en-US" baseline="0"/>
                    </a:br>
                    <a:r>
                      <a:rPr lang="en-US" baseline="0"/>
                      <a:t>R² = 0.1513</a:t>
                    </a:r>
                    <a:r>
                      <a:rPr lang="lv-LV" baseline="0"/>
                      <a:t>, p=0.069</a:t>
                    </a:r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PirmaVabole!$B$99:$B$133</c:f>
              <c:numCache>
                <c:formatCode>d\-mmm</c:formatCode>
                <c:ptCount val="35"/>
                <c:pt idx="0">
                  <c:v>43199</c:v>
                </c:pt>
                <c:pt idx="1">
                  <c:v>43218</c:v>
                </c:pt>
                <c:pt idx="2">
                  <c:v>43203</c:v>
                </c:pt>
                <c:pt idx="3">
                  <c:v>43213</c:v>
                </c:pt>
                <c:pt idx="4">
                  <c:v>43219</c:v>
                </c:pt>
                <c:pt idx="5">
                  <c:v>43187</c:v>
                </c:pt>
                <c:pt idx="6">
                  <c:v>43221</c:v>
                </c:pt>
                <c:pt idx="7">
                  <c:v>43222</c:v>
                </c:pt>
                <c:pt idx="8">
                  <c:v>43221</c:v>
                </c:pt>
                <c:pt idx="9">
                  <c:v>43223</c:v>
                </c:pt>
                <c:pt idx="10">
                  <c:v>43211</c:v>
                </c:pt>
                <c:pt idx="11">
                  <c:v>43209</c:v>
                </c:pt>
                <c:pt idx="12">
                  <c:v>43208</c:v>
                </c:pt>
                <c:pt idx="13">
                  <c:v>43209</c:v>
                </c:pt>
                <c:pt idx="14">
                  <c:v>43212</c:v>
                </c:pt>
                <c:pt idx="15">
                  <c:v>43231</c:v>
                </c:pt>
                <c:pt idx="16">
                  <c:v>43199</c:v>
                </c:pt>
                <c:pt idx="17">
                  <c:v>43212</c:v>
                </c:pt>
                <c:pt idx="18">
                  <c:v>43227</c:v>
                </c:pt>
                <c:pt idx="19">
                  <c:v>43213</c:v>
                </c:pt>
                <c:pt idx="20">
                  <c:v>43230</c:v>
                </c:pt>
                <c:pt idx="21">
                  <c:v>43230</c:v>
                </c:pt>
                <c:pt idx="22">
                  <c:v>43212</c:v>
                </c:pt>
                <c:pt idx="23">
                  <c:v>43212</c:v>
                </c:pt>
                <c:pt idx="24">
                  <c:v>43229</c:v>
                </c:pt>
                <c:pt idx="25">
                  <c:v>43225</c:v>
                </c:pt>
                <c:pt idx="26">
                  <c:v>43211</c:v>
                </c:pt>
                <c:pt idx="27">
                  <c:v>43212</c:v>
                </c:pt>
                <c:pt idx="28">
                  <c:v>43211</c:v>
                </c:pt>
                <c:pt idx="29">
                  <c:v>43211</c:v>
                </c:pt>
                <c:pt idx="30">
                  <c:v>43214</c:v>
                </c:pt>
                <c:pt idx="31">
                  <c:v>43206</c:v>
                </c:pt>
                <c:pt idx="32">
                  <c:v>43206</c:v>
                </c:pt>
                <c:pt idx="33">
                  <c:v>43210</c:v>
                </c:pt>
                <c:pt idx="34">
                  <c:v>43213</c:v>
                </c:pt>
              </c:numCache>
            </c:numRef>
          </c:xVal>
          <c:yVal>
            <c:numRef>
              <c:f>PirmaVabole!$C$99:$C$133</c:f>
              <c:numCache>
                <c:formatCode>General</c:formatCode>
                <c:ptCount val="35"/>
                <c:pt idx="0">
                  <c:v>8086.666666666667</c:v>
                </c:pt>
                <c:pt idx="1">
                  <c:v>2694</c:v>
                </c:pt>
                <c:pt idx="2">
                  <c:v>7626.666666666667</c:v>
                </c:pt>
                <c:pt idx="3">
                  <c:v>14063.333333333334</c:v>
                </c:pt>
                <c:pt idx="4">
                  <c:v>4541.666666666667</c:v>
                </c:pt>
                <c:pt idx="5">
                  <c:v>9415</c:v>
                </c:pt>
                <c:pt idx="6">
                  <c:v>4795</c:v>
                </c:pt>
                <c:pt idx="7">
                  <c:v>3958.3333333333335</c:v>
                </c:pt>
                <c:pt idx="8">
                  <c:v>7393.666666666667</c:v>
                </c:pt>
                <c:pt idx="9">
                  <c:v>404.33333333333331</c:v>
                </c:pt>
                <c:pt idx="10">
                  <c:v>8184.666666666667</c:v>
                </c:pt>
                <c:pt idx="11">
                  <c:v>4391</c:v>
                </c:pt>
                <c:pt idx="12">
                  <c:v>4179</c:v>
                </c:pt>
                <c:pt idx="13">
                  <c:v>41706</c:v>
                </c:pt>
                <c:pt idx="14">
                  <c:v>14040</c:v>
                </c:pt>
                <c:pt idx="15">
                  <c:v>3871.3333333333335</c:v>
                </c:pt>
                <c:pt idx="16">
                  <c:v>6123.333333333333</c:v>
                </c:pt>
                <c:pt idx="17">
                  <c:v>1752.3333333333333</c:v>
                </c:pt>
                <c:pt idx="18">
                  <c:v>3746</c:v>
                </c:pt>
                <c:pt idx="19">
                  <c:v>1757</c:v>
                </c:pt>
                <c:pt idx="20">
                  <c:v>2180</c:v>
                </c:pt>
                <c:pt idx="21">
                  <c:v>1671</c:v>
                </c:pt>
                <c:pt idx="22">
                  <c:v>2469</c:v>
                </c:pt>
                <c:pt idx="23">
                  <c:v>9241</c:v>
                </c:pt>
                <c:pt idx="24">
                  <c:v>1689</c:v>
                </c:pt>
                <c:pt idx="25">
                  <c:v>4516</c:v>
                </c:pt>
                <c:pt idx="26">
                  <c:v>6327</c:v>
                </c:pt>
                <c:pt idx="27">
                  <c:v>11648.333333333334</c:v>
                </c:pt>
                <c:pt idx="28">
                  <c:v>11753</c:v>
                </c:pt>
                <c:pt idx="29">
                  <c:v>12352</c:v>
                </c:pt>
                <c:pt idx="30">
                  <c:v>15816.666666666666</c:v>
                </c:pt>
                <c:pt idx="31">
                  <c:v>29135</c:v>
                </c:pt>
                <c:pt idx="32">
                  <c:v>26439.666666666668</c:v>
                </c:pt>
                <c:pt idx="33">
                  <c:v>18533.666666666668</c:v>
                </c:pt>
                <c:pt idx="34">
                  <c:v>17881.666666666668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35-49AF-B69E-ED1D91391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200552"/>
        <c:axId val="320204488"/>
      </c:scatterChart>
      <c:valAx>
        <c:axId val="320200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900"/>
                  <a:t>Beginning of I.typographus flight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20204488"/>
        <c:crosses val="autoZero"/>
        <c:crossBetween val="midCat"/>
      </c:valAx>
      <c:valAx>
        <c:axId val="320204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900"/>
                  <a:t>Average catches per trap per season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20200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lv-LV" sz="2000" b="1" noProof="0"/>
            </a:pPr>
            <a:r>
              <a:rPr lang="lv-LV" sz="1800" b="1" noProof="0" dirty="0"/>
              <a:t>Egļu astoņzobu mizgrauža lidošanas aktivitātes izmaiņas</a:t>
            </a:r>
          </a:p>
        </c:rich>
      </c:tx>
      <c:layout>
        <c:manualLayout>
          <c:xMode val="edge"/>
          <c:yMode val="edge"/>
          <c:x val="0.1955905291365036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024032116146063"/>
          <c:y val="0.14755227599053417"/>
          <c:w val="0.72882354117505899"/>
          <c:h val="0.69804680203261449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5B9BD5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Gads_14_24!$D$32:$N$32</c:f>
                <c:numCache>
                  <c:formatCode>General</c:formatCode>
                  <c:ptCount val="11"/>
                  <c:pt idx="0">
                    <c:v>560.78519523967464</c:v>
                  </c:pt>
                  <c:pt idx="1">
                    <c:v>645.6931872503676</c:v>
                  </c:pt>
                  <c:pt idx="2">
                    <c:v>738.24664996504748</c:v>
                  </c:pt>
                  <c:pt idx="3">
                    <c:v>476.47293067029369</c:v>
                  </c:pt>
                  <c:pt idx="4">
                    <c:v>632.94975646996238</c:v>
                  </c:pt>
                  <c:pt idx="5">
                    <c:v>2042.9809163911596</c:v>
                  </c:pt>
                  <c:pt idx="6">
                    <c:v>560.80596792610766</c:v>
                  </c:pt>
                  <c:pt idx="7">
                    <c:v>620.87925183959192</c:v>
                  </c:pt>
                  <c:pt idx="8">
                    <c:v>1084.4144628613019</c:v>
                  </c:pt>
                  <c:pt idx="9">
                    <c:v>1219.5286827651018</c:v>
                  </c:pt>
                  <c:pt idx="10">
                    <c:v>1176.1354178149668</c:v>
                  </c:pt>
                </c:numCache>
              </c:numRef>
            </c:plus>
            <c:minus>
              <c:numRef>
                <c:f>Gads_14_24!$D$32:$N$32</c:f>
                <c:numCache>
                  <c:formatCode>General</c:formatCode>
                  <c:ptCount val="11"/>
                  <c:pt idx="0">
                    <c:v>560.78519523967464</c:v>
                  </c:pt>
                  <c:pt idx="1">
                    <c:v>645.6931872503676</c:v>
                  </c:pt>
                  <c:pt idx="2">
                    <c:v>738.24664996504748</c:v>
                  </c:pt>
                  <c:pt idx="3">
                    <c:v>476.47293067029369</c:v>
                  </c:pt>
                  <c:pt idx="4">
                    <c:v>632.94975646996238</c:v>
                  </c:pt>
                  <c:pt idx="5">
                    <c:v>2042.9809163911596</c:v>
                  </c:pt>
                  <c:pt idx="6">
                    <c:v>560.80596792610766</c:v>
                  </c:pt>
                  <c:pt idx="7">
                    <c:v>620.87925183959192</c:v>
                  </c:pt>
                  <c:pt idx="8">
                    <c:v>1084.4144628613019</c:v>
                  </c:pt>
                  <c:pt idx="9">
                    <c:v>1219.5286827651018</c:v>
                  </c:pt>
                  <c:pt idx="10">
                    <c:v>1176.1354178149668</c:v>
                  </c:pt>
                </c:numCache>
              </c:numRef>
            </c:minus>
          </c:errBars>
          <c:cat>
            <c:numRef>
              <c:f>Gads_14_24!$D$30:$N$30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Gads_14_24!$D$31:$N$31</c:f>
              <c:numCache>
                <c:formatCode>0</c:formatCode>
                <c:ptCount val="11"/>
                <c:pt idx="0">
                  <c:v>3654</c:v>
                </c:pt>
                <c:pt idx="1">
                  <c:v>7734.6923076923076</c:v>
                </c:pt>
                <c:pt idx="2">
                  <c:v>5384.2307692307695</c:v>
                </c:pt>
                <c:pt idx="3">
                  <c:v>5185.6923076923076</c:v>
                </c:pt>
                <c:pt idx="4">
                  <c:v>5375.1538461538457</c:v>
                </c:pt>
                <c:pt idx="5">
                  <c:v>11489.461538461539</c:v>
                </c:pt>
                <c:pt idx="6">
                  <c:v>4623.3076923076924</c:v>
                </c:pt>
                <c:pt idx="7">
                  <c:v>4636.5555555555557</c:v>
                </c:pt>
                <c:pt idx="8">
                  <c:v>10582.296296296296</c:v>
                </c:pt>
                <c:pt idx="9">
                  <c:v>19038.222222222223</c:v>
                </c:pt>
                <c:pt idx="10">
                  <c:v>12245.333333333336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9C-4DAF-90DE-50F4FC8B3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424896"/>
        <c:axId val="460428032"/>
      </c:barChart>
      <c:catAx>
        <c:axId val="460424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1800" b="1"/>
                  <a:t>Gads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460428032"/>
        <c:crosses val="autoZero"/>
        <c:auto val="1"/>
        <c:lblAlgn val="ctr"/>
        <c:lblOffset val="100"/>
        <c:noMultiLvlLbl val="0"/>
      </c:catAx>
      <c:valAx>
        <c:axId val="46042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1800" b="1"/>
                  <a:t>Vidēji vienā slazdā noķerto vaboļu sk.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460424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04506137763707"/>
          <c:y val="2.356415783222628E-2"/>
          <c:w val="0.86341265975773651"/>
          <c:h val="0.802731459789492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33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Kopsavilkums!$C$42:$U$42</c:f>
                <c:numCache>
                  <c:formatCode>General</c:formatCode>
                  <c:ptCount val="19"/>
                  <c:pt idx="0">
                    <c:v>0.40113491475703861</c:v>
                  </c:pt>
                  <c:pt idx="1">
                    <c:v>0.25521712551337655</c:v>
                  </c:pt>
                  <c:pt idx="2">
                    <c:v>0.14694839343663757</c:v>
                  </c:pt>
                  <c:pt idx="3">
                    <c:v>0.11</c:v>
                  </c:pt>
                  <c:pt idx="4">
                    <c:v>0.11625318971797444</c:v>
                  </c:pt>
                  <c:pt idx="5">
                    <c:v>0.18</c:v>
                  </c:pt>
                  <c:pt idx="8">
                    <c:v>6.3747276253041718E-2</c:v>
                  </c:pt>
                  <c:pt idx="9">
                    <c:v>0.11375877525274204</c:v>
                  </c:pt>
                  <c:pt idx="10">
                    <c:v>5.1197495147332045E-2</c:v>
                  </c:pt>
                  <c:pt idx="11">
                    <c:v>2.4822024016775301E-2</c:v>
                  </c:pt>
                  <c:pt idx="12">
                    <c:v>0.23124267581170982</c:v>
                  </c:pt>
                  <c:pt idx="13">
                    <c:v>0.12622552607365997</c:v>
                  </c:pt>
                  <c:pt idx="14">
                    <c:v>7.8821004063750449E-2</c:v>
                  </c:pt>
                  <c:pt idx="15">
                    <c:v>0.47451563745218756</c:v>
                  </c:pt>
                  <c:pt idx="16">
                    <c:v>0.65098036701039574</c:v>
                  </c:pt>
                  <c:pt idx="17">
                    <c:v>0.23588831668217336</c:v>
                  </c:pt>
                  <c:pt idx="18">
                    <c:v>6.2114980718820163E-2</c:v>
                  </c:pt>
                </c:numCache>
              </c:numRef>
            </c:plus>
            <c:minus>
              <c:numRef>
                <c:f>Kopsavilkums!$C$42:$U$42</c:f>
                <c:numCache>
                  <c:formatCode>General</c:formatCode>
                  <c:ptCount val="19"/>
                  <c:pt idx="0">
                    <c:v>0.40113491475703861</c:v>
                  </c:pt>
                  <c:pt idx="1">
                    <c:v>0.25521712551337655</c:v>
                  </c:pt>
                  <c:pt idx="2">
                    <c:v>0.14694839343663757</c:v>
                  </c:pt>
                  <c:pt idx="3">
                    <c:v>0.11</c:v>
                  </c:pt>
                  <c:pt idx="4">
                    <c:v>0.11625318971797444</c:v>
                  </c:pt>
                  <c:pt idx="5">
                    <c:v>0.18</c:v>
                  </c:pt>
                  <c:pt idx="8">
                    <c:v>6.3747276253041718E-2</c:v>
                  </c:pt>
                  <c:pt idx="9">
                    <c:v>0.11375877525274204</c:v>
                  </c:pt>
                  <c:pt idx="10">
                    <c:v>5.1197495147332045E-2</c:v>
                  </c:pt>
                  <c:pt idx="11">
                    <c:v>2.4822024016775301E-2</c:v>
                  </c:pt>
                  <c:pt idx="12">
                    <c:v>0.23124267581170982</c:v>
                  </c:pt>
                  <c:pt idx="13">
                    <c:v>0.12622552607365997</c:v>
                  </c:pt>
                  <c:pt idx="14">
                    <c:v>7.8821004063750449E-2</c:v>
                  </c:pt>
                  <c:pt idx="15">
                    <c:v>0.47451563745218756</c:v>
                  </c:pt>
                  <c:pt idx="16">
                    <c:v>0.65098036701039574</c:v>
                  </c:pt>
                  <c:pt idx="17">
                    <c:v>0.23588831668217336</c:v>
                  </c:pt>
                  <c:pt idx="18">
                    <c:v>6.2114980718820163E-2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Kopsavilkums!$C$40:$U$40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 formatCode="0">
                  <c:v>2014</c:v>
                </c:pt>
                <c:pt idx="9">
                  <c:v>2015</c:v>
                </c:pt>
                <c:pt idx="10">
                  <c:v>2016</c:v>
                </c:pt>
                <c:pt idx="11" formatCode="@">
                  <c:v>2017</c:v>
                </c:pt>
                <c:pt idx="12" formatCode="@">
                  <c:v>2018</c:v>
                </c:pt>
                <c:pt idx="13" formatCode="@">
                  <c:v>2019</c:v>
                </c:pt>
                <c:pt idx="14" formatCode="@">
                  <c:v>2020</c:v>
                </c:pt>
                <c:pt idx="15" formatCode="@">
                  <c:v>2021</c:v>
                </c:pt>
                <c:pt idx="16" formatCode="@">
                  <c:v>2022</c:v>
                </c:pt>
                <c:pt idx="17">
                  <c:v>2023</c:v>
                </c:pt>
                <c:pt idx="18" formatCode="@">
                  <c:v>2024</c:v>
                </c:pt>
              </c:numCache>
            </c:numRef>
          </c:cat>
          <c:val>
            <c:numRef>
              <c:f>Kopsavilkums!$C$41:$U$41</c:f>
              <c:numCache>
                <c:formatCode>General</c:formatCode>
                <c:ptCount val="19"/>
                <c:pt idx="0">
                  <c:v>2.2961024910117138</c:v>
                </c:pt>
                <c:pt idx="1">
                  <c:v>3.5897185584278475</c:v>
                </c:pt>
                <c:pt idx="2">
                  <c:v>1.7987504026877836</c:v>
                </c:pt>
                <c:pt idx="3">
                  <c:v>1.1399999999999999</c:v>
                </c:pt>
                <c:pt idx="4">
                  <c:v>0.64135067047373551</c:v>
                </c:pt>
                <c:pt idx="5">
                  <c:v>0.93</c:v>
                </c:pt>
                <c:pt idx="6">
                  <c:v>0</c:v>
                </c:pt>
                <c:pt idx="7">
                  <c:v>0</c:v>
                </c:pt>
                <c:pt idx="8" formatCode="0.00">
                  <c:v>0.22380952380952385</c:v>
                </c:pt>
                <c:pt idx="9" formatCode="0.00">
                  <c:v>0.38318926327863279</c:v>
                </c:pt>
                <c:pt idx="10" formatCode="0.00">
                  <c:v>0.27007292667480082</c:v>
                </c:pt>
                <c:pt idx="11" formatCode="0.00">
                  <c:v>0.10306406685236769</c:v>
                </c:pt>
                <c:pt idx="12" formatCode="0.00">
                  <c:v>0.84249652212460802</c:v>
                </c:pt>
                <c:pt idx="13" formatCode="0.00">
                  <c:v>0.79000777557044854</c:v>
                </c:pt>
                <c:pt idx="14" formatCode="0.00">
                  <c:v>0.42855438320391953</c:v>
                </c:pt>
                <c:pt idx="15" formatCode="0.00">
                  <c:v>2.2588656544269949</c:v>
                </c:pt>
                <c:pt idx="16" formatCode="0.00">
                  <c:v>5.1409955305633082</c:v>
                </c:pt>
                <c:pt idx="17">
                  <c:v>4.2597464478676503</c:v>
                </c:pt>
                <c:pt idx="18">
                  <c:v>2.8538059413507817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EE-4D49-A788-449C26FF4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386216"/>
        <c:axId val="487384248"/>
      </c:barChart>
      <c:catAx>
        <c:axId val="487386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gads</a:t>
                </a:r>
                <a:endParaRPr lang="lv-LV" sz="16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87384248"/>
        <c:crosses val="autoZero"/>
        <c:auto val="1"/>
        <c:lblAlgn val="ctr"/>
        <c:lblOffset val="100"/>
        <c:noMultiLvlLbl val="0"/>
      </c:catAx>
      <c:valAx>
        <c:axId val="487384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lv-LV" sz="1600" b="1" i="0" u="none" strike="noStrike" kern="1200" baseline="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600" b="1" noProof="0" dirty="0"/>
                  <a:t>Egļu astoņzobu mizgrauža bojātu</a:t>
                </a:r>
                <a:r>
                  <a:rPr lang="lv-LV" sz="1600" b="1" baseline="0" noProof="0" dirty="0"/>
                  <a:t> vidēji vecu un vecu egļu apjoms mežā (</a:t>
                </a:r>
                <a:r>
                  <a:rPr lang="lv-LV" sz="1600" b="1" noProof="0" dirty="0"/>
                  <a:t>%)</a:t>
                </a:r>
              </a:p>
            </c:rich>
          </c:tx>
          <c:layout>
            <c:manualLayout>
              <c:xMode val="edge"/>
              <c:yMode val="edge"/>
              <c:x val="0"/>
              <c:y val="3.184240212625947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lv-LV" sz="1600" b="1" i="0" u="none" strike="noStrike" kern="12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8738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0.39384</cdr:x>
      <cdr:y>0.76812</cdr:y>
    </cdr:from>
    <cdr:to>
      <cdr:x>0.48512</cdr:x>
      <cdr:y>0.81791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40101" y="3816424"/>
          <a:ext cx="866834" cy="247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/>
            <a:t>N/A      </a:t>
          </a:r>
          <a:r>
            <a:rPr lang="en-GB" sz="1100" dirty="0" err="1"/>
            <a:t>N/A</a:t>
          </a:r>
          <a:endParaRPr lang="lv-LV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1C511C-47E4-48E7-82A9-F36516BF116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1913" y="736600"/>
            <a:ext cx="6545262" cy="368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noProof="0"/>
              <a:t>Click to edit Master text styles</a:t>
            </a:r>
          </a:p>
          <a:p>
            <a:pPr lvl="1"/>
            <a:r>
              <a:rPr lang="lv-LV" noProof="0"/>
              <a:t>Second level</a:t>
            </a:r>
          </a:p>
          <a:p>
            <a:pPr lvl="2"/>
            <a:r>
              <a:rPr lang="lv-LV" noProof="0"/>
              <a:t>Third level</a:t>
            </a:r>
          </a:p>
          <a:p>
            <a:pPr lvl="3"/>
            <a:r>
              <a:rPr lang="lv-LV" noProof="0"/>
              <a:t>Fourth level</a:t>
            </a:r>
          </a:p>
          <a:p>
            <a:pPr lvl="4"/>
            <a:r>
              <a:rPr lang="lv-LV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311DE5-8CF7-49F6-9049-4264F365DCE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80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2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9703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3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67206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9E284-AB96-D92C-FC67-34DCC6E19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2248A981-CFE6-8CE7-8190-284DFD552C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13</a:t>
            </a:fld>
            <a:endParaRPr lang="lv-LV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5C4E73C-8E0D-F42D-F238-E6042977C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9266C61-EE6F-915F-8FC4-3372124D2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8030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9E284-AB96-D92C-FC67-34DCC6E19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2248A981-CFE6-8CE7-8190-284DFD552C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14</a:t>
            </a:fld>
            <a:endParaRPr lang="lv-LV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5C4E73C-8E0D-F42D-F238-E6042977C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9266C61-EE6F-915F-8FC4-3372124D2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23486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37B77-D9F9-39A9-8131-4A852E968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C40AC84-2F4D-2C2E-CB19-D45103D914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15</a:t>
            </a:fld>
            <a:endParaRPr lang="lv-LV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D6CE0B0-F5CA-A274-56C8-08D50B3A3C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4E57B9B-144A-B038-8161-BFE7A461B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4209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37B77-D9F9-39A9-8131-4A852E968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C40AC84-2F4D-2C2E-CB19-D45103D914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16</a:t>
            </a:fld>
            <a:endParaRPr lang="lv-LV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D6CE0B0-F5CA-A274-56C8-08D50B3A3C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4E57B9B-144A-B038-8161-BFE7A461B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534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19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8466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03D04-E5B9-4281-912A-98780188A74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69EEF-B7E8-4C69-9D55-CACAC06584AA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69AB3-72C1-42A1-B6F9-96D4B446C92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07DE-FFC8-4F1C-9CA8-17D677C3F6C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150D4-E2BE-4172-B7E2-693A5EE3855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CF16F-83F5-4080-9448-877276546EA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33D60-E1AD-457E-8EAB-7556B1EFF8D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8E52D-39DF-40D4-96E9-89DCB581DFE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0F84A-FAAA-4A1A-B7F1-0DAEEC5FD38A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A60FA-EB37-42EB-A4F0-724212B9607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5C692-C3BE-4D2F-9961-8FE1D82C60B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E4F1-FFD2-4232-9CD5-F2ACFCF9B58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31F946-E71D-4E6B-80F3-9599B29A0DC5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randomBar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D3510B6-C093-F99D-ED00-91284EA6DB11}"/>
              </a:ext>
            </a:extLst>
          </p:cNvPr>
          <p:cNvSpPr txBox="1">
            <a:spLocks/>
          </p:cNvSpPr>
          <p:nvPr/>
        </p:nvSpPr>
        <p:spPr bwMode="auto">
          <a:xfrm>
            <a:off x="922361" y="1507402"/>
            <a:ext cx="1048400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lv-LV" b="1" kern="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Egļu astoņzobu mizgraužu </a:t>
            </a:r>
            <a:r>
              <a:rPr lang="lv-LV" b="1" kern="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aktivitāte un bojājumi mežā 2024.gada </a:t>
            </a:r>
            <a:endParaRPr lang="lv-LV" kern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DA75387-7667-B753-0E32-1FE4B4AA2E8C}"/>
              </a:ext>
            </a:extLst>
          </p:cNvPr>
          <p:cNvSpPr txBox="1">
            <a:spLocks/>
          </p:cNvSpPr>
          <p:nvPr/>
        </p:nvSpPr>
        <p:spPr bwMode="auto">
          <a:xfrm>
            <a:off x="1592363" y="5120484"/>
            <a:ext cx="91440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lv-LV" sz="2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Agnis Šmits, Dr.biol.</a:t>
            </a:r>
            <a:br>
              <a:rPr lang="lv-LV" sz="2400" kern="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lv-LV" sz="2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Līva </a:t>
            </a:r>
            <a:r>
              <a:rPr lang="lv-LV" sz="2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Legzdiņa</a:t>
            </a:r>
            <a:r>
              <a:rPr lang="lv-LV" sz="2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Mg. biol.</a:t>
            </a:r>
          </a:p>
          <a:p>
            <a:pPr marL="0" indent="0" algn="r">
              <a:buNone/>
            </a:pPr>
            <a:r>
              <a:rPr lang="lv-LV" sz="2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Elza Otaņķe, Mg. silv.</a:t>
            </a:r>
          </a:p>
          <a:p>
            <a:pPr marL="0" indent="0" algn="r">
              <a:buNone/>
            </a:pPr>
            <a:endParaRPr lang="lv-LV" sz="2400" kern="0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05085"/>
      </p:ext>
    </p:extLst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8947-84D3-4286-7DAF-E5CB52A0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706090"/>
          </a:xfrm>
        </p:spPr>
        <p:txBody>
          <a:bodyPr/>
          <a:lstStyle/>
          <a:p>
            <a:r>
              <a:rPr lang="lv-LV" dirty="0"/>
              <a:t>Reģionālā feromonu slazdu ietekme</a:t>
            </a:r>
          </a:p>
        </p:txBody>
      </p:sp>
      <p:pic>
        <p:nvPicPr>
          <p:cNvPr id="3" name="Picture 2" descr="logo_2">
            <a:extLst>
              <a:ext uri="{FF2B5EF4-FFF2-40B4-BE49-F238E27FC236}">
                <a16:creationId xmlns:a16="http://schemas.microsoft.com/office/drawing/2014/main" id="{F6A77F35-EA6B-3A3A-F689-2ACEC9EFB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2431DD-D69A-5F9A-B74F-77B1E9EF2D6D}"/>
              </a:ext>
            </a:extLst>
          </p:cNvPr>
          <p:cNvGrpSpPr/>
          <p:nvPr/>
        </p:nvGrpSpPr>
        <p:grpSpPr>
          <a:xfrm>
            <a:off x="416812" y="980728"/>
            <a:ext cx="8414313" cy="5184576"/>
            <a:chOff x="416812" y="980728"/>
            <a:chExt cx="8414313" cy="5184576"/>
          </a:xfrm>
        </p:grpSpPr>
        <p:pic>
          <p:nvPicPr>
            <p:cNvPr id="5" name="Picture 4" descr="A map of the country&#10;&#10;Description automatically generated with medium confidence">
              <a:extLst>
                <a:ext uri="{FF2B5EF4-FFF2-40B4-BE49-F238E27FC236}">
                  <a16:creationId xmlns:a16="http://schemas.microsoft.com/office/drawing/2014/main" id="{EB5D206D-F8D6-73C0-E453-5A0E6791A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0" t="11519" r="6592" b="11006"/>
            <a:stretch/>
          </p:blipFill>
          <p:spPr>
            <a:xfrm>
              <a:off x="416812" y="980728"/>
              <a:ext cx="8414313" cy="51845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36F3B2-C97C-CF46-E015-57F1A882CC3A}"/>
                </a:ext>
              </a:extLst>
            </p:cNvPr>
            <p:cNvSpPr txBox="1"/>
            <p:nvPr/>
          </p:nvSpPr>
          <p:spPr>
            <a:xfrm>
              <a:off x="2923706" y="1772816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2024.g.</a:t>
              </a:r>
              <a:br>
                <a:rPr lang="lv-LV" dirty="0"/>
              </a:br>
              <a:r>
                <a:rPr lang="lv-LV" dirty="0"/>
                <a:t>1080 cirsmas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41089B-3E05-F72A-513B-538E4473A36F}"/>
              </a:ext>
            </a:extLst>
          </p:cNvPr>
          <p:cNvGrpSpPr/>
          <p:nvPr/>
        </p:nvGrpSpPr>
        <p:grpSpPr>
          <a:xfrm>
            <a:off x="8544272" y="1048871"/>
            <a:ext cx="3540277" cy="2740169"/>
            <a:chOff x="8544272" y="1048871"/>
            <a:chExt cx="3540277" cy="2740169"/>
          </a:xfrm>
        </p:grpSpPr>
        <p:pic>
          <p:nvPicPr>
            <p:cNvPr id="6" name="Picture 5" descr="A map of latvia with green dots&#10;&#10;Description automatically generated">
              <a:extLst>
                <a:ext uri="{FF2B5EF4-FFF2-40B4-BE49-F238E27FC236}">
                  <a16:creationId xmlns:a16="http://schemas.microsoft.com/office/drawing/2014/main" id="{048BE9E8-E33A-AC28-CD83-ADF117698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4272" y="1340768"/>
              <a:ext cx="3540277" cy="24482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4FCAAD-B081-3591-AB3E-0C6CA6871455}"/>
                </a:ext>
              </a:extLst>
            </p:cNvPr>
            <p:cNvSpPr txBox="1"/>
            <p:nvPr/>
          </p:nvSpPr>
          <p:spPr>
            <a:xfrm>
              <a:off x="9018242" y="1048871"/>
              <a:ext cx="1188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600" dirty="0"/>
                <a:t>2023.g.</a:t>
              </a:r>
              <a:br>
                <a:rPr lang="lv-LV" sz="1600" dirty="0"/>
              </a:br>
              <a:r>
                <a:rPr lang="lv-LV" sz="1600" dirty="0"/>
                <a:t>951 cirsma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8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A3185-8411-B694-B21D-6F236EEB2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7CB239E-D5DA-E05A-5B25-7BD63634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 b="16884"/>
          <a:stretch>
            <a:fillRect/>
          </a:stretch>
        </p:blipFill>
        <p:spPr bwMode="auto">
          <a:xfrm>
            <a:off x="0" y="692092"/>
            <a:ext cx="58753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2022AC-654D-3AF1-3521-8DBBA8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706090"/>
          </a:xfrm>
        </p:spPr>
        <p:txBody>
          <a:bodyPr/>
          <a:lstStyle/>
          <a:p>
            <a:r>
              <a:rPr lang="lv-LV" dirty="0"/>
              <a:t>Reģionālā feromonu slazdu ietekme</a:t>
            </a:r>
          </a:p>
        </p:txBody>
      </p:sp>
      <p:pic>
        <p:nvPicPr>
          <p:cNvPr id="3" name="Picture 2" descr="logo_2">
            <a:extLst>
              <a:ext uri="{FF2B5EF4-FFF2-40B4-BE49-F238E27FC236}">
                <a16:creationId xmlns:a16="http://schemas.microsoft.com/office/drawing/2014/main" id="{5051FA62-E846-A4FF-E880-CEE759AF9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5A42D51-A8F1-A5E5-5385-A3D54447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" b="17403"/>
          <a:stretch>
            <a:fillRect/>
          </a:stretch>
        </p:blipFill>
        <p:spPr bwMode="auto">
          <a:xfrm>
            <a:off x="20637" y="3736466"/>
            <a:ext cx="58547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graph with dots and lines&#10;&#10;Description automatically generated">
            <a:extLst>
              <a:ext uri="{FF2B5EF4-FFF2-40B4-BE49-F238E27FC236}">
                <a16:creationId xmlns:a16="http://schemas.microsoft.com/office/drawing/2014/main" id="{8C7540F8-3D32-FE3D-555E-884CE3F9C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574916"/>
            <a:ext cx="6173061" cy="5068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5672" y="1070830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2024. gads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305798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A3185-8411-B694-B21D-6F236EEB2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lazdi23_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0"/>
          <a:stretch>
            <a:fillRect/>
          </a:stretch>
        </p:blipFill>
        <p:spPr bwMode="auto">
          <a:xfrm>
            <a:off x="265720" y="3717032"/>
            <a:ext cx="5326222" cy="307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agniss\AppData\Local\Microsoft\Windows\INetCache\Content.Word\IT23_22_R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" b="13777"/>
          <a:stretch/>
        </p:blipFill>
        <p:spPr bwMode="auto">
          <a:xfrm>
            <a:off x="304436" y="772701"/>
            <a:ext cx="5287506" cy="3085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2022AC-654D-3AF1-3521-8DBBA8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706090"/>
          </a:xfrm>
        </p:spPr>
        <p:txBody>
          <a:bodyPr/>
          <a:lstStyle/>
          <a:p>
            <a:r>
              <a:rPr lang="lv-LV" dirty="0"/>
              <a:t>Reģionālā feromonu slazdu ietekme</a:t>
            </a:r>
          </a:p>
        </p:txBody>
      </p:sp>
      <p:pic>
        <p:nvPicPr>
          <p:cNvPr id="3" name="Picture 2" descr="logo_2">
            <a:extLst>
              <a:ext uri="{FF2B5EF4-FFF2-40B4-BE49-F238E27FC236}">
                <a16:creationId xmlns:a16="http://schemas.microsoft.com/office/drawing/2014/main" id="{5051FA62-E846-A4FF-E880-CEE759AF9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5672" y="1070830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2023. gads</a:t>
            </a:r>
            <a:endParaRPr lang="lv-LV" sz="2800" dirty="0"/>
          </a:p>
        </p:txBody>
      </p:sp>
      <p:pic>
        <p:nvPicPr>
          <p:cNvPr id="10" name="Picture 9" descr="A graph with dots and lines&#10;&#10;Description automatically generated with medium confidenc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73" y="1594050"/>
            <a:ext cx="5943600" cy="5140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9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06CB-212E-51DE-6F31-3CEC45B74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2">
            <a:extLst>
              <a:ext uri="{FF2B5EF4-FFF2-40B4-BE49-F238E27FC236}">
                <a16:creationId xmlns:a16="http://schemas.microsoft.com/office/drawing/2014/main" id="{5406FB1B-8CCE-E0AA-3DE2-550D24665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403496-7A96-3F8C-0920-DF2D3FA3AC29}"/>
              </a:ext>
            </a:extLst>
          </p:cNvPr>
          <p:cNvSpPr txBox="1"/>
          <p:nvPr/>
        </p:nvSpPr>
        <p:spPr>
          <a:xfrm>
            <a:off x="407368" y="86510"/>
            <a:ext cx="10839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altLang="lv-LV" sz="2800" i="1" dirty="0" err="1"/>
              <a:t>I.typographus</a:t>
            </a:r>
            <a:r>
              <a:rPr lang="lv-LV" altLang="lv-LV" sz="2800" i="1" dirty="0"/>
              <a:t> </a:t>
            </a:r>
            <a:r>
              <a:rPr lang="lv-LV" altLang="lv-LV" sz="2800" dirty="0"/>
              <a:t>bojājumi egļu audzēs pēc sanitāro ciršu veikšanas</a:t>
            </a:r>
          </a:p>
        </p:txBody>
      </p:sp>
      <p:pic>
        <p:nvPicPr>
          <p:cNvPr id="6" name="Picture 5" descr="A graph of a number of percent&#10;&#10;Description automatically generated">
            <a:extLst>
              <a:ext uri="{FF2B5EF4-FFF2-40B4-BE49-F238E27FC236}">
                <a16:creationId xmlns:a16="http://schemas.microsoft.com/office/drawing/2014/main" id="{BE620CE8-3466-6FF6-832A-1633EF97A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84" y="1331218"/>
            <a:ext cx="6336704" cy="4599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315194"/>
            <a:ext cx="5322448" cy="441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8553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06CB-212E-51DE-6F31-3CEC45B74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2">
            <a:extLst>
              <a:ext uri="{FF2B5EF4-FFF2-40B4-BE49-F238E27FC236}">
                <a16:creationId xmlns:a16="http://schemas.microsoft.com/office/drawing/2014/main" id="{5406FB1B-8CCE-E0AA-3DE2-550D24665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403496-7A96-3F8C-0920-DF2D3FA3AC29}"/>
              </a:ext>
            </a:extLst>
          </p:cNvPr>
          <p:cNvSpPr txBox="1"/>
          <p:nvPr/>
        </p:nvSpPr>
        <p:spPr>
          <a:xfrm>
            <a:off x="407368" y="86510"/>
            <a:ext cx="10839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altLang="lv-LV" sz="2800" i="1" dirty="0" err="1"/>
              <a:t>I.typographus</a:t>
            </a:r>
            <a:r>
              <a:rPr lang="lv-LV" altLang="lv-LV" sz="2800" i="1" dirty="0"/>
              <a:t> </a:t>
            </a:r>
            <a:r>
              <a:rPr lang="lv-LV" altLang="lv-LV" sz="2800" dirty="0"/>
              <a:t>bojājumi egļu audzēs pēc sanitāro ciršu veikšanas</a:t>
            </a:r>
          </a:p>
        </p:txBody>
      </p:sp>
      <p:pic>
        <p:nvPicPr>
          <p:cNvPr id="7" name="Picture 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71E293F9-CB07-1259-91B3-65D76FA7C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8" r="17210"/>
          <a:stretch/>
        </p:blipFill>
        <p:spPr>
          <a:xfrm>
            <a:off x="2783632" y="836712"/>
            <a:ext cx="6192688" cy="56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09049"/>
      </p:ext>
    </p:extLst>
  </p:cSld>
  <p:clrMapOvr>
    <a:masterClrMapping/>
  </p:clrMapOvr>
  <p:transition spd="med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66949-C31E-28B3-56A2-8F0EFBF33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2">
            <a:extLst>
              <a:ext uri="{FF2B5EF4-FFF2-40B4-BE49-F238E27FC236}">
                <a16:creationId xmlns:a16="http://schemas.microsoft.com/office/drawing/2014/main" id="{B673253B-05B2-981B-694A-0AC9E80BA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C3F845-7A2B-2695-34C9-86F56F7FEAA2}"/>
              </a:ext>
            </a:extLst>
          </p:cNvPr>
          <p:cNvSpPr txBox="1"/>
          <p:nvPr/>
        </p:nvSpPr>
        <p:spPr>
          <a:xfrm>
            <a:off x="407368" y="86510"/>
            <a:ext cx="10839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altLang="lv-LV" sz="2800" i="1" dirty="0" err="1"/>
              <a:t>I.typographus</a:t>
            </a:r>
            <a:r>
              <a:rPr lang="lv-LV" altLang="lv-LV" sz="2800" i="1" dirty="0"/>
              <a:t> </a:t>
            </a:r>
            <a:r>
              <a:rPr lang="lv-LV" altLang="lv-LV" sz="2800" dirty="0"/>
              <a:t>bojājumi egļu audzēs pēc sanitāro ciršu veikšanas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39B7D-4637-7635-42F4-FE1340B620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4" r="32029" b="12051"/>
          <a:stretch/>
        </p:blipFill>
        <p:spPr>
          <a:xfrm>
            <a:off x="259174" y="980729"/>
            <a:ext cx="4108634" cy="2664296"/>
          </a:xfrm>
          <a:prstGeom prst="rect">
            <a:avLst/>
          </a:prstGeom>
        </p:spPr>
      </p:pic>
      <p:pic>
        <p:nvPicPr>
          <p:cNvPr id="12" name="Picture 11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888EE9EE-82A2-2422-9E32-B6A632951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669909"/>
            <a:ext cx="5703190" cy="3099130"/>
          </a:xfrm>
          <a:prstGeom prst="rect">
            <a:avLst/>
          </a:prstGeom>
        </p:spPr>
      </p:pic>
      <p:pic>
        <p:nvPicPr>
          <p:cNvPr id="14" name="Picture 1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CBB48CCA-D184-7D2A-54EA-FF7FB5EDD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3737954"/>
            <a:ext cx="5703190" cy="3099129"/>
          </a:xfrm>
          <a:prstGeom prst="rect">
            <a:avLst/>
          </a:prstGeom>
        </p:spPr>
      </p:pic>
      <p:pic>
        <p:nvPicPr>
          <p:cNvPr id="18" name="Picture 17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5A8BADBE-D7CB-37C4-B4C0-981791A86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5" y="3933056"/>
            <a:ext cx="4460565" cy="270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0851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66949-C31E-28B3-56A2-8F0EFBF33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2">
            <a:extLst>
              <a:ext uri="{FF2B5EF4-FFF2-40B4-BE49-F238E27FC236}">
                <a16:creationId xmlns:a16="http://schemas.microsoft.com/office/drawing/2014/main" id="{B673253B-05B2-981B-694A-0AC9E80BA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C3F845-7A2B-2695-34C9-86F56F7FEAA2}"/>
              </a:ext>
            </a:extLst>
          </p:cNvPr>
          <p:cNvSpPr txBox="1"/>
          <p:nvPr/>
        </p:nvSpPr>
        <p:spPr>
          <a:xfrm>
            <a:off x="407368" y="86510"/>
            <a:ext cx="10839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altLang="lv-LV" sz="2800" i="1" dirty="0" err="1"/>
              <a:t>I.typographus</a:t>
            </a:r>
            <a:r>
              <a:rPr lang="lv-LV" altLang="lv-LV" sz="2800" i="1" dirty="0"/>
              <a:t> </a:t>
            </a:r>
            <a:r>
              <a:rPr lang="lv-LV" altLang="lv-LV" sz="2800" dirty="0"/>
              <a:t>bojājumi egļu audzēs pēc sanitāro ciršu veikšanas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11424" y="1412776"/>
            <a:ext cx="4713233" cy="4373161"/>
            <a:chOff x="911424" y="1412776"/>
            <a:chExt cx="4713233" cy="43731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1985842"/>
              <a:ext cx="4392488" cy="38000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25935" y="1412776"/>
              <a:ext cx="4698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Izstrāde mizgraužu aktivitātes laikā (Jā/Nē)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01683" y="1415852"/>
            <a:ext cx="6169143" cy="4595056"/>
            <a:chOff x="5401683" y="1415852"/>
            <a:chExt cx="6169143" cy="45950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683" y="1844824"/>
              <a:ext cx="6169143" cy="41660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66926" y="284364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  <a:endParaRPr lang="lv-LV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60296" y="321297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ab</a:t>
              </a:r>
              <a:endParaRPr lang="lv-LV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60496" y="42930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  <a:endParaRPr lang="lv-LV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75639" y="1415852"/>
              <a:ext cx="2621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Sanitārās cirtes iemesls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08112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0833"/>
            <a:ext cx="10972800" cy="634082"/>
          </a:xfrm>
        </p:spPr>
        <p:txBody>
          <a:bodyPr/>
          <a:lstStyle/>
          <a:p>
            <a:r>
              <a:rPr lang="lv-LV" dirty="0"/>
              <a:t>Mizgrauzis Lielbritānijā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4867" y="700852"/>
            <a:ext cx="671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solidFill>
                  <a:schemeClr val="tx1"/>
                </a:solidFill>
              </a:rPr>
              <a:t>2018.g. decembrī novērota savairošanās </a:t>
            </a:r>
            <a:r>
              <a:rPr lang="lv-LV" dirty="0" err="1">
                <a:solidFill>
                  <a:schemeClr val="tx1"/>
                </a:solidFill>
              </a:rPr>
              <a:t>Kentas</a:t>
            </a:r>
            <a:r>
              <a:rPr lang="lv-LV" dirty="0">
                <a:solidFill>
                  <a:schemeClr val="tx1"/>
                </a:solidFill>
              </a:rPr>
              <a:t> grāfistē, Anglijā</a:t>
            </a:r>
          </a:p>
        </p:txBody>
      </p:sp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D90B492B-38B0-5EB1-44D9-A9767AFA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5345" y="1412776"/>
            <a:ext cx="6010654" cy="4780914"/>
            <a:chOff x="53835" y="1813302"/>
            <a:chExt cx="6010654" cy="47809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" y="2343237"/>
              <a:ext cx="6010654" cy="42509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03512" y="1813302"/>
              <a:ext cx="3570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2024.g. 31. janvāris 10 km režģis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95999" y="1412776"/>
            <a:ext cx="5995268" cy="4770031"/>
            <a:chOff x="6064489" y="1813302"/>
            <a:chExt cx="5995268" cy="47700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489" y="2343237"/>
              <a:ext cx="5995268" cy="424009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80176" y="1813302"/>
              <a:ext cx="3583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2024.g. 21. oktobris 10 km režģis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1651" y="6318492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Kenta, </a:t>
            </a:r>
            <a:r>
              <a:rPr lang="en-GB" sz="1400" dirty="0" err="1"/>
              <a:t>Saseksas</a:t>
            </a:r>
            <a:r>
              <a:rPr lang="en-GB" sz="1400" dirty="0"/>
              <a:t>, Sari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17443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0833"/>
            <a:ext cx="10972800" cy="634082"/>
          </a:xfrm>
        </p:spPr>
        <p:txBody>
          <a:bodyPr/>
          <a:lstStyle/>
          <a:p>
            <a:r>
              <a:rPr lang="lv-LV" dirty="0"/>
              <a:t>Mizgrauzis Lielbritānijā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4867" y="700852"/>
            <a:ext cx="671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solidFill>
                  <a:schemeClr val="tx1"/>
                </a:solidFill>
              </a:rPr>
              <a:t>2018.g. decembrī novērota savairošanās </a:t>
            </a:r>
            <a:r>
              <a:rPr lang="lv-LV" dirty="0" err="1">
                <a:solidFill>
                  <a:schemeClr val="tx1"/>
                </a:solidFill>
              </a:rPr>
              <a:t>Kentas</a:t>
            </a:r>
            <a:r>
              <a:rPr lang="lv-LV" dirty="0">
                <a:solidFill>
                  <a:schemeClr val="tx1"/>
                </a:solidFill>
              </a:rPr>
              <a:t> grāfistē, Anglijā</a:t>
            </a:r>
          </a:p>
        </p:txBody>
      </p:sp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D90B492B-38B0-5EB1-44D9-A9767AFA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19" y="1528801"/>
            <a:ext cx="7070654" cy="5000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55840" y="1203333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2024. gada 21. oktobris 25 km režģis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400" y="6453336"/>
            <a:ext cx="3411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 err="1"/>
              <a:t>Kenta</a:t>
            </a:r>
            <a:r>
              <a:rPr lang="lv-LV" sz="1400" dirty="0"/>
              <a:t>, Saseksas, Sari, S</a:t>
            </a:r>
            <a:r>
              <a:rPr lang="en-GB" sz="1400" dirty="0"/>
              <a:t>a</a:t>
            </a:r>
            <a:r>
              <a:rPr lang="lv-LV" sz="1400" dirty="0" err="1"/>
              <a:t>fol</a:t>
            </a:r>
            <a:r>
              <a:rPr lang="en-GB" sz="1400" dirty="0"/>
              <a:t>k</a:t>
            </a:r>
            <a:r>
              <a:rPr lang="lv-LV" sz="1400" dirty="0"/>
              <a:t>a, Norfolka</a:t>
            </a:r>
          </a:p>
        </p:txBody>
      </p:sp>
    </p:spTree>
    <p:extLst>
      <p:ext uri="{BB962C8B-B14F-4D97-AF65-F5344CB8AC3E}">
        <p14:creationId xmlns:p14="http://schemas.microsoft.com/office/powerpoint/2010/main" val="35891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9702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forest of trees with fog&#10;&#10;Description automatically generated">
            <a:extLst>
              <a:ext uri="{FF2B5EF4-FFF2-40B4-BE49-F238E27FC236}">
                <a16:creationId xmlns:a16="http://schemas.microsoft.com/office/drawing/2014/main" id="{59581C41-FFEF-E68D-9E8A-9800A3A91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408" y="1128934"/>
            <a:ext cx="34339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Paldies!</a:t>
            </a:r>
          </a:p>
        </p:txBody>
      </p:sp>
    </p:spTree>
    <p:extLst>
      <p:ext uri="{BB962C8B-B14F-4D97-AF65-F5344CB8AC3E}">
        <p14:creationId xmlns:p14="http://schemas.microsoft.com/office/powerpoint/2010/main" val="218955655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A5F4-47E3-364F-80DA-0669F20F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4923"/>
            <a:ext cx="10972800" cy="801790"/>
          </a:xfrm>
        </p:spPr>
        <p:txBody>
          <a:bodyPr/>
          <a:lstStyle/>
          <a:p>
            <a:r>
              <a:rPr lang="en-US" sz="2800"/>
              <a:t>Daily  max temperatures and beginning of bark beetle flight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lv-LV" sz="18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EC4CDE86-7141-E2F7-0BB5-A1F5C0B2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4E244-CC79-0E6C-9280-904E4C28C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2" y="679584"/>
            <a:ext cx="3422368" cy="61434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E55072-470F-C648-31BF-16C970128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679584"/>
            <a:ext cx="3337022" cy="6143493"/>
          </a:xfrm>
          <a:prstGeom prst="rect">
            <a:avLst/>
          </a:prstGeom>
        </p:spPr>
      </p:pic>
      <p:pic>
        <p:nvPicPr>
          <p:cNvPr id="19" name="Picture 18" descr="A picture containing text, map, diagram&#10;&#10;Description automatically generated">
            <a:extLst>
              <a:ext uri="{FF2B5EF4-FFF2-40B4-BE49-F238E27FC236}">
                <a16:creationId xmlns:a16="http://schemas.microsoft.com/office/drawing/2014/main" id="{D6B8987E-C96D-76D6-55AB-A67CBA9C0F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36" y="1420321"/>
            <a:ext cx="3835036" cy="2409574"/>
          </a:xfrm>
          <a:prstGeom prst="rect">
            <a:avLst/>
          </a:prstGeom>
        </p:spPr>
      </p:pic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/>
        </p:nvGraphicFramePr>
        <p:xfrm>
          <a:off x="191344" y="3908800"/>
          <a:ext cx="3835036" cy="276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2551287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A5F4-47E3-364F-80DA-0669F20F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4923"/>
            <a:ext cx="10972800" cy="801790"/>
          </a:xfrm>
        </p:spPr>
        <p:txBody>
          <a:bodyPr/>
          <a:lstStyle/>
          <a:p>
            <a:r>
              <a:rPr lang="lv-LV" sz="2800" dirty="0"/>
              <a:t>Mizgraužu lidošanas </a:t>
            </a:r>
            <a:r>
              <a:rPr lang="en-GB" sz="2800" dirty="0" err="1"/>
              <a:t>sākums</a:t>
            </a:r>
            <a:endParaRPr lang="lv-LV" sz="2800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EC4CDE86-7141-E2F7-0BB5-A1F5C0B2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DF980-BB60-F3DC-1C89-210C2559A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24" y="836713"/>
            <a:ext cx="5959336" cy="2644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496" y="3635088"/>
            <a:ext cx="5616624" cy="2556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5885" y="3388801"/>
            <a:ext cx="4443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100" dirty="0"/>
              <a:t>Diennakts </a:t>
            </a:r>
            <a:r>
              <a:rPr lang="lv-LV" sz="1100" dirty="0" err="1"/>
              <a:t>Max</a:t>
            </a:r>
            <a:r>
              <a:rPr lang="lv-LV" sz="1100" dirty="0"/>
              <a:t>. t</a:t>
            </a:r>
            <a:r>
              <a:rPr lang="lv-LV" sz="1100" baseline="30000" dirty="0"/>
              <a:t>o</a:t>
            </a:r>
            <a:r>
              <a:rPr lang="lv-LV" sz="1100" dirty="0"/>
              <a:t> 2024.g. pavasarī un mizgraužu lidošanas sākums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782" y="3635088"/>
            <a:ext cx="3677074" cy="24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5455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74638"/>
            <a:ext cx="11665296" cy="778099"/>
          </a:xfrm>
        </p:spPr>
        <p:txBody>
          <a:bodyPr/>
          <a:lstStyle/>
          <a:p>
            <a:r>
              <a:rPr lang="lv-LV" sz="2400" dirty="0"/>
              <a:t>Vidēji vienā slazdā noķerto pirmās paaudzes vaboļu daudzums </a:t>
            </a:r>
            <a:br>
              <a:rPr lang="lv-LV" sz="2400" dirty="0"/>
            </a:br>
            <a:r>
              <a:rPr lang="lv-LV" sz="2400" dirty="0"/>
              <a:t>un salīdzinājums ar iepriekšējiem gadiem</a:t>
            </a:r>
          </a:p>
        </p:txBody>
      </p:sp>
      <p:pic>
        <p:nvPicPr>
          <p:cNvPr id="7" name="Picture 6" descr="logo_2">
            <a:extLst>
              <a:ext uri="{FF2B5EF4-FFF2-40B4-BE49-F238E27FC236}">
                <a16:creationId xmlns:a16="http://schemas.microsoft.com/office/drawing/2014/main" id="{EC4CDE86-7141-E2F7-0BB5-A1F5C0B25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graphicFrame>
        <p:nvGraphicFramePr>
          <p:cNvPr id="6" name="Diagramma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5017084"/>
              </p:ext>
            </p:extLst>
          </p:nvPr>
        </p:nvGraphicFramePr>
        <p:xfrm>
          <a:off x="7752184" y="1201377"/>
          <a:ext cx="4000480" cy="536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B5601F0-8E6D-5FA3-D690-81FFC65E7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81" y="1268760"/>
            <a:ext cx="754132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10716" r="3637"/>
          <a:stretch/>
        </p:blipFill>
        <p:spPr>
          <a:xfrm>
            <a:off x="5375920" y="3054082"/>
            <a:ext cx="5400600" cy="3718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81DD5E-A0DD-1CB5-BD89-7269993A1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16" y="794603"/>
            <a:ext cx="3240000" cy="2291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16" y="797198"/>
            <a:ext cx="3240000" cy="2291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23" y="43627"/>
            <a:ext cx="10972800" cy="937101"/>
          </a:xfrm>
        </p:spPr>
        <p:txBody>
          <a:bodyPr/>
          <a:lstStyle/>
          <a:p>
            <a:r>
              <a:rPr lang="lv-LV" dirty="0"/>
              <a:t>Lidošanas aktivitāte</a:t>
            </a:r>
          </a:p>
        </p:txBody>
      </p:sp>
      <p:pic>
        <p:nvPicPr>
          <p:cNvPr id="3" name="Picture 2" descr="logo_2">
            <a:extLst>
              <a:ext uri="{FF2B5EF4-FFF2-40B4-BE49-F238E27FC236}">
                <a16:creationId xmlns:a16="http://schemas.microsoft.com/office/drawing/2014/main" id="{EC4CDE86-7141-E2F7-0BB5-A1F5C0B25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8" y="799793"/>
            <a:ext cx="3240000" cy="2291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72" y="797198"/>
            <a:ext cx="3240000" cy="2291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87" y="79606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Uz</a:t>
            </a:r>
            <a:r>
              <a:rPr lang="en-GB" dirty="0"/>
              <a:t> 01.06.2024.</a:t>
            </a:r>
            <a:endParaRPr lang="lv-LV" dirty="0"/>
          </a:p>
        </p:txBody>
      </p:sp>
      <p:sp>
        <p:nvSpPr>
          <p:cNvPr id="5" name="TextBox 4"/>
          <p:cNvSpPr txBox="1"/>
          <p:nvPr/>
        </p:nvSpPr>
        <p:spPr>
          <a:xfrm>
            <a:off x="3246162" y="81729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Uz</a:t>
            </a:r>
            <a:r>
              <a:rPr lang="en-GB" dirty="0"/>
              <a:t> 01.07.2024.</a:t>
            </a:r>
            <a:endParaRPr lang="lv-LV" dirty="0"/>
          </a:p>
        </p:txBody>
      </p:sp>
      <p:sp>
        <p:nvSpPr>
          <p:cNvPr id="12" name="TextBox 11"/>
          <p:cNvSpPr txBox="1"/>
          <p:nvPr/>
        </p:nvSpPr>
        <p:spPr>
          <a:xfrm>
            <a:off x="6357896" y="8575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Uz</a:t>
            </a:r>
            <a:r>
              <a:rPr lang="en-GB" dirty="0"/>
              <a:t> 01.08.2024.</a:t>
            </a:r>
            <a:endParaRPr lang="lv-LV" dirty="0"/>
          </a:p>
        </p:txBody>
      </p:sp>
      <p:sp>
        <p:nvSpPr>
          <p:cNvPr id="14" name="TextBox 13"/>
          <p:cNvSpPr txBox="1"/>
          <p:nvPr/>
        </p:nvSpPr>
        <p:spPr>
          <a:xfrm>
            <a:off x="5951984" y="314615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Uz</a:t>
            </a:r>
            <a:r>
              <a:rPr lang="en-GB" dirty="0"/>
              <a:t> 01.09.2024.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4142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Pirmās paaudzes lidošanas aktivitātes izmaiņas salīdzinot ar 2023. gadu</a:t>
            </a:r>
            <a:endParaRPr lang="lv-LV" sz="2400" dirty="0"/>
          </a:p>
        </p:txBody>
      </p:sp>
      <p:pic>
        <p:nvPicPr>
          <p:cNvPr id="5" name="Picture 4" descr="A map of the country&#10;&#10;Description automatically generated with medium confidence">
            <a:extLst>
              <a:ext uri="{FF2B5EF4-FFF2-40B4-BE49-F238E27FC236}">
                <a16:creationId xmlns:a16="http://schemas.microsoft.com/office/drawing/2014/main" id="{D429E4C8-5B9C-8A18-8A4E-811BBA3B1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r="2479" b="8000"/>
          <a:stretch/>
        </p:blipFill>
        <p:spPr>
          <a:xfrm>
            <a:off x="2063552" y="1697359"/>
            <a:ext cx="7657305" cy="4886003"/>
          </a:xfrm>
          <a:prstGeom prst="rect">
            <a:avLst/>
          </a:prstGeom>
        </p:spPr>
      </p:pic>
      <p:pic>
        <p:nvPicPr>
          <p:cNvPr id="3" name="Picture 2" descr="logo_2">
            <a:extLst>
              <a:ext uri="{FF2B5EF4-FFF2-40B4-BE49-F238E27FC236}">
                <a16:creationId xmlns:a16="http://schemas.microsoft.com/office/drawing/2014/main" id="{31BC5544-D409-4C1F-7633-5EDB62E65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2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896364" y="3011667"/>
            <a:ext cx="5328592" cy="3552395"/>
            <a:chOff x="5896364" y="3011667"/>
            <a:chExt cx="5328592" cy="35523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t="4851" r="5450" b="11150"/>
            <a:stretch/>
          </p:blipFill>
          <p:spPr>
            <a:xfrm>
              <a:off x="5896364" y="3011667"/>
              <a:ext cx="5328592" cy="355239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80176" y="4170831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2024.</a:t>
              </a:r>
              <a:endParaRPr lang="lv-LV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8055" y="908720"/>
            <a:ext cx="3471692" cy="2412532"/>
            <a:chOff x="338055" y="908720"/>
            <a:chExt cx="3471692" cy="24125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055" y="908720"/>
              <a:ext cx="3471692" cy="241253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719545" y="1280666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2020.</a:t>
              </a:r>
              <a:endParaRPr lang="lv-LV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09747" y="1052736"/>
            <a:ext cx="3798664" cy="2585743"/>
            <a:chOff x="3809747" y="1052736"/>
            <a:chExt cx="3798664" cy="2585743"/>
          </a:xfrm>
        </p:grpSpPr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6AA5EB52-5013-4D35-97CD-F5CAD6F17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9747" y="1052736"/>
              <a:ext cx="3798664" cy="258574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528048" y="109600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2021.</a:t>
              </a:r>
              <a:endParaRPr lang="lv-LV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99757" y="990164"/>
            <a:ext cx="4478948" cy="2398443"/>
            <a:chOff x="7599757" y="990164"/>
            <a:chExt cx="4478948" cy="2398443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716BD086-2F6C-7B76-EBDA-29D040497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9757" y="990164"/>
              <a:ext cx="4478948" cy="23984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125996" y="117093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2022.</a:t>
              </a:r>
              <a:endParaRPr lang="lv-LV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11868" y="3624560"/>
            <a:ext cx="3977100" cy="2812434"/>
            <a:chOff x="-167353" y="2708920"/>
            <a:chExt cx="6624736" cy="46847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7353" y="2708920"/>
              <a:ext cx="6624736" cy="46847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073901" y="4045306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2023.</a:t>
              </a:r>
              <a:endParaRPr lang="lv-LV" dirty="0"/>
            </a:p>
          </p:txBody>
        </p:sp>
      </p:grpSp>
      <p:sp>
        <p:nvSpPr>
          <p:cNvPr id="33795" name="Virsraksts 1"/>
          <p:cNvSpPr>
            <a:spLocks noGrp="1"/>
          </p:cNvSpPr>
          <p:nvPr>
            <p:ph type="title"/>
          </p:nvPr>
        </p:nvSpPr>
        <p:spPr>
          <a:xfrm>
            <a:off x="1847849" y="0"/>
            <a:ext cx="9039893" cy="1136650"/>
          </a:xfrm>
        </p:spPr>
        <p:txBody>
          <a:bodyPr/>
          <a:lstStyle/>
          <a:p>
            <a:r>
              <a:rPr lang="lv-LV" altLang="lv-LV" sz="2800" dirty="0"/>
              <a:t>Egļu astoņzobu mizgrauža bojājumu apjoma izmaiņas kopš savairošanās sākuma 2020.gadā</a:t>
            </a:r>
          </a:p>
        </p:txBody>
      </p:sp>
    </p:spTree>
    <p:extLst>
      <p:ext uri="{BB962C8B-B14F-4D97-AF65-F5344CB8AC3E}">
        <p14:creationId xmlns:p14="http://schemas.microsoft.com/office/powerpoint/2010/main" val="153029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z="2800" dirty="0"/>
              <a:t>Egļu astoņzobu mizgrauža bojājumu apjoma izmaiņas mežā salīdzinot ar 2023.gadu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4851" r="3222" b="12200"/>
          <a:stretch/>
        </p:blipFill>
        <p:spPr>
          <a:xfrm>
            <a:off x="2639616" y="1628800"/>
            <a:ext cx="6912768" cy="43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6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2">
            <a:extLst>
              <a:ext uri="{FF2B5EF4-FFF2-40B4-BE49-F238E27FC236}">
                <a16:creationId xmlns:a16="http://schemas.microsoft.com/office/drawing/2014/main" id="{754B74D3-5D86-E60D-4F0D-4CC905A6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BEB44A-8785-09B3-9A99-D3B5DF74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lv-LV" dirty="0"/>
              <a:t>Egļu astoņzobu mizgrauža bojājumu apjoma izmaiņas kopš 20</a:t>
            </a:r>
            <a:r>
              <a:rPr lang="en-GB" dirty="0"/>
              <a:t>06</a:t>
            </a:r>
            <a:r>
              <a:rPr lang="lv-LV" dirty="0"/>
              <a:t>. gada</a:t>
            </a:r>
            <a:endParaRPr lang="lv-LV" sz="24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223675"/>
              </p:ext>
            </p:extLst>
          </p:nvPr>
        </p:nvGraphicFramePr>
        <p:xfrm>
          <a:off x="1347787" y="1628800"/>
          <a:ext cx="9496425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1791622"/>
      </p:ext>
    </p:extLst>
  </p:cSld>
  <p:clrMapOvr>
    <a:masterClrMapping/>
  </p:clrMapOvr>
</p:sld>
</file>

<file path=ppt/theme/theme1.xml><?xml version="1.0" encoding="utf-8"?>
<a:theme xmlns:a="http://schemas.openxmlformats.org/drawingml/2006/main" name="Ppt000000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lavas prezentacija template 16_9_wide" id="{6BB8A5C2-73DE-47DA-AE0B-410A1C995B53}" vid="{5475638D-091C-4542-A76B-45F6390C739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Silavas prezentacija template 16_9_wide</Template>
  <TotalTime>1561</TotalTime>
  <Words>321</Words>
  <Application>Microsoft Office PowerPoint</Application>
  <PresentationFormat>Widescreen</PresentationFormat>
  <Paragraphs>67</Paragraphs>
  <Slides>19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Ppt0000000</vt:lpstr>
      <vt:lpstr>PowerPoint Presentation</vt:lpstr>
      <vt:lpstr>Daily  max temperatures and beginning of bark beetle flight</vt:lpstr>
      <vt:lpstr>Mizgraužu lidošanas sākums</vt:lpstr>
      <vt:lpstr>Vidēji vienā slazdā noķerto pirmās paaudzes vaboļu daudzums  un salīdzinājums ar iepriekšējiem gadiem</vt:lpstr>
      <vt:lpstr>Lidošanas aktivitāte</vt:lpstr>
      <vt:lpstr>Pirmās paaudzes lidošanas aktivitātes izmaiņas salīdzinot ar 2023. gadu</vt:lpstr>
      <vt:lpstr>Egļu astoņzobu mizgrauža bojājumu apjoma izmaiņas kopš savairošanās sākuma 2020.gadā</vt:lpstr>
      <vt:lpstr>Egļu astoņzobu mizgrauža bojājumu apjoma izmaiņas mežā salīdzinot ar 2023.gadu</vt:lpstr>
      <vt:lpstr>Egļu astoņzobu mizgrauža bojājumu apjoma izmaiņas kopš 2006. gada</vt:lpstr>
      <vt:lpstr>Reģionālā feromonu slazdu ietekme</vt:lpstr>
      <vt:lpstr>Reģionālā feromonu slazdu ietekme</vt:lpstr>
      <vt:lpstr>Reģionālā feromonu slazdu ietekme</vt:lpstr>
      <vt:lpstr>PowerPoint Presentation</vt:lpstr>
      <vt:lpstr>PowerPoint Presentation</vt:lpstr>
      <vt:lpstr>PowerPoint Presentation</vt:lpstr>
      <vt:lpstr>PowerPoint Presentation</vt:lpstr>
      <vt:lpstr>Mizgrauzis Lielbritānijā</vt:lpstr>
      <vt:lpstr>Mizgrauzis Lielbritānijā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Agnis Šmits</dc:creator>
  <cp:lastModifiedBy>Agnis Smits</cp:lastModifiedBy>
  <cp:revision>130</cp:revision>
  <dcterms:created xsi:type="dcterms:W3CDTF">2023-05-29T14:50:39Z</dcterms:created>
  <dcterms:modified xsi:type="dcterms:W3CDTF">2024-11-26T20:30:24Z</dcterms:modified>
</cp:coreProperties>
</file>