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261" r:id="rId3"/>
    <p:sldId id="650" r:id="rId4"/>
    <p:sldId id="652" r:id="rId5"/>
    <p:sldId id="653" r:id="rId6"/>
    <p:sldId id="655" r:id="rId7"/>
    <p:sldId id="656" r:id="rId8"/>
    <p:sldId id="642" r:id="rId9"/>
    <p:sldId id="654" r:id="rId10"/>
    <p:sldId id="657" r:id="rId11"/>
    <p:sldId id="644" r:id="rId12"/>
    <p:sldId id="658" r:id="rId13"/>
    <p:sldId id="659" r:id="rId14"/>
    <p:sldId id="660" r:id="rId15"/>
    <p:sldId id="661" r:id="rId16"/>
    <p:sldId id="662" r:id="rId17"/>
    <p:sldId id="663" r:id="rId18"/>
    <p:sldId id="664" r:id="rId19"/>
    <p:sldId id="649" r:id="rId20"/>
    <p:sldId id="665" r:id="rId21"/>
    <p:sldId id="638" r:id="rId22"/>
  </p:sldIdLst>
  <p:sldSz cx="12192000" cy="6858000"/>
  <p:notesSz cx="6791325" cy="9921875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6331E0-68C3-48E2-B47C-13488F2A9FB2}">
          <p14:sldIdLst>
            <p14:sldId id="261"/>
            <p14:sldId id="650"/>
            <p14:sldId id="652"/>
            <p14:sldId id="653"/>
            <p14:sldId id="655"/>
            <p14:sldId id="656"/>
            <p14:sldId id="642"/>
            <p14:sldId id="654"/>
            <p14:sldId id="657"/>
            <p14:sldId id="644"/>
            <p14:sldId id="658"/>
            <p14:sldId id="659"/>
            <p14:sldId id="660"/>
            <p14:sldId id="661"/>
            <p14:sldId id="662"/>
            <p14:sldId id="663"/>
            <p14:sldId id="664"/>
            <p14:sldId id="649"/>
            <p14:sldId id="665"/>
            <p14:sldId id="6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is Donis" initials="JD" lastIdx="1" clrIdx="0">
    <p:extLst>
      <p:ext uri="{19B8F6BF-5375-455C-9EA6-DF929625EA0E}">
        <p15:presenceInfo xmlns:p15="http://schemas.microsoft.com/office/powerpoint/2012/main" userId="7ed48ec17203f7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7" autoAdjust="0"/>
    <p:restoredTop sz="76353" autoAdjust="0"/>
  </p:normalViewPr>
  <p:slideViewPr>
    <p:cSldViewPr>
      <p:cViewPr varScale="1">
        <p:scale>
          <a:sx n="60" d="100"/>
          <a:sy n="60" d="100"/>
        </p:scale>
        <p:origin x="1805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4956"/>
    </p:cViewPr>
  </p:sorterViewPr>
  <p:notesViewPr>
    <p:cSldViewPr>
      <p:cViewPr varScale="1">
        <p:scale>
          <a:sx n="60" d="100"/>
          <a:sy n="60" d="100"/>
        </p:scale>
        <p:origin x="32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lv-LV"/>
              <a:t>Inventarizētā platība</a:t>
            </a:r>
            <a:r>
              <a:rPr lang="en-US"/>
              <a:t>, ha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lv-LV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Inventarizacijas_gads!$B$2</c:f>
              <c:strCache>
                <c:ptCount val="1"/>
                <c:pt idx="0">
                  <c:v>PLATĪBA, ha</c:v>
                </c:pt>
              </c:strCache>
            </c:strRef>
          </c:tx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2"/>
              </a:solidFill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xVal>
            <c:numRef>
              <c:f>Inventarizacijas_gads!$A$3:$A$40</c:f>
              <c:numCache>
                <c:formatCode>General</c:formatCode>
                <c:ptCount val="38"/>
                <c:pt idx="0">
                  <c:v>1981</c:v>
                </c:pt>
                <c:pt idx="1">
                  <c:v>1985</c:v>
                </c:pt>
                <c:pt idx="2">
                  <c:v>1987</c:v>
                </c:pt>
                <c:pt idx="3">
                  <c:v>1988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  <c:pt idx="32">
                  <c:v>2019</c:v>
                </c:pt>
                <c:pt idx="33">
                  <c:v>2020</c:v>
                </c:pt>
                <c:pt idx="34">
                  <c:v>2021</c:v>
                </c:pt>
                <c:pt idx="35">
                  <c:v>2022</c:v>
                </c:pt>
                <c:pt idx="36">
                  <c:v>2023</c:v>
                </c:pt>
                <c:pt idx="37">
                  <c:v>2024</c:v>
                </c:pt>
              </c:numCache>
            </c:numRef>
          </c:xVal>
          <c:yVal>
            <c:numRef>
              <c:f>Inventarizacijas_gads!$B$3:$B$40</c:f>
              <c:numCache>
                <c:formatCode>0.00</c:formatCode>
                <c:ptCount val="38"/>
                <c:pt idx="0">
                  <c:v>0.2</c:v>
                </c:pt>
                <c:pt idx="1">
                  <c:v>25.79</c:v>
                </c:pt>
                <c:pt idx="2">
                  <c:v>0.57999999999999996</c:v>
                </c:pt>
                <c:pt idx="3">
                  <c:v>0.85</c:v>
                </c:pt>
                <c:pt idx="4">
                  <c:v>15.13</c:v>
                </c:pt>
                <c:pt idx="5">
                  <c:v>126.17</c:v>
                </c:pt>
                <c:pt idx="6">
                  <c:v>346.12</c:v>
                </c:pt>
                <c:pt idx="7">
                  <c:v>1901.55</c:v>
                </c:pt>
                <c:pt idx="8">
                  <c:v>3866.6799999999898</c:v>
                </c:pt>
                <c:pt idx="9">
                  <c:v>4419.0799999999899</c:v>
                </c:pt>
                <c:pt idx="10">
                  <c:v>6298.7433333333402</c:v>
                </c:pt>
                <c:pt idx="11">
                  <c:v>7593.4299999999703</c:v>
                </c:pt>
                <c:pt idx="12">
                  <c:v>6669.4799999999896</c:v>
                </c:pt>
                <c:pt idx="13">
                  <c:v>15580.65</c:v>
                </c:pt>
                <c:pt idx="14">
                  <c:v>21470.8447222223</c:v>
                </c:pt>
                <c:pt idx="15">
                  <c:v>26787.696666666801</c:v>
                </c:pt>
                <c:pt idx="16">
                  <c:v>38686.408749999697</c:v>
                </c:pt>
                <c:pt idx="17">
                  <c:v>50860.182639999897</c:v>
                </c:pt>
                <c:pt idx="18">
                  <c:v>46465.2747147232</c:v>
                </c:pt>
                <c:pt idx="19">
                  <c:v>47985.657499999899</c:v>
                </c:pt>
                <c:pt idx="20">
                  <c:v>49374.9899999997</c:v>
                </c:pt>
                <c:pt idx="21">
                  <c:v>36527.970000000198</c:v>
                </c:pt>
                <c:pt idx="22">
                  <c:v>43760.639999999898</c:v>
                </c:pt>
                <c:pt idx="23">
                  <c:v>60896.804999999702</c:v>
                </c:pt>
                <c:pt idx="24">
                  <c:v>86374.350416666901</c:v>
                </c:pt>
                <c:pt idx="25">
                  <c:v>95283.049999998504</c:v>
                </c:pt>
                <c:pt idx="26">
                  <c:v>91825.965000000302</c:v>
                </c:pt>
                <c:pt idx="27">
                  <c:v>93788.070000000196</c:v>
                </c:pt>
                <c:pt idx="28">
                  <c:v>95833.073826962995</c:v>
                </c:pt>
                <c:pt idx="29">
                  <c:v>78998.125000000306</c:v>
                </c:pt>
                <c:pt idx="30">
                  <c:v>63316.940000000599</c:v>
                </c:pt>
                <c:pt idx="31">
                  <c:v>61116.749999999498</c:v>
                </c:pt>
                <c:pt idx="32">
                  <c:v>59449.4149999984</c:v>
                </c:pt>
                <c:pt idx="33">
                  <c:v>90846.503333333894</c:v>
                </c:pt>
                <c:pt idx="34">
                  <c:v>92096.311666667607</c:v>
                </c:pt>
                <c:pt idx="35">
                  <c:v>84104.363333334302</c:v>
                </c:pt>
                <c:pt idx="36">
                  <c:v>85082.567500000194</c:v>
                </c:pt>
                <c:pt idx="37">
                  <c:v>65125.668750000397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CAB-49C9-AFE7-06578B2D8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7354416"/>
        <c:axId val="1507351056"/>
      </c:scatterChart>
      <c:valAx>
        <c:axId val="1507354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507351056"/>
        <c:crosses val="autoZero"/>
        <c:crossBetween val="midCat"/>
      </c:valAx>
      <c:valAx>
        <c:axId val="1507351056"/>
        <c:scaling>
          <c:orientation val="minMax"/>
          <c:max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507354416"/>
        <c:crosses val="autoZero"/>
        <c:crossBetween val="midCat"/>
        <c:majorUnit val="20000"/>
        <c:minorUnit val="400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77257226-4F5C-4537-AF8C-63FB83D98C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v-LV" altLang="en-US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0BEFC54D-6EA8-40E6-B8B7-8D7B9EDCAE8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lv-LV" altLang="en-US"/>
          </a:p>
        </p:txBody>
      </p:sp>
      <p:sp>
        <p:nvSpPr>
          <p:cNvPr id="126980" name="Rectangle 4">
            <a:extLst>
              <a:ext uri="{FF2B5EF4-FFF2-40B4-BE49-F238E27FC236}">
                <a16:creationId xmlns:a16="http://schemas.microsoft.com/office/drawing/2014/main" id="{CF0F4B99-DBC5-4E6A-A32F-29C4737909E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340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v-LV" altLang="en-US"/>
          </a:p>
        </p:txBody>
      </p:sp>
      <p:sp>
        <p:nvSpPr>
          <p:cNvPr id="126981" name="Rectangle 5">
            <a:extLst>
              <a:ext uri="{FF2B5EF4-FFF2-40B4-BE49-F238E27FC236}">
                <a16:creationId xmlns:a16="http://schemas.microsoft.com/office/drawing/2014/main" id="{0F30EF48-F237-4EBE-99FC-376AAAAC8F0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340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F45390-0A51-40F9-B71B-4F2157A3951C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019D569A-2A1E-4E26-850B-47AEAFE317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v-LV" altLang="en-US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2DC1EB2E-FAB6-48B1-9D61-22DCDE30028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6513" y="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lv-LV" altLang="en-US"/>
          </a:p>
        </p:txBody>
      </p:sp>
      <p:sp>
        <p:nvSpPr>
          <p:cNvPr id="146436" name="Rectangle 4">
            <a:extLst>
              <a:ext uri="{FF2B5EF4-FFF2-40B4-BE49-F238E27FC236}">
                <a16:creationId xmlns:a16="http://schemas.microsoft.com/office/drawing/2014/main" id="{0FFD331E-A4CA-41F5-A465-91ED82719DD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5113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6437" name="Rectangle 5">
            <a:extLst>
              <a:ext uri="{FF2B5EF4-FFF2-40B4-BE49-F238E27FC236}">
                <a16:creationId xmlns:a16="http://schemas.microsoft.com/office/drawing/2014/main" id="{046F2317-7EAA-48CB-A485-A9DC137A10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3288"/>
            <a:ext cx="54324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en-US"/>
              <a:t>Click to edit Master text styles</a:t>
            </a:r>
          </a:p>
          <a:p>
            <a:pPr lvl="1"/>
            <a:r>
              <a:rPr lang="lv-LV" altLang="en-US"/>
              <a:t>Second level</a:t>
            </a:r>
          </a:p>
          <a:p>
            <a:pPr lvl="2"/>
            <a:r>
              <a:rPr lang="lv-LV" altLang="en-US"/>
              <a:t>Third level</a:t>
            </a:r>
          </a:p>
          <a:p>
            <a:pPr lvl="3"/>
            <a:r>
              <a:rPr lang="lv-LV" altLang="en-US"/>
              <a:t>Fourth level</a:t>
            </a:r>
          </a:p>
          <a:p>
            <a:pPr lvl="4"/>
            <a:r>
              <a:rPr lang="lv-LV" altLang="en-US"/>
              <a:t>Fifth level</a:t>
            </a:r>
          </a:p>
        </p:txBody>
      </p:sp>
      <p:sp>
        <p:nvSpPr>
          <p:cNvPr id="146438" name="Rectangle 6">
            <a:extLst>
              <a:ext uri="{FF2B5EF4-FFF2-40B4-BE49-F238E27FC236}">
                <a16:creationId xmlns:a16="http://schemas.microsoft.com/office/drawing/2014/main" id="{9FE87F49-9CFA-4CE2-B9B8-ECD5AFBBD1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lv-LV" altLang="en-US"/>
          </a:p>
        </p:txBody>
      </p:sp>
      <p:sp>
        <p:nvSpPr>
          <p:cNvPr id="146439" name="Rectangle 7">
            <a:extLst>
              <a:ext uri="{FF2B5EF4-FFF2-40B4-BE49-F238E27FC236}">
                <a16:creationId xmlns:a16="http://schemas.microsoft.com/office/drawing/2014/main" id="{3096E81E-701A-4BAD-A7AB-034ACFB6B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6513" y="9423400"/>
            <a:ext cx="294322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D6718A-F5EF-4853-8FCB-85ED225E9EBD}" type="slidenum">
              <a:rPr lang="lv-LV" altLang="en-US"/>
              <a:pPr/>
              <a:t>‹#›</a:t>
            </a:fld>
            <a:endParaRPr lang="lv-LV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(</a:t>
            </a:r>
            <a:r>
              <a:rPr lang="lv-LV" dirty="0" err="1"/>
              <a:t>2004.g</a:t>
            </a:r>
            <a:r>
              <a:rPr lang="lv-LV" dirty="0"/>
              <a:t>., 2012)  2014, 2016, 2018, (2020).</a:t>
            </a:r>
          </a:p>
          <a:p>
            <a:r>
              <a:rPr lang="lv-LV" dirty="0" err="1"/>
              <a:t>VZD</a:t>
            </a:r>
            <a:r>
              <a:rPr lang="lv-LV" dirty="0"/>
              <a:t>, </a:t>
            </a:r>
            <a:r>
              <a:rPr lang="lv-LV" dirty="0" err="1"/>
              <a:t>VMD</a:t>
            </a:r>
            <a:r>
              <a:rPr lang="lv-LV" dirty="0"/>
              <a:t>, LVMI «Silava»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998300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lv-LV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Skatīt krāsas ! Bez saimnieciskās darbības aprobežojumiem 80-90% no īpašuma grupas mežiem. Kailcirtes aizliegums maziem īpašumiem ir biežāk nekā lielākiem īpašumiem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610028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Īpašnieku skaits ir palielinājies,  </a:t>
            </a:r>
            <a:r>
              <a:rPr lang="lv-LV" dirty="0" err="1"/>
              <a:t>galvenokart</a:t>
            </a:r>
            <a:r>
              <a:rPr lang="lv-LV" dirty="0"/>
              <a:t> īpašuma lieluma grupā līdz 5 ha. Samazinās īpašnieku skaits  un īpatsvars 5-50 ha īpašumu lieluma grupā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76205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Platības palielinājušās par  gandrīz 100 tūkst. ha,  taču īpašuma lieluma grupās līdz 500 ha, tas ir samazinājies, bet pieaudzis grupās virs 500 ha.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840078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Samazinājies platību bez saimnieciskās darbības ierobežojumiem īpatsvars un atbilstoši pieaudzis platību īpatsvars, kurās ierobežota saimnieciskā darbība, galvenokārt platību īpatsvars, kurās aizliegt kailcirte.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62842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VZD</a:t>
            </a:r>
            <a:r>
              <a:rPr lang="lv-LV" dirty="0"/>
              <a:t> 3,147 </a:t>
            </a:r>
            <a:r>
              <a:rPr lang="lv-LV" dirty="0" err="1"/>
              <a:t>mlj</a:t>
            </a:r>
            <a:r>
              <a:rPr lang="lv-LV" dirty="0"/>
              <a:t> ha, </a:t>
            </a:r>
            <a:r>
              <a:rPr lang="lv-LV" dirty="0" err="1"/>
              <a:t>VMD</a:t>
            </a:r>
            <a:r>
              <a:rPr lang="lv-LV" dirty="0"/>
              <a:t> 3,122 </a:t>
            </a:r>
            <a:r>
              <a:rPr lang="lv-LV" dirty="0" err="1"/>
              <a:t>mlj</a:t>
            </a:r>
            <a:r>
              <a:rPr lang="lv-LV" dirty="0"/>
              <a:t> ha.  Starpība ~ 0,2 </a:t>
            </a:r>
            <a:r>
              <a:rPr lang="lv-LV" dirty="0" err="1"/>
              <a:t>mlj</a:t>
            </a:r>
            <a:r>
              <a:rPr lang="lv-LV" dirty="0"/>
              <a:t> ha – neinventarizēti, ierādīti?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042764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5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02717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Fiziskas un juridiskas personas ir privātīpašnieki.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6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605788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94% no privātajiem mežu īpašniekiem ir fiziskas personas, 6% ir juridiskas personas. Aptuveni pusei no īpašniekiem pieder mazāk nekā 5 ha.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7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2906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60% no privāto mežu platības pieder fiziskām personām. 40% - juridiskām personām. 29% no privātajiem mežiem apsaimnieko juridiskās personas, kurām pieder vairāk nekā 1000 ha, un 29% fiziskām personām, kuru meža īpašumu platības ir no 10-50 ha.</a:t>
            </a:r>
            <a:endParaRPr lang="en-US" dirty="0"/>
          </a:p>
          <a:p>
            <a:r>
              <a:rPr lang="lv-LV" dirty="0"/>
              <a:t>Vienai fiziskai personai vidēji pieder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8.77</a:t>
            </a:r>
            <a:r>
              <a:rPr lang="en-US" dirty="0"/>
              <a:t> </a:t>
            </a:r>
            <a:r>
              <a:rPr lang="lv-LV" dirty="0"/>
              <a:t>ha, vienai juridiskai personai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92.19</a:t>
            </a:r>
            <a:r>
              <a:rPr lang="lv-LV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ha, t.i., privātajam meža īpašniekam vidēji pieder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13.86</a:t>
            </a:r>
            <a:r>
              <a:rPr lang="lv-LV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ha.</a:t>
            </a:r>
            <a:r>
              <a:rPr lang="en-US" dirty="0"/>
              <a:t> </a:t>
            </a:r>
            <a:r>
              <a:rPr lang="lv-LV" dirty="0"/>
              <a:t>52% (61.3 tūkst) pieder 6.5% no kopējās privāto mežu platības (105.2 tūkst. ha)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8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197019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VZD</a:t>
            </a:r>
            <a:r>
              <a:rPr lang="lv-LV" dirty="0"/>
              <a:t> meža platības zemes eksplikācijā var būt atbilstoši «ierādītajām»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9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817396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Kailcirtes, izlases cirtes, san. Cirtes pēc </a:t>
            </a:r>
            <a:r>
              <a:rPr lang="lv-LV" dirty="0" err="1"/>
              <a:t>VMD</a:t>
            </a:r>
            <a:r>
              <a:rPr lang="lv-LV" dirty="0"/>
              <a:t> atzinuma, atmežošana, infrastruktūra </a:t>
            </a:r>
            <a:r>
              <a:rPr lang="lv-LV" dirty="0" err="1"/>
              <a:t>fiz</a:t>
            </a:r>
            <a:r>
              <a:rPr lang="lv-LV" dirty="0"/>
              <a:t> 10-50 ha ~30%, </a:t>
            </a:r>
            <a:r>
              <a:rPr lang="lv-LV" dirty="0" err="1"/>
              <a:t>jur</a:t>
            </a:r>
            <a:r>
              <a:rPr lang="lv-LV" dirty="0"/>
              <a:t> </a:t>
            </a:r>
            <a:r>
              <a:rPr lang="lv-LV" dirty="0" err="1"/>
              <a:t>per1000</a:t>
            </a:r>
            <a:r>
              <a:rPr lang="lv-LV" dirty="0"/>
              <a:t> ha&lt; 27%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11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623651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5113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718A-F5EF-4853-8FCB-85ED225E9EBD}" type="slidenum">
              <a:rPr lang="lv-LV" altLang="en-US" smtClean="0"/>
              <a:pPr/>
              <a:t>14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9468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D82C-C0F2-4689-BFB2-E8D757592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43B03-ED88-45C3-BA7E-C399AAF9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E9CCE-0C1F-463F-BCDC-38A130D1C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59452-9017-464B-8486-9463B073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A7337-81EC-4912-AA54-7E7940DF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F7BB0-387F-48A4-9D43-82AB1AB93C6F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81109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A685-A060-4D5B-88F9-A76866F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BA490-2E27-4B4D-AC34-B308F8BF2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2CC28-5018-44EA-AD39-D531BF8CA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C5AB0-C1FA-43AB-A9A1-95007E8A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6A9AD-9415-482D-BA4B-1A2CB38A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37E2E-8A35-4C27-818B-DF42CE84D24F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725227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F7574-A368-4220-A689-63C9F04FC7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A7078-9B29-45E2-B057-21EF8B309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8C0D5-A0DB-41AC-820C-5D991777E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9DA13-8F8D-4850-87CE-041E2AB8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A1BF2-6869-4C8D-BAD7-937EE063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18FB9-C79E-4417-BA3C-A79C0430CEA1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784665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561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8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85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8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0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50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11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7BB2C-4B71-4B0D-A735-07EBA480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D52B8-96FD-4EED-B8BA-50D721DCE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29D34-691A-4776-8496-77D26CFE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78755-D2F4-4E6F-931C-05E0A239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C5820-FCFC-4B1B-A8A3-437112BE3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46392-BA4B-441B-9997-11DCF4F12353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648134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8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39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25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75E81-CB40-43A4-821A-278CFC95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67205-DC3A-46FE-9E0D-22799E79C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4C55D-6725-4E63-87DB-5C731EF79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BF2B9-F760-43E6-B771-C64FE69DC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DAB9B-E6DB-4DDB-955B-900A2213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B28C3-C733-4AEF-A497-38C46CF2F975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85148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3479E-033A-491C-89BF-3422848A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4FBF1-68B2-4866-A503-6A80DB62C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CBC84-36C6-44C2-8DD0-98DB1C5BE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D4DB8-6389-4630-A418-86DFBD5BC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187E-156D-4408-9587-3815D2FE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2816-5284-4DAD-91A2-296EA4C2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25610-B983-4DE8-B39F-535B5E86B8F2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60099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6171-F49D-4E41-BE39-2A7215CB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6F124-8155-4069-8928-256D34D7D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5344F-5EDE-44CB-BD04-595DE6814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44BECE-6A72-4049-8F76-57A4B6B87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47423-7728-44AA-BAD4-A8ACF1281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0E24C-B54D-4F51-8271-E24065D3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CB3B1-32BD-4CA0-8060-E0192987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27914-9E8C-4FBD-B974-F84ACBEB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7C612-79B5-40BB-886C-28119318864F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419900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8F324-0C7B-4448-A0D0-CEEAB211D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6BF31-FCD4-4ABE-9287-C9F603E32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3F32B-3242-4924-B1CC-9781E6996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299FA-C4AF-4550-8921-3A2ED765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7A3EA-88EF-4206-90EC-8B7FA9A330A3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1125606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A6C7C-CCE0-41C0-9993-C45DC496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8C8BA-77DE-43BC-A01C-39CAD83D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DB882-10C7-4F15-99E2-448FE999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9A4A3-7B70-41BD-8DCD-3F2543F0F6DB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68904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C014-E1F7-4CAB-8C08-939C52ED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508-DEF8-4AB0-95C7-FB9F3BDBD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87422-B89A-427A-B0EF-04DC48985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459F0-CE55-4138-A478-AD6EB993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BF8BD-B17A-480E-823F-9DC8C1C4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DB0D1-AC06-42CF-98F8-E4C0C12A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BCA9E-97D2-4FDC-8D52-AA13CD12925A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296108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868E-5424-4B1B-9E5D-1A0EE89C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BD6460-0470-42C4-B3A8-67B38D8D0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FE18D-1CAB-4381-A9C8-45A7C76F7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AD5CB-A752-4FDA-A0BE-583EEE7F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B55EE-47E9-4928-8EAA-44ADB27CA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lv-LV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95778-0EE8-4C36-88BE-2070503C9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CFEE7-501E-4973-B2D3-6B9DA8ADDA3E}" type="slidenum">
              <a:rPr lang="lv-LV" altLang="en-US"/>
              <a:pPr/>
              <a:t>‹#›</a:t>
            </a:fld>
            <a:endParaRPr lang="lv-LV" altLang="en-US"/>
          </a:p>
        </p:txBody>
      </p:sp>
    </p:spTree>
    <p:extLst>
      <p:ext uri="{BB962C8B-B14F-4D97-AF65-F5344CB8AC3E}">
        <p14:creationId xmlns:p14="http://schemas.microsoft.com/office/powerpoint/2010/main" val="3825790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BBBB684-32F2-4CC8-960C-16DD24F70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en-US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EF585BE-1B61-410E-A18F-7B2AEFBFD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altLang="en-US"/>
              <a:t>Click to edit Master text styles</a:t>
            </a:r>
          </a:p>
          <a:p>
            <a:pPr lvl="1"/>
            <a:r>
              <a:rPr lang="lv-LV" altLang="en-US"/>
              <a:t>Second level</a:t>
            </a:r>
          </a:p>
          <a:p>
            <a:pPr lvl="2"/>
            <a:r>
              <a:rPr lang="lv-LV" altLang="en-US"/>
              <a:t>Third level</a:t>
            </a:r>
          </a:p>
          <a:p>
            <a:pPr lvl="3"/>
            <a:r>
              <a:rPr lang="lv-LV" altLang="en-US"/>
              <a:t>Fourth level</a:t>
            </a:r>
          </a:p>
          <a:p>
            <a:pPr lvl="4"/>
            <a:r>
              <a:rPr lang="lv-LV" altLang="en-US"/>
              <a:t>Fifth level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40B26C72-1B64-4776-B267-1F705975F1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lv-LV" alt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1D664A7C-028E-4239-9EE8-5D30EF8CE3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lv-LV" altLang="en-US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A2737C56-FFDD-463F-ADAE-0AB341089C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D310F5F-8EC8-446E-97C2-D83DFB586E49}" type="slidenum">
              <a:rPr lang="lv-LV" altLang="en-US"/>
              <a:pPr/>
              <a:t>‹#›</a:t>
            </a:fld>
            <a:endParaRPr lang="lv-LV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0DABCE0-A469-D37F-F741-6C4E2B3CA8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985" y="260351"/>
            <a:ext cx="967316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356F76F-29ED-5A9B-9A13-8E6B22452D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2113"/>
            <a:ext cx="11787717" cy="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256FD924-101F-86A4-65EC-1D7601BE66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1451" y="287339"/>
            <a:ext cx="1094528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12374" tIns="156187" rIns="312374" bIns="156187"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GB" altLang="en-US" sz="440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B0EF5EDA-11BD-2559-B447-9A9D16BA49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687233" cy="662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EF199A9-53F7-853F-0842-6A165C2CF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18" y="1125538"/>
            <a:ext cx="8284633" cy="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3ADFBC1-1595-486A-D911-99B70C88C3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260351"/>
            <a:ext cx="2305049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54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>
            <a:extLst>
              <a:ext uri="{FF2B5EF4-FFF2-40B4-BE49-F238E27FC236}">
                <a16:creationId xmlns:a16="http://schemas.microsoft.com/office/drawing/2014/main" id="{9453BA73-73BE-4162-9D27-0E7E04975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07568" y="620689"/>
            <a:ext cx="7416800" cy="1470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n-US" altLang="en-US" sz="3200" dirty="0">
                <a:solidFill>
                  <a:schemeClr val="tx1"/>
                </a:solidFill>
              </a:rPr>
            </a:br>
            <a:br>
              <a:rPr lang="lv-LV" altLang="en-US" sz="3200" dirty="0">
                <a:solidFill>
                  <a:schemeClr val="tx1"/>
                </a:solidFill>
              </a:rPr>
            </a:br>
            <a:r>
              <a:rPr lang="lv-LV" altLang="en-US" sz="4000" dirty="0">
                <a:solidFill>
                  <a:schemeClr val="tx1"/>
                </a:solidFill>
              </a:rPr>
              <a:t> </a:t>
            </a:r>
            <a:r>
              <a:rPr lang="lv-LV" altLang="en-US" sz="2800" b="1" i="1" dirty="0">
                <a:solidFill>
                  <a:schemeClr val="tx1"/>
                </a:solidFill>
              </a:rPr>
              <a:t>«Privāto mežu apsaimniekošanas un meža īpašumu konsolidācijas un</a:t>
            </a:r>
            <a:br>
              <a:rPr lang="lv-LV" altLang="en-US" sz="2800" b="1" i="1" dirty="0">
                <a:solidFill>
                  <a:schemeClr val="tx1"/>
                </a:solidFill>
              </a:rPr>
            </a:br>
            <a:r>
              <a:rPr lang="lv-LV" altLang="en-US" sz="2800" b="1" i="1" dirty="0">
                <a:solidFill>
                  <a:schemeClr val="tx1"/>
                </a:solidFill>
              </a:rPr>
              <a:t> kooperācijas procesa monitorings»</a:t>
            </a:r>
            <a:br>
              <a:rPr lang="en-US" altLang="en-US" sz="2800" b="1" dirty="0">
                <a:solidFill>
                  <a:schemeClr val="tx1"/>
                </a:solidFill>
              </a:rPr>
            </a:br>
            <a:br>
              <a:rPr lang="lv-LV" altLang="en-US" sz="2400" b="1" strike="sngStrike" dirty="0">
                <a:solidFill>
                  <a:schemeClr val="tx1"/>
                </a:solidFill>
              </a:rPr>
            </a:br>
            <a:br>
              <a:rPr lang="lv-LV" altLang="en-US" sz="2400" b="1" dirty="0">
                <a:solidFill>
                  <a:schemeClr val="tx1"/>
                </a:solidFill>
              </a:rPr>
            </a:br>
            <a:br>
              <a:rPr lang="lv-LV" altLang="en-US" sz="2400" b="1" dirty="0">
                <a:solidFill>
                  <a:schemeClr val="tx1"/>
                </a:solidFill>
              </a:rPr>
            </a:br>
            <a:r>
              <a:rPr lang="lv-LV" altLang="en-US" sz="2400" b="1" dirty="0">
                <a:solidFill>
                  <a:schemeClr val="tx1"/>
                </a:solidFill>
              </a:rPr>
              <a:t>Mežsaimniecības </a:t>
            </a:r>
            <a:r>
              <a:rPr lang="lv-LV" altLang="en-US" sz="2400" b="1" dirty="0" err="1">
                <a:solidFill>
                  <a:schemeClr val="tx1"/>
                </a:solidFill>
              </a:rPr>
              <a:t>konferenc</a:t>
            </a:r>
            <a:r>
              <a:rPr lang="en-US" altLang="en-US" sz="2400" b="1" dirty="0">
                <a:solidFill>
                  <a:schemeClr val="tx1"/>
                </a:solidFill>
              </a:rPr>
              <a:t>e</a:t>
            </a:r>
            <a:r>
              <a:rPr lang="lv-LV" altLang="en-US" sz="2400" b="1" dirty="0">
                <a:solidFill>
                  <a:schemeClr val="tx1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  <p:sp>
        <p:nvSpPr>
          <p:cNvPr id="149509" name="Rectangle 5">
            <a:extLst>
              <a:ext uri="{FF2B5EF4-FFF2-40B4-BE49-F238E27FC236}">
                <a16:creationId xmlns:a16="http://schemas.microsoft.com/office/drawing/2014/main" id="{A5137A16-6D64-4DE8-AC86-BB958EAFD51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59496" y="4972623"/>
            <a:ext cx="9073008" cy="1800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lv-LV" altLang="en-US" sz="2800" dirty="0" err="1"/>
              <a:t>J.Donis</a:t>
            </a:r>
            <a:endParaRPr lang="lv-LV" altLang="en-US" sz="2800" dirty="0"/>
          </a:p>
          <a:p>
            <a:r>
              <a:rPr lang="lv-LV" altLang="en-US" sz="2800" dirty="0"/>
              <a:t>LVMI “Silava”</a:t>
            </a:r>
          </a:p>
          <a:p>
            <a:r>
              <a:rPr lang="lv-LV" altLang="en-US" sz="1800" dirty="0"/>
              <a:t>Ozolnieki,  2024.11.</a:t>
            </a:r>
            <a:r>
              <a:rPr lang="en-US" altLang="en-US" sz="1800" dirty="0"/>
              <a:t>2</a:t>
            </a:r>
            <a:r>
              <a:rPr lang="lv-LV" altLang="en-US" sz="1800" dirty="0"/>
              <a:t>8.</a:t>
            </a:r>
            <a:endParaRPr lang="en-US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788B-CEE7-14E8-ECB4-4FDB290FC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Saimnieciskā</a:t>
            </a:r>
            <a:r>
              <a:rPr lang="en-US" dirty="0"/>
              <a:t> </a:t>
            </a:r>
            <a:r>
              <a:rPr lang="en-US" dirty="0" err="1"/>
              <a:t>darbība</a:t>
            </a:r>
            <a:r>
              <a:rPr lang="en-US" dirty="0"/>
              <a:t> </a:t>
            </a:r>
            <a:r>
              <a:rPr lang="en-US" dirty="0" err="1"/>
              <a:t>pēdējos</a:t>
            </a:r>
            <a:r>
              <a:rPr lang="en-US" dirty="0"/>
              <a:t> 5 </a:t>
            </a:r>
            <a:r>
              <a:rPr lang="en-US" dirty="0" err="1"/>
              <a:t>gados</a:t>
            </a:r>
            <a:r>
              <a:rPr lang="en-US" dirty="0"/>
              <a:t>: </a:t>
            </a:r>
            <a:r>
              <a:rPr lang="en-US" dirty="0" err="1"/>
              <a:t>galvenā</a:t>
            </a:r>
            <a:r>
              <a:rPr lang="en-US" dirty="0"/>
              <a:t> </a:t>
            </a:r>
            <a:r>
              <a:rPr lang="en-US" dirty="0" err="1"/>
              <a:t>cirte</a:t>
            </a:r>
            <a:r>
              <a:rPr lang="en-US" dirty="0"/>
              <a:t>, </a:t>
            </a:r>
            <a:r>
              <a:rPr lang="en-US" dirty="0" err="1"/>
              <a:t>krājas</a:t>
            </a:r>
            <a:r>
              <a:rPr lang="en-US" dirty="0"/>
              <a:t> </a:t>
            </a:r>
            <a:r>
              <a:rPr lang="en-US" dirty="0" err="1"/>
              <a:t>kopšanas</a:t>
            </a:r>
            <a:r>
              <a:rPr lang="en-US" dirty="0"/>
              <a:t> </a:t>
            </a:r>
            <a:r>
              <a:rPr lang="en-US" dirty="0" err="1"/>
              <a:t>cirte</a:t>
            </a:r>
            <a:r>
              <a:rPr lang="en-US" dirty="0"/>
              <a:t>, </a:t>
            </a:r>
            <a:r>
              <a:rPr lang="en-US" dirty="0" err="1"/>
              <a:t>jaunaudžu</a:t>
            </a:r>
            <a:r>
              <a:rPr lang="en-US" dirty="0"/>
              <a:t> </a:t>
            </a:r>
            <a:r>
              <a:rPr lang="en-US" dirty="0" err="1"/>
              <a:t>kopšana</a:t>
            </a:r>
            <a:r>
              <a:rPr lang="en-US" dirty="0"/>
              <a:t>, </a:t>
            </a:r>
            <a:r>
              <a:rPr lang="en-US" dirty="0" err="1"/>
              <a:t>meža</a:t>
            </a:r>
            <a:r>
              <a:rPr lang="en-US" dirty="0"/>
              <a:t> </a:t>
            </a:r>
            <a:r>
              <a:rPr lang="en-US" dirty="0" err="1"/>
              <a:t>atjaunošana</a:t>
            </a:r>
            <a:r>
              <a:rPr lang="en-US" dirty="0"/>
              <a:t> (</a:t>
            </a:r>
            <a:r>
              <a:rPr lang="en-US" dirty="0" err="1"/>
              <a:t>atjaunošanas</a:t>
            </a:r>
            <a:r>
              <a:rPr lang="en-US" dirty="0"/>
              <a:t> </a:t>
            </a:r>
            <a:r>
              <a:rPr lang="en-US" dirty="0" err="1"/>
              <a:t>veids</a:t>
            </a:r>
            <a:r>
              <a:rPr lang="en-US" dirty="0"/>
              <a:t>) </a:t>
            </a:r>
            <a:r>
              <a:rPr lang="en-US" dirty="0" err="1"/>
              <a:t>dažādās</a:t>
            </a:r>
            <a:r>
              <a:rPr lang="en-US" dirty="0"/>
              <a:t> </a:t>
            </a:r>
            <a:r>
              <a:rPr lang="en-US" dirty="0" err="1"/>
              <a:t>īpašuma</a:t>
            </a:r>
            <a:r>
              <a:rPr lang="en-US" dirty="0"/>
              <a:t> </a:t>
            </a:r>
            <a:r>
              <a:rPr lang="en-US" dirty="0" err="1"/>
              <a:t>grupās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8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6B99-FAE9-530E-EE32-ADED34942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447253"/>
            <a:ext cx="8858200" cy="1325563"/>
          </a:xfrm>
        </p:spPr>
        <p:txBody>
          <a:bodyPr>
            <a:normAutofit/>
          </a:bodyPr>
          <a:lstStyle/>
          <a:p>
            <a:r>
              <a:rPr lang="en-US" sz="4000" dirty="0" err="1"/>
              <a:t>Saimnieciskā</a:t>
            </a:r>
            <a:r>
              <a:rPr lang="en-US" sz="4000" dirty="0"/>
              <a:t> </a:t>
            </a:r>
            <a:r>
              <a:rPr lang="en-US" sz="4000" dirty="0" err="1"/>
              <a:t>darbība</a:t>
            </a:r>
            <a:r>
              <a:rPr lang="en-US" sz="4000" dirty="0"/>
              <a:t> </a:t>
            </a:r>
            <a:r>
              <a:rPr lang="en-US" sz="4000" dirty="0" err="1"/>
              <a:t>pēdējos</a:t>
            </a:r>
            <a:r>
              <a:rPr lang="en-US" sz="4000" dirty="0"/>
              <a:t> 5 </a:t>
            </a:r>
            <a:r>
              <a:rPr lang="en-US" sz="4000" dirty="0" err="1"/>
              <a:t>gados</a:t>
            </a:r>
            <a:r>
              <a:rPr lang="en-US" sz="4000" dirty="0"/>
              <a:t>: </a:t>
            </a:r>
            <a:r>
              <a:rPr lang="en-US" sz="4000" dirty="0" err="1"/>
              <a:t>galvenā</a:t>
            </a:r>
            <a:r>
              <a:rPr lang="en-US" sz="4000" dirty="0"/>
              <a:t> </a:t>
            </a:r>
            <a:r>
              <a:rPr lang="en-US" sz="4000" dirty="0" err="1"/>
              <a:t>cirte</a:t>
            </a:r>
            <a:endParaRPr lang="en-US" sz="4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B6052E-C90B-1979-B5C6-D7A402D2E8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535893"/>
              </p:ext>
            </p:extLst>
          </p:nvPr>
        </p:nvGraphicFramePr>
        <p:xfrm>
          <a:off x="2063553" y="1988841"/>
          <a:ext cx="7632845" cy="3964305"/>
        </p:xfrm>
        <a:graphic>
          <a:graphicData uri="http://schemas.openxmlformats.org/drawingml/2006/table">
            <a:tbl>
              <a:tblPr/>
              <a:tblGrid>
                <a:gridCol w="1368152">
                  <a:extLst>
                    <a:ext uri="{9D8B030D-6E8A-4147-A177-3AD203B41FA5}">
                      <a16:colId xmlns:a16="http://schemas.microsoft.com/office/drawing/2014/main" val="2476556875"/>
                    </a:ext>
                  </a:extLst>
                </a:gridCol>
                <a:gridCol w="989293">
                  <a:extLst>
                    <a:ext uri="{9D8B030D-6E8A-4147-A177-3AD203B41FA5}">
                      <a16:colId xmlns:a16="http://schemas.microsoft.com/office/drawing/2014/main" val="1420122725"/>
                    </a:ext>
                  </a:extLst>
                </a:gridCol>
                <a:gridCol w="1055080">
                  <a:extLst>
                    <a:ext uri="{9D8B030D-6E8A-4147-A177-3AD203B41FA5}">
                      <a16:colId xmlns:a16="http://schemas.microsoft.com/office/drawing/2014/main" val="1516651481"/>
                    </a:ext>
                  </a:extLst>
                </a:gridCol>
                <a:gridCol w="1055080">
                  <a:extLst>
                    <a:ext uri="{9D8B030D-6E8A-4147-A177-3AD203B41FA5}">
                      <a16:colId xmlns:a16="http://schemas.microsoft.com/office/drawing/2014/main" val="623741602"/>
                    </a:ext>
                  </a:extLst>
                </a:gridCol>
                <a:gridCol w="1055080">
                  <a:extLst>
                    <a:ext uri="{9D8B030D-6E8A-4147-A177-3AD203B41FA5}">
                      <a16:colId xmlns:a16="http://schemas.microsoft.com/office/drawing/2014/main" val="50145260"/>
                    </a:ext>
                  </a:extLst>
                </a:gridCol>
                <a:gridCol w="1055080">
                  <a:extLst>
                    <a:ext uri="{9D8B030D-6E8A-4147-A177-3AD203B41FA5}">
                      <a16:colId xmlns:a16="http://schemas.microsoft.com/office/drawing/2014/main" val="78909657"/>
                    </a:ext>
                  </a:extLst>
                </a:gridCol>
                <a:gridCol w="1055080">
                  <a:extLst>
                    <a:ext uri="{9D8B030D-6E8A-4147-A177-3AD203B41FA5}">
                      <a16:colId xmlns:a16="http://schemas.microsoft.com/office/drawing/2014/main" val="2933048241"/>
                    </a:ext>
                  </a:extLst>
                </a:gridCol>
              </a:tblGrid>
              <a:tr h="26759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0285335"/>
                  </a:ext>
                </a:extLst>
              </a:tr>
              <a:tr h="484340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Īpašuma lieluma grupa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Fiziska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Juridiska</a:t>
                      </a:r>
                      <a:endParaRPr lang="lv-LV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pers</a:t>
                      </a:r>
                      <a:r>
                        <a:rPr lang="lv-LV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Fiziska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Juridiska</a:t>
                      </a:r>
                      <a:endParaRPr lang="lv-LV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866484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856787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00114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9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993370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613938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D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8938758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2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537734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9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741127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B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8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B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420109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9C5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C3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765141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879112"/>
                  </a:ext>
                </a:extLst>
              </a:tr>
              <a:tr h="26759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0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3262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1630012-89A1-A255-1E69-650B04DCB4E7}"/>
              </a:ext>
            </a:extLst>
          </p:cNvPr>
          <p:cNvSpPr txBox="1"/>
          <p:nvPr/>
        </p:nvSpPr>
        <p:spPr>
          <a:xfrm>
            <a:off x="3593974" y="6093388"/>
            <a:ext cx="2286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163642.6</a:t>
            </a:r>
            <a:r>
              <a:rPr lang="lv-LV" dirty="0"/>
              <a:t> ha=1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7D829-2DC7-EA7C-3BE4-B0EBB2AA7C09}"/>
              </a:ext>
            </a:extLst>
          </p:cNvPr>
          <p:cNvSpPr txBox="1"/>
          <p:nvPr/>
        </p:nvSpPr>
        <p:spPr>
          <a:xfrm>
            <a:off x="7968209" y="6095890"/>
            <a:ext cx="1728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ptos Narrow" panose="020B0004020202020204" pitchFamily="34" charset="0"/>
              </a:rPr>
              <a:t>31073964</a:t>
            </a:r>
            <a:r>
              <a:rPr lang="en-US" dirty="0"/>
              <a:t> </a:t>
            </a:r>
            <a:r>
              <a:rPr lang="lv-LV" dirty="0"/>
              <a:t>=1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63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0DBA3-9366-8F3C-0B75-072C1882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32" y="116632"/>
            <a:ext cx="10515600" cy="1325563"/>
          </a:xfrm>
        </p:spPr>
        <p:txBody>
          <a:bodyPr/>
          <a:lstStyle/>
          <a:p>
            <a:r>
              <a:rPr lang="lv-LV" dirty="0"/>
              <a:t>Galvenā cirte (2)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13C5FC-0CAD-2EB8-7FF6-A36E97CD8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789565"/>
              </p:ext>
            </p:extLst>
          </p:nvPr>
        </p:nvGraphicFramePr>
        <p:xfrm>
          <a:off x="1533465" y="1556792"/>
          <a:ext cx="8964486" cy="5010150"/>
        </p:xfrm>
        <a:graphic>
          <a:graphicData uri="http://schemas.openxmlformats.org/drawingml/2006/table">
            <a:tbl>
              <a:tblPr/>
              <a:tblGrid>
                <a:gridCol w="1269165">
                  <a:extLst>
                    <a:ext uri="{9D8B030D-6E8A-4147-A177-3AD203B41FA5}">
                      <a16:colId xmlns:a16="http://schemas.microsoft.com/office/drawing/2014/main" val="3714103097"/>
                    </a:ext>
                  </a:extLst>
                </a:gridCol>
                <a:gridCol w="1028185">
                  <a:extLst>
                    <a:ext uri="{9D8B030D-6E8A-4147-A177-3AD203B41FA5}">
                      <a16:colId xmlns:a16="http://schemas.microsoft.com/office/drawing/2014/main" val="2545197454"/>
                    </a:ext>
                  </a:extLst>
                </a:gridCol>
                <a:gridCol w="1028185">
                  <a:extLst>
                    <a:ext uri="{9D8B030D-6E8A-4147-A177-3AD203B41FA5}">
                      <a16:colId xmlns:a16="http://schemas.microsoft.com/office/drawing/2014/main" val="749551410"/>
                    </a:ext>
                  </a:extLst>
                </a:gridCol>
                <a:gridCol w="1028185">
                  <a:extLst>
                    <a:ext uri="{9D8B030D-6E8A-4147-A177-3AD203B41FA5}">
                      <a16:colId xmlns:a16="http://schemas.microsoft.com/office/drawing/2014/main" val="506010839"/>
                    </a:ext>
                  </a:extLst>
                </a:gridCol>
                <a:gridCol w="1028185">
                  <a:extLst>
                    <a:ext uri="{9D8B030D-6E8A-4147-A177-3AD203B41FA5}">
                      <a16:colId xmlns:a16="http://schemas.microsoft.com/office/drawing/2014/main" val="854995759"/>
                    </a:ext>
                  </a:extLst>
                </a:gridCol>
                <a:gridCol w="1686865">
                  <a:extLst>
                    <a:ext uri="{9D8B030D-6E8A-4147-A177-3AD203B41FA5}">
                      <a16:colId xmlns:a16="http://schemas.microsoft.com/office/drawing/2014/main" val="2846961266"/>
                    </a:ext>
                  </a:extLst>
                </a:gridCol>
                <a:gridCol w="1895716">
                  <a:extLst>
                    <a:ext uri="{9D8B030D-6E8A-4147-A177-3AD203B41FA5}">
                      <a16:colId xmlns:a16="http://schemas.microsoft.com/office/drawing/2014/main" val="1817353787"/>
                    </a:ext>
                  </a:extLst>
                </a:gridCol>
              </a:tblGrid>
              <a:tr h="30749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Cirsto platību īpatsvars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Piederošo platību īpatsvars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974607"/>
                  </a:ext>
                </a:extLst>
              </a:tr>
              <a:tr h="82715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Īpašuma lieluma grupa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Fiziska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Juridiska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Fiziska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Juridiska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040801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3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542607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D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E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596590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6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0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517632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7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0.181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3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279398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F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230080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7791428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083471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8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7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708116"/>
                  </a:ext>
                </a:extLst>
              </a:tr>
              <a:tr h="567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0.291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359907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NULL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120424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r>
                        <a:rPr lang="lv-LV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Kopā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15374"/>
                  </a:ext>
                </a:extLst>
              </a:tr>
              <a:tr h="30749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95411.2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68231.4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163642.6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958994.1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653907.9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1612902.1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043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240C-7CA8-5488-52B0-B5C2A6614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060" y="476672"/>
            <a:ext cx="7183710" cy="1325563"/>
          </a:xfrm>
        </p:spPr>
        <p:txBody>
          <a:bodyPr/>
          <a:lstStyle/>
          <a:p>
            <a:r>
              <a:rPr lang="lv-LV" sz="4000" dirty="0"/>
              <a:t>Kopšanas cirte, t.sk. sanitārās izlases cirtes (5 gadi)</a:t>
            </a:r>
            <a:endParaRPr lang="en-US" sz="40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EC1319E-6477-6016-70B4-18069438C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77386"/>
              </p:ext>
            </p:extLst>
          </p:nvPr>
        </p:nvGraphicFramePr>
        <p:xfrm>
          <a:off x="2152651" y="1916833"/>
          <a:ext cx="7759775" cy="4176467"/>
        </p:xfrm>
        <a:graphic>
          <a:graphicData uri="http://schemas.openxmlformats.org/drawingml/2006/table">
            <a:tbl>
              <a:tblPr/>
              <a:tblGrid>
                <a:gridCol w="1290573">
                  <a:extLst>
                    <a:ext uri="{9D8B030D-6E8A-4147-A177-3AD203B41FA5}">
                      <a16:colId xmlns:a16="http://schemas.microsoft.com/office/drawing/2014/main" val="325526557"/>
                    </a:ext>
                  </a:extLst>
                </a:gridCol>
                <a:gridCol w="1132656">
                  <a:extLst>
                    <a:ext uri="{9D8B030D-6E8A-4147-A177-3AD203B41FA5}">
                      <a16:colId xmlns:a16="http://schemas.microsoft.com/office/drawing/2014/main" val="2427969493"/>
                    </a:ext>
                  </a:extLst>
                </a:gridCol>
                <a:gridCol w="1067309">
                  <a:extLst>
                    <a:ext uri="{9D8B030D-6E8A-4147-A177-3AD203B41FA5}">
                      <a16:colId xmlns:a16="http://schemas.microsoft.com/office/drawing/2014/main" val="735632238"/>
                    </a:ext>
                  </a:extLst>
                </a:gridCol>
                <a:gridCol w="1132656">
                  <a:extLst>
                    <a:ext uri="{9D8B030D-6E8A-4147-A177-3AD203B41FA5}">
                      <a16:colId xmlns:a16="http://schemas.microsoft.com/office/drawing/2014/main" val="4063421193"/>
                    </a:ext>
                  </a:extLst>
                </a:gridCol>
                <a:gridCol w="1045527">
                  <a:extLst>
                    <a:ext uri="{9D8B030D-6E8A-4147-A177-3AD203B41FA5}">
                      <a16:colId xmlns:a16="http://schemas.microsoft.com/office/drawing/2014/main" val="1583799500"/>
                    </a:ext>
                  </a:extLst>
                </a:gridCol>
                <a:gridCol w="1045527">
                  <a:extLst>
                    <a:ext uri="{9D8B030D-6E8A-4147-A177-3AD203B41FA5}">
                      <a16:colId xmlns:a16="http://schemas.microsoft.com/office/drawing/2014/main" val="3888356377"/>
                    </a:ext>
                  </a:extLst>
                </a:gridCol>
                <a:gridCol w="1045527">
                  <a:extLst>
                    <a:ext uri="{9D8B030D-6E8A-4147-A177-3AD203B41FA5}">
                      <a16:colId xmlns:a16="http://schemas.microsoft.com/office/drawing/2014/main" val="1413071781"/>
                    </a:ext>
                  </a:extLst>
                </a:gridCol>
              </a:tblGrid>
              <a:tr h="28430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īpatsvars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128245"/>
                  </a:ext>
                </a:extLst>
              </a:tr>
              <a:tr h="76478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Īpašuma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lieluma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grupa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Fiziska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Juridiska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Fiziska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Juridiska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791413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9554.4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9920.8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881381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14824.1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15320.6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B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250824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23122.6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24146.9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0.1393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D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78289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29853.7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31814.1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0.1799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1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0.1917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C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728461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13873.3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16203.4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9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167095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5667.3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2530.7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8198.0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63613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3833.2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4063.7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7896.9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8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258055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1664.6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5134.8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6799.4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669745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42715.1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45530.3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C2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0.2743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728732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159.2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A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285467"/>
                  </a:ext>
                </a:extLst>
              </a:tr>
              <a:tr h="2843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105328.2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60661.4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165989.6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105328.2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60661.4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165989.6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353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914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6DDF-6BF9-8155-86DE-F6FA19F8C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451270"/>
            <a:ext cx="10515600" cy="1325563"/>
          </a:xfrm>
        </p:spPr>
        <p:txBody>
          <a:bodyPr/>
          <a:lstStyle/>
          <a:p>
            <a:r>
              <a:rPr lang="lv-LV" dirty="0"/>
              <a:t>Atjaunošana</a:t>
            </a:r>
            <a:br>
              <a:rPr lang="lv-LV" dirty="0"/>
            </a:br>
            <a:r>
              <a:rPr lang="lv-LV" dirty="0"/>
              <a:t>(dabiskās atjaunošanās īpatsvars)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1435CE-79E7-6D89-16DF-3C01F66CB0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353426"/>
              </p:ext>
            </p:extLst>
          </p:nvPr>
        </p:nvGraphicFramePr>
        <p:xfrm>
          <a:off x="1991545" y="1844825"/>
          <a:ext cx="7632849" cy="4738267"/>
        </p:xfrm>
        <a:graphic>
          <a:graphicData uri="http://schemas.openxmlformats.org/drawingml/2006/table">
            <a:tbl>
              <a:tblPr/>
              <a:tblGrid>
                <a:gridCol w="1769936">
                  <a:extLst>
                    <a:ext uri="{9D8B030D-6E8A-4147-A177-3AD203B41FA5}">
                      <a16:colId xmlns:a16="http://schemas.microsoft.com/office/drawing/2014/main" val="2665223785"/>
                    </a:ext>
                  </a:extLst>
                </a:gridCol>
                <a:gridCol w="2323041">
                  <a:extLst>
                    <a:ext uri="{9D8B030D-6E8A-4147-A177-3AD203B41FA5}">
                      <a16:colId xmlns:a16="http://schemas.microsoft.com/office/drawing/2014/main" val="1915717061"/>
                    </a:ext>
                  </a:extLst>
                </a:gridCol>
                <a:gridCol w="1769936">
                  <a:extLst>
                    <a:ext uri="{9D8B030D-6E8A-4147-A177-3AD203B41FA5}">
                      <a16:colId xmlns:a16="http://schemas.microsoft.com/office/drawing/2014/main" val="382725381"/>
                    </a:ext>
                  </a:extLst>
                </a:gridCol>
                <a:gridCol w="1769936">
                  <a:extLst>
                    <a:ext uri="{9D8B030D-6E8A-4147-A177-3AD203B41FA5}">
                      <a16:colId xmlns:a16="http://schemas.microsoft.com/office/drawing/2014/main" val="2322769862"/>
                    </a:ext>
                  </a:extLst>
                </a:gridCol>
              </a:tblGrid>
              <a:tr h="619657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Fiziska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Juridiska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987236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C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774045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9C9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7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605352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8C9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0D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341856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7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494653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397199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D8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787767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340487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924206"/>
                  </a:ext>
                </a:extLst>
              </a:tr>
              <a:tr h="61965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9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082531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19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15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D1F70-EE35-E774-0479-36B29E699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80" y="173930"/>
            <a:ext cx="6696744" cy="1325563"/>
          </a:xfrm>
        </p:spPr>
        <p:txBody>
          <a:bodyPr/>
          <a:lstStyle/>
          <a:p>
            <a:r>
              <a:rPr lang="lv-LV" dirty="0"/>
              <a:t>Ieaudzēšana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426D8AA-6551-E95B-D115-F02A117911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1239693"/>
              </p:ext>
            </p:extLst>
          </p:nvPr>
        </p:nvGraphicFramePr>
        <p:xfrm>
          <a:off x="1685765" y="1988841"/>
          <a:ext cx="8820471" cy="4032447"/>
        </p:xfrm>
        <a:graphic>
          <a:graphicData uri="http://schemas.openxmlformats.org/drawingml/2006/table">
            <a:tbl>
              <a:tblPr/>
              <a:tblGrid>
                <a:gridCol w="1011724">
                  <a:extLst>
                    <a:ext uri="{9D8B030D-6E8A-4147-A177-3AD203B41FA5}">
                      <a16:colId xmlns:a16="http://schemas.microsoft.com/office/drawing/2014/main" val="912970807"/>
                    </a:ext>
                  </a:extLst>
                </a:gridCol>
                <a:gridCol w="1047858">
                  <a:extLst>
                    <a:ext uri="{9D8B030D-6E8A-4147-A177-3AD203B41FA5}">
                      <a16:colId xmlns:a16="http://schemas.microsoft.com/office/drawing/2014/main" val="1866892716"/>
                    </a:ext>
                  </a:extLst>
                </a:gridCol>
                <a:gridCol w="1043843">
                  <a:extLst>
                    <a:ext uri="{9D8B030D-6E8A-4147-A177-3AD203B41FA5}">
                      <a16:colId xmlns:a16="http://schemas.microsoft.com/office/drawing/2014/main" val="3471597469"/>
                    </a:ext>
                  </a:extLst>
                </a:gridCol>
                <a:gridCol w="951502">
                  <a:extLst>
                    <a:ext uri="{9D8B030D-6E8A-4147-A177-3AD203B41FA5}">
                      <a16:colId xmlns:a16="http://schemas.microsoft.com/office/drawing/2014/main" val="1212638781"/>
                    </a:ext>
                  </a:extLst>
                </a:gridCol>
                <a:gridCol w="1027784">
                  <a:extLst>
                    <a:ext uri="{9D8B030D-6E8A-4147-A177-3AD203B41FA5}">
                      <a16:colId xmlns:a16="http://schemas.microsoft.com/office/drawing/2014/main" val="2701098437"/>
                    </a:ext>
                  </a:extLst>
                </a:gridCol>
                <a:gridCol w="835075">
                  <a:extLst>
                    <a:ext uri="{9D8B030D-6E8A-4147-A177-3AD203B41FA5}">
                      <a16:colId xmlns:a16="http://schemas.microsoft.com/office/drawing/2014/main" val="1923600634"/>
                    </a:ext>
                  </a:extLst>
                </a:gridCol>
                <a:gridCol w="999681">
                  <a:extLst>
                    <a:ext uri="{9D8B030D-6E8A-4147-A177-3AD203B41FA5}">
                      <a16:colId xmlns:a16="http://schemas.microsoft.com/office/drawing/2014/main" val="878552742"/>
                    </a:ext>
                  </a:extLst>
                </a:gridCol>
                <a:gridCol w="951502">
                  <a:extLst>
                    <a:ext uri="{9D8B030D-6E8A-4147-A177-3AD203B41FA5}">
                      <a16:colId xmlns:a16="http://schemas.microsoft.com/office/drawing/2014/main" val="419201929"/>
                    </a:ext>
                  </a:extLst>
                </a:gridCol>
                <a:gridCol w="951502">
                  <a:extLst>
                    <a:ext uri="{9D8B030D-6E8A-4147-A177-3AD203B41FA5}">
                      <a16:colId xmlns:a16="http://schemas.microsoft.com/office/drawing/2014/main" val="875191735"/>
                    </a:ext>
                  </a:extLst>
                </a:gridCol>
              </a:tblGrid>
              <a:tr h="46898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Dabiskās atjaunošanās īpatsvars "ieaudzēšanā"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492"/>
                  </a:ext>
                </a:extLst>
              </a:tr>
              <a:tr h="698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īpašuma lieluma grupa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Fiziska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Juridiska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Fiziska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Juridiska persona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Kopā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757185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4296.4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11174.4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15470.7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Dabiski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A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7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24810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309.9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379488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738895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542.2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588.3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748814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1369.5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1497.0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563428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661.2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248.6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909.8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CC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620537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811770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409.9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846.3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559858"/>
                  </a:ext>
                </a:extLst>
              </a:tr>
              <a:tr h="468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349.0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459.2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6992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9713.6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9827.5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E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E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467587"/>
                  </a:ext>
                </a:extLst>
              </a:tr>
              <a:tr h="239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4296.4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11174.4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15470.7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4296.4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11174.4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15470.7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66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047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A61B4-1F28-8E6B-620E-04F53C50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204362"/>
            <a:ext cx="10515600" cy="1325563"/>
          </a:xfrm>
        </p:spPr>
        <p:txBody>
          <a:bodyPr/>
          <a:lstStyle/>
          <a:p>
            <a:r>
              <a:rPr lang="lv-LV" sz="3600" dirty="0"/>
              <a:t>Saimnieciskās darbības aprobežojumi</a:t>
            </a:r>
            <a:endParaRPr lang="en-US" sz="36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3D620D9-1AD1-BDE1-44F9-DC8BDBBC9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621029"/>
              </p:ext>
            </p:extLst>
          </p:nvPr>
        </p:nvGraphicFramePr>
        <p:xfrm>
          <a:off x="1703511" y="1340769"/>
          <a:ext cx="8784978" cy="5312869"/>
        </p:xfrm>
        <a:graphic>
          <a:graphicData uri="http://schemas.openxmlformats.org/drawingml/2006/table">
            <a:tbl>
              <a:tblPr/>
              <a:tblGrid>
                <a:gridCol w="1273185">
                  <a:extLst>
                    <a:ext uri="{9D8B030D-6E8A-4147-A177-3AD203B41FA5}">
                      <a16:colId xmlns:a16="http://schemas.microsoft.com/office/drawing/2014/main" val="1809218912"/>
                    </a:ext>
                  </a:extLst>
                </a:gridCol>
                <a:gridCol w="663875">
                  <a:extLst>
                    <a:ext uri="{9D8B030D-6E8A-4147-A177-3AD203B41FA5}">
                      <a16:colId xmlns:a16="http://schemas.microsoft.com/office/drawing/2014/main" val="1795554687"/>
                    </a:ext>
                  </a:extLst>
                </a:gridCol>
                <a:gridCol w="700253">
                  <a:extLst>
                    <a:ext uri="{9D8B030D-6E8A-4147-A177-3AD203B41FA5}">
                      <a16:colId xmlns:a16="http://schemas.microsoft.com/office/drawing/2014/main" val="236498855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2344602347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3380934684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3920307182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2685129262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2813024399"/>
                    </a:ext>
                  </a:extLst>
                </a:gridCol>
                <a:gridCol w="754817">
                  <a:extLst>
                    <a:ext uri="{9D8B030D-6E8A-4147-A177-3AD203B41FA5}">
                      <a16:colId xmlns:a16="http://schemas.microsoft.com/office/drawing/2014/main" val="1637136662"/>
                    </a:ext>
                  </a:extLst>
                </a:gridCol>
                <a:gridCol w="827569">
                  <a:extLst>
                    <a:ext uri="{9D8B030D-6E8A-4147-A177-3AD203B41FA5}">
                      <a16:colId xmlns:a16="http://schemas.microsoft.com/office/drawing/2014/main" val="2423014419"/>
                    </a:ext>
                  </a:extLst>
                </a:gridCol>
                <a:gridCol w="791194">
                  <a:extLst>
                    <a:ext uri="{9D8B030D-6E8A-4147-A177-3AD203B41FA5}">
                      <a16:colId xmlns:a16="http://schemas.microsoft.com/office/drawing/2014/main" val="618056023"/>
                    </a:ext>
                  </a:extLst>
                </a:gridCol>
              </a:tblGrid>
              <a:tr h="17766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 of PLAT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Īpašuma lieluma grupa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354735"/>
                  </a:ext>
                </a:extLst>
              </a:tr>
              <a:tr h="174779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0005&gt;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0005-10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0010-20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0020-50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0050-100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0100-200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0200-500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0500-1000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1000&lt;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Grand Total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723268"/>
                  </a:ext>
                </a:extLst>
              </a:tr>
              <a:tr h="183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Fiziska</a:t>
                      </a:r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persona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100097.5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132763.5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197295.6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262425.3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124315.5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54836.9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42927.1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17644.0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25017.9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958994.1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9216158"/>
                  </a:ext>
                </a:extLst>
              </a:tr>
              <a:tr h="174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galvenā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0.0049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7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0.0160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A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860356"/>
                  </a:ext>
                </a:extLst>
              </a:tr>
              <a:tr h="34051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galvenā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cirte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un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kopšanas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0.0126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0.0132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0.0093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CA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0.0134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608314"/>
                  </a:ext>
                </a:extLst>
              </a:tr>
              <a:tr h="174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kailcirte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0.0961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0.0687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6CD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0.0697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CC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0.0668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0.0671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0.0539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0.0623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0.0620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0.0552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D4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0.0694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907299"/>
                  </a:ext>
                </a:extLst>
              </a:tr>
              <a:tr h="506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mežsaimnieciskā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darbība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0.0161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0.0130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0.0183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5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144805"/>
                  </a:ext>
                </a:extLst>
              </a:tr>
              <a:tr h="506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Nav mežsaimnieciskās darbības ierobežojumi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0.8714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0.8937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0.8909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0.8888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0.8828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0.8881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0.8866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0.8767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0.8868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962801"/>
                  </a:ext>
                </a:extLst>
              </a:tr>
              <a:tr h="506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Sezonāli aizliegta mežsaimnieciskā darbība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8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A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7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0.0143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0.0136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0.0096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F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53745"/>
                  </a:ext>
                </a:extLst>
              </a:tr>
              <a:tr h="183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Juridiska persona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5183.7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7325.4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11464.3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24944.7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24020.8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26637.4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37331.0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43370.8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473442.5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653907.9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476882"/>
                  </a:ext>
                </a:extLst>
              </a:tr>
              <a:tr h="174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 galvenā cirte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0.0179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0.0047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9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0.0045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0.0045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2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1051"/>
                  </a:ext>
                </a:extLst>
              </a:tr>
              <a:tr h="34051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 galvenā cirte un kopšanas cirte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C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0.0092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9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56241"/>
                  </a:ext>
                </a:extLst>
              </a:tr>
              <a:tr h="174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 kailcirte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0.1496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0.1135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CA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0.0956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F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3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0.0744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7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0.0579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DC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0.0511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1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0.0590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0.0459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0.0526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F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218840"/>
                  </a:ext>
                </a:extLst>
              </a:tr>
              <a:tr h="506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Aizliegta mežsaimnieciskā darbība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0.0070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D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0.0052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0.0037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1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0.0033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5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0.0064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1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95614"/>
                  </a:ext>
                </a:extLst>
              </a:tr>
              <a:tr h="506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Nav mežsaimnieciskās darbības ierobežojumi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0.8076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0.8451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0.8572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0.8615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0.8798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0.9005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0.9049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0.8923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0.9046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0.8988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91504"/>
                  </a:ext>
                </a:extLst>
              </a:tr>
              <a:tr h="506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Sezonāli aizliegta mežsaimnieciskā darbība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0.0046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0.0121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0.0089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0.0140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0.0103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0.0131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0.0084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0.0113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732398"/>
                  </a:ext>
                </a:extLst>
              </a:tr>
              <a:tr h="17477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Grand Total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105281.18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140088.827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208759.853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287369.9998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148336.3028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81474.30863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80258.07606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61014.76587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498460.4464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1612902.077</a:t>
                      </a:r>
                    </a:p>
                  </a:txBody>
                  <a:tcPr marL="8028" marR="8028" marT="80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864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059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34A81-1E65-8CD4-C6C1-095882C01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116632"/>
            <a:ext cx="7704856" cy="1325563"/>
          </a:xfrm>
        </p:spPr>
        <p:txBody>
          <a:bodyPr/>
          <a:lstStyle/>
          <a:p>
            <a:r>
              <a:rPr lang="lv-LV" dirty="0"/>
              <a:t>Īpašnieku skaita izmaiņas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BE2989-D613-C0AD-F6A1-259059B7AF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8408394"/>
              </p:ext>
            </p:extLst>
          </p:nvPr>
        </p:nvGraphicFramePr>
        <p:xfrm>
          <a:off x="1919536" y="1988840"/>
          <a:ext cx="7560840" cy="4248468"/>
        </p:xfrm>
        <a:graphic>
          <a:graphicData uri="http://schemas.openxmlformats.org/drawingml/2006/table">
            <a:tbl>
              <a:tblPr/>
              <a:tblGrid>
                <a:gridCol w="2172448">
                  <a:extLst>
                    <a:ext uri="{9D8B030D-6E8A-4147-A177-3AD203B41FA5}">
                      <a16:colId xmlns:a16="http://schemas.microsoft.com/office/drawing/2014/main" val="1972588366"/>
                    </a:ext>
                  </a:extLst>
                </a:gridCol>
                <a:gridCol w="1610765">
                  <a:extLst>
                    <a:ext uri="{9D8B030D-6E8A-4147-A177-3AD203B41FA5}">
                      <a16:colId xmlns:a16="http://schemas.microsoft.com/office/drawing/2014/main" val="4243427706"/>
                    </a:ext>
                  </a:extLst>
                </a:gridCol>
                <a:gridCol w="920437">
                  <a:extLst>
                    <a:ext uri="{9D8B030D-6E8A-4147-A177-3AD203B41FA5}">
                      <a16:colId xmlns:a16="http://schemas.microsoft.com/office/drawing/2014/main" val="1516961471"/>
                    </a:ext>
                  </a:extLst>
                </a:gridCol>
                <a:gridCol w="997140">
                  <a:extLst>
                    <a:ext uri="{9D8B030D-6E8A-4147-A177-3AD203B41FA5}">
                      <a16:colId xmlns:a16="http://schemas.microsoft.com/office/drawing/2014/main" val="1431867842"/>
                    </a:ext>
                  </a:extLst>
                </a:gridCol>
                <a:gridCol w="939613">
                  <a:extLst>
                    <a:ext uri="{9D8B030D-6E8A-4147-A177-3AD203B41FA5}">
                      <a16:colId xmlns:a16="http://schemas.microsoft.com/office/drawing/2014/main" val="342375230"/>
                    </a:ext>
                  </a:extLst>
                </a:gridCol>
                <a:gridCol w="920437">
                  <a:extLst>
                    <a:ext uri="{9D8B030D-6E8A-4147-A177-3AD203B41FA5}">
                      <a16:colId xmlns:a16="http://schemas.microsoft.com/office/drawing/2014/main" val="2913876805"/>
                    </a:ext>
                  </a:extLst>
                </a:gridCol>
              </a:tblGrid>
              <a:tr h="333899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694827"/>
                  </a:ext>
                </a:extLst>
              </a:tr>
              <a:tr h="57557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Grupa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Īpašnieku skaits (</a:t>
                      </a:r>
                      <a:r>
                        <a:rPr lang="lv-LV" sz="1600" b="1" i="0" u="none" strike="noStrike" dirty="0" err="1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VMD</a:t>
                      </a:r>
                      <a:r>
                        <a:rPr lang="lv-LV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Procenti (VMD)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Skaits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Procenti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starpība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371620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          &lt;5.0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56305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61396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243549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5.01  -   10.0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23553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045868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10.01  -  20.0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17302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558153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20.01  -  50.0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11713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905477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50.01  - 100.0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434747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100.01 - 200.0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00354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200.01 - 500.0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714255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500.01 -1000.0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935446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  virs 1000.01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871081"/>
                  </a:ext>
                </a:extLst>
              </a:tr>
              <a:tr h="333899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113561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116381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131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251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BFB2-F84A-880B-3051-994DEB83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648" y="483617"/>
            <a:ext cx="7922096" cy="1325563"/>
          </a:xfrm>
        </p:spPr>
        <p:txBody>
          <a:bodyPr/>
          <a:lstStyle/>
          <a:p>
            <a:r>
              <a:rPr lang="lv-LV" sz="3200" dirty="0"/>
              <a:t>Platību izmaiņas īpašuma lieluma grupās (privātie īpašumi)</a:t>
            </a:r>
            <a:endParaRPr lang="en-US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8295E41-0FCA-A3C3-2BDE-0DBB31ECBB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3402324"/>
              </p:ext>
            </p:extLst>
          </p:nvPr>
        </p:nvGraphicFramePr>
        <p:xfrm>
          <a:off x="1775520" y="1844824"/>
          <a:ext cx="8263830" cy="3750711"/>
        </p:xfrm>
        <a:graphic>
          <a:graphicData uri="http://schemas.openxmlformats.org/drawingml/2006/table">
            <a:tbl>
              <a:tblPr/>
              <a:tblGrid>
                <a:gridCol w="1591026">
                  <a:extLst>
                    <a:ext uri="{9D8B030D-6E8A-4147-A177-3AD203B41FA5}">
                      <a16:colId xmlns:a16="http://schemas.microsoft.com/office/drawing/2014/main" val="4203886489"/>
                    </a:ext>
                  </a:extLst>
                </a:gridCol>
                <a:gridCol w="1994717">
                  <a:extLst>
                    <a:ext uri="{9D8B030D-6E8A-4147-A177-3AD203B41FA5}">
                      <a16:colId xmlns:a16="http://schemas.microsoft.com/office/drawing/2014/main" val="2790187766"/>
                    </a:ext>
                  </a:extLst>
                </a:gridCol>
                <a:gridCol w="1139838">
                  <a:extLst>
                    <a:ext uri="{9D8B030D-6E8A-4147-A177-3AD203B41FA5}">
                      <a16:colId xmlns:a16="http://schemas.microsoft.com/office/drawing/2014/main" val="1753566270"/>
                    </a:ext>
                  </a:extLst>
                </a:gridCol>
                <a:gridCol w="1234825">
                  <a:extLst>
                    <a:ext uri="{9D8B030D-6E8A-4147-A177-3AD203B41FA5}">
                      <a16:colId xmlns:a16="http://schemas.microsoft.com/office/drawing/2014/main" val="506369854"/>
                    </a:ext>
                  </a:extLst>
                </a:gridCol>
                <a:gridCol w="1163586">
                  <a:extLst>
                    <a:ext uri="{9D8B030D-6E8A-4147-A177-3AD203B41FA5}">
                      <a16:colId xmlns:a16="http://schemas.microsoft.com/office/drawing/2014/main" val="1378454328"/>
                    </a:ext>
                  </a:extLst>
                </a:gridCol>
                <a:gridCol w="1139838">
                  <a:extLst>
                    <a:ext uri="{9D8B030D-6E8A-4147-A177-3AD203B41FA5}">
                      <a16:colId xmlns:a16="http://schemas.microsoft.com/office/drawing/2014/main" val="3957280267"/>
                    </a:ext>
                  </a:extLst>
                </a:gridCol>
              </a:tblGrid>
              <a:tr h="242242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758197"/>
                  </a:ext>
                </a:extLst>
              </a:tr>
              <a:tr h="45449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 dirty="0"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Grupa</a:t>
                      </a:r>
                      <a:endParaRPr lang="lv-LV" sz="1600" b="1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Meža platība</a:t>
                      </a:r>
                      <a:endParaRPr lang="lv-LV" sz="1600" b="1" i="0" u="none" strike="noStrike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Procenti</a:t>
                      </a:r>
                      <a:endParaRPr lang="lv-LV" sz="1600" b="1" i="0" u="none" strike="noStrike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Meža platība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Procenti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starpība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929162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&lt;5.0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105504.5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105281.2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-223.3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29800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5.01 - 10.0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148564.6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140088.8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-8475.8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078872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10.01 - 20.0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223729.7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208759.9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-14969.8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7432604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20.01 - 50.0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305774.2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287370.0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-18404.2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276627"/>
                  </a:ext>
                </a:extLst>
              </a:tr>
              <a:tr h="380666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50.01 - 100.0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148426.2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148336.3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-89.9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8590760"/>
                  </a:ext>
                </a:extLst>
              </a:tr>
              <a:tr h="380666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100.01 - 200.0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82004.3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81474.3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-530.0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075160"/>
                  </a:ext>
                </a:extLst>
              </a:tr>
              <a:tr h="380666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200.01 - 500.0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84775.6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80258.1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-4517.5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4461461"/>
                  </a:ext>
                </a:extLst>
              </a:tr>
              <a:tr h="380666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500.01 -1000.0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58420.9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61014.8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2593.9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1715343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virs 1000.01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358248.5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498460.4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140211.9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428399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0" i="0" u="none" strike="noStrike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Kopā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1515448.6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1612902.1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97453.5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7059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494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5C3A-4330-BD77-9A04-22DFAE08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980728"/>
            <a:ext cx="7223043" cy="229660"/>
          </a:xfrm>
        </p:spPr>
        <p:txBody>
          <a:bodyPr>
            <a:normAutofit fontScale="90000"/>
          </a:bodyPr>
          <a:lstStyle/>
          <a:p>
            <a:r>
              <a:rPr lang="lv-LV" dirty="0"/>
              <a:t>Saimnieciskās darbības aprobežojumi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EA2853-CCEE-BCEF-1C16-885C3824A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625507"/>
              </p:ext>
            </p:extLst>
          </p:nvPr>
        </p:nvGraphicFramePr>
        <p:xfrm>
          <a:off x="2351584" y="1811815"/>
          <a:ext cx="5346700" cy="2657475"/>
        </p:xfrm>
        <a:graphic>
          <a:graphicData uri="http://schemas.openxmlformats.org/drawingml/2006/table">
            <a:tbl>
              <a:tblPr/>
              <a:tblGrid>
                <a:gridCol w="1056648">
                  <a:extLst>
                    <a:ext uri="{9D8B030D-6E8A-4147-A177-3AD203B41FA5}">
                      <a16:colId xmlns:a16="http://schemas.microsoft.com/office/drawing/2014/main" val="1726882535"/>
                    </a:ext>
                  </a:extLst>
                </a:gridCol>
                <a:gridCol w="1066167">
                  <a:extLst>
                    <a:ext uri="{9D8B030D-6E8A-4147-A177-3AD203B41FA5}">
                      <a16:colId xmlns:a16="http://schemas.microsoft.com/office/drawing/2014/main" val="3612449818"/>
                    </a:ext>
                  </a:extLst>
                </a:gridCol>
                <a:gridCol w="609238">
                  <a:extLst>
                    <a:ext uri="{9D8B030D-6E8A-4147-A177-3AD203B41FA5}">
                      <a16:colId xmlns:a16="http://schemas.microsoft.com/office/drawing/2014/main" val="3206526653"/>
                    </a:ext>
                  </a:extLst>
                </a:gridCol>
                <a:gridCol w="660008">
                  <a:extLst>
                    <a:ext uri="{9D8B030D-6E8A-4147-A177-3AD203B41FA5}">
                      <a16:colId xmlns:a16="http://schemas.microsoft.com/office/drawing/2014/main" val="4034346940"/>
                    </a:ext>
                  </a:extLst>
                </a:gridCol>
                <a:gridCol w="736163">
                  <a:extLst>
                    <a:ext uri="{9D8B030D-6E8A-4147-A177-3AD203B41FA5}">
                      <a16:colId xmlns:a16="http://schemas.microsoft.com/office/drawing/2014/main" val="3806377596"/>
                    </a:ext>
                  </a:extLst>
                </a:gridCol>
                <a:gridCol w="609238">
                  <a:extLst>
                    <a:ext uri="{9D8B030D-6E8A-4147-A177-3AD203B41FA5}">
                      <a16:colId xmlns:a16="http://schemas.microsoft.com/office/drawing/2014/main" val="2574206182"/>
                    </a:ext>
                  </a:extLst>
                </a:gridCol>
                <a:gridCol w="609238">
                  <a:extLst>
                    <a:ext uri="{9D8B030D-6E8A-4147-A177-3AD203B41FA5}">
                      <a16:colId xmlns:a16="http://schemas.microsoft.com/office/drawing/2014/main" val="3970870230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IL grupa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Aizl. mežsaimn. darbība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Aizl. galv.c. un kopšanas cirte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Aizl. galvenā cirte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Aizl. kailcirte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Bez saimn. darb.ierob.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Kopā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089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         &lt;5.0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71528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5.01  -   10.0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F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0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5515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10.01  -  20.0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E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13444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20.01  -  50.0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923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50.01  - 100.0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73725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100.01 - 200.0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745879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200.01 - 500.0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4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7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125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500.01 -1000.0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0752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  virs 1000.01 ha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007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lv-LV" sz="10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Kopā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F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43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FA2D13-5B9B-5EC6-125B-950321440A67}"/>
              </a:ext>
            </a:extLst>
          </p:cNvPr>
          <p:cNvSpPr txBox="1"/>
          <p:nvPr/>
        </p:nvSpPr>
        <p:spPr>
          <a:xfrm>
            <a:off x="1719002" y="238567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2018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5F0EE1E-17E5-1A1C-7E7B-976CD905E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058046"/>
              </p:ext>
            </p:extLst>
          </p:nvPr>
        </p:nvGraphicFramePr>
        <p:xfrm>
          <a:off x="2351584" y="4476929"/>
          <a:ext cx="5346700" cy="1905000"/>
        </p:xfrm>
        <a:graphic>
          <a:graphicData uri="http://schemas.openxmlformats.org/drawingml/2006/table">
            <a:tbl>
              <a:tblPr/>
              <a:tblGrid>
                <a:gridCol w="1056648">
                  <a:extLst>
                    <a:ext uri="{9D8B030D-6E8A-4147-A177-3AD203B41FA5}">
                      <a16:colId xmlns:a16="http://schemas.microsoft.com/office/drawing/2014/main" val="439537624"/>
                    </a:ext>
                  </a:extLst>
                </a:gridCol>
                <a:gridCol w="1066167">
                  <a:extLst>
                    <a:ext uri="{9D8B030D-6E8A-4147-A177-3AD203B41FA5}">
                      <a16:colId xmlns:a16="http://schemas.microsoft.com/office/drawing/2014/main" val="3226174800"/>
                    </a:ext>
                  </a:extLst>
                </a:gridCol>
                <a:gridCol w="609238">
                  <a:extLst>
                    <a:ext uri="{9D8B030D-6E8A-4147-A177-3AD203B41FA5}">
                      <a16:colId xmlns:a16="http://schemas.microsoft.com/office/drawing/2014/main" val="2810911072"/>
                    </a:ext>
                  </a:extLst>
                </a:gridCol>
                <a:gridCol w="660008">
                  <a:extLst>
                    <a:ext uri="{9D8B030D-6E8A-4147-A177-3AD203B41FA5}">
                      <a16:colId xmlns:a16="http://schemas.microsoft.com/office/drawing/2014/main" val="1202517196"/>
                    </a:ext>
                  </a:extLst>
                </a:gridCol>
                <a:gridCol w="736163">
                  <a:extLst>
                    <a:ext uri="{9D8B030D-6E8A-4147-A177-3AD203B41FA5}">
                      <a16:colId xmlns:a16="http://schemas.microsoft.com/office/drawing/2014/main" val="2429190187"/>
                    </a:ext>
                  </a:extLst>
                </a:gridCol>
                <a:gridCol w="609238">
                  <a:extLst>
                    <a:ext uri="{9D8B030D-6E8A-4147-A177-3AD203B41FA5}">
                      <a16:colId xmlns:a16="http://schemas.microsoft.com/office/drawing/2014/main" val="886671542"/>
                    </a:ext>
                  </a:extLst>
                </a:gridCol>
                <a:gridCol w="609238">
                  <a:extLst>
                    <a:ext uri="{9D8B030D-6E8A-4147-A177-3AD203B41FA5}">
                      <a16:colId xmlns:a16="http://schemas.microsoft.com/office/drawing/2014/main" val="12970238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0005&gt;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B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9.88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1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88.24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2562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0005-10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6727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0010-20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7.12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90.97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5035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0020-50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0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5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90.97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4877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0050-100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7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90.46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9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8294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0100-200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0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91.31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8776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0200-500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92.08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987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0500-1000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90.85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8C0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483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1000&lt;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4.64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93.58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7861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Grand 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D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8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6.26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91.62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BF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50251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6A52608-87E6-F42F-783C-144FF0799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448" y="4879074"/>
            <a:ext cx="79864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4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8788-E4F2-F336-86ED-9F6A92F27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664" y="116632"/>
            <a:ext cx="6768752" cy="1325563"/>
          </a:xfrm>
        </p:spPr>
        <p:txBody>
          <a:bodyPr/>
          <a:lstStyle/>
          <a:p>
            <a:r>
              <a:rPr lang="lv-LV" dirty="0"/>
              <a:t>Meža definīcijas </a:t>
            </a:r>
            <a:r>
              <a:rPr lang="lv-LV" dirty="0" err="1"/>
              <a:t>VZD</a:t>
            </a:r>
            <a:r>
              <a:rPr lang="lv-LV" dirty="0"/>
              <a:t>, </a:t>
            </a:r>
            <a:r>
              <a:rPr lang="lv-LV" dirty="0" err="1"/>
              <a:t>VMD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4C22C-C65B-FF37-8EA0-5EFEA648F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0030"/>
            <a:ext cx="10515600" cy="4351338"/>
          </a:xfrm>
        </p:spPr>
        <p:txBody>
          <a:bodyPr/>
          <a:lstStyle/>
          <a:p>
            <a:r>
              <a:rPr lang="lv-LV" sz="2400" dirty="0"/>
              <a:t>mežs – zeme, kurā dominē koki visās attīstības stadijās, kuru augstums konkrētajā vietā </a:t>
            </a:r>
            <a:r>
              <a:rPr lang="lv-LV" sz="2400" dirty="0">
                <a:highlight>
                  <a:srgbClr val="FFFF00"/>
                </a:highlight>
              </a:rPr>
              <a:t>var sasniegt vismaz septiņus metrus</a:t>
            </a:r>
            <a:r>
              <a:rPr lang="lv-LV" sz="2400" dirty="0"/>
              <a:t> un kuru pašreizējā vai potenciālā vainagu projekcija ir vismaz 20 procenti no mežaudzes aizņemtās platības (</a:t>
            </a:r>
            <a:r>
              <a:rPr lang="lv-LV" sz="2400" dirty="0" err="1"/>
              <a:t>VZD</a:t>
            </a:r>
            <a:r>
              <a:rPr lang="lv-LV" sz="2400" dirty="0"/>
              <a:t>,  MK noteikumi pēc Zemes ierīcības likuma)</a:t>
            </a:r>
          </a:p>
          <a:p>
            <a:r>
              <a:rPr lang="lv-LV" sz="2400" dirty="0"/>
              <a:t>mežs — ekosistēma visās tās attīstības stadijās, kur galvenais organiskās masas ražotājs ir koki, kuru augstums konkrētajā vietā </a:t>
            </a:r>
            <a:r>
              <a:rPr lang="lv-LV" sz="2400" dirty="0">
                <a:highlight>
                  <a:srgbClr val="FFFF00"/>
                </a:highlight>
              </a:rPr>
              <a:t>var sasniegt vismaz piecus</a:t>
            </a:r>
            <a:r>
              <a:rPr lang="lv-LV" sz="2400" dirty="0"/>
              <a:t> metrus un kuru pašreizējā vai potenciālā vainaga projekcija ir vismaz 20 procentu no mežaudzes aizņemtās platības (</a:t>
            </a:r>
            <a:r>
              <a:rPr lang="lv-LV" sz="2400" dirty="0" err="1"/>
              <a:t>VMD</a:t>
            </a:r>
            <a:r>
              <a:rPr lang="lv-LV" sz="2400" dirty="0"/>
              <a:t>, Meža likums)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0970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8CB10-0AAD-EDF9-BF4B-9255A6FC9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Privāto meža īpašnieku aptauja</a:t>
            </a:r>
          </a:p>
          <a:p>
            <a:pPr marL="0" indent="0">
              <a:buNone/>
            </a:pPr>
            <a:r>
              <a:rPr lang="lv-LV" dirty="0"/>
              <a:t>2024. g. decembrī</a:t>
            </a:r>
          </a:p>
          <a:p>
            <a:pPr marL="0" indent="0">
              <a:buNone/>
            </a:pPr>
            <a:endParaRPr lang="lv-LV" sz="1800" u="sng" dirty="0">
              <a:highlight>
                <a:srgbClr val="00FF00"/>
              </a:highlight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v-LV" sz="1800" u="sng" dirty="0">
                <a:highlight>
                  <a:srgbClr val="00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Aicinu neatteikt, ja tiekat uzrunāti!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27979-C6D5-3222-061B-50CAB6305D6B}"/>
              </a:ext>
            </a:extLst>
          </p:cNvPr>
          <p:cNvSpPr txBox="1"/>
          <p:nvPr/>
        </p:nvSpPr>
        <p:spPr>
          <a:xfrm>
            <a:off x="6312025" y="472514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Paldies!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601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CD2A0-2822-A942-1788-20C326451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Zemes lietošanas veids (mežs)</a:t>
            </a:r>
          </a:p>
          <a:p>
            <a:r>
              <a:rPr lang="lv-LV" dirty="0"/>
              <a:t>Nekustāmā īpašuma lietošanas mērķis</a:t>
            </a:r>
          </a:p>
          <a:p>
            <a:pPr lvl="1"/>
            <a:r>
              <a:rPr lang="lv-LV" dirty="0"/>
              <a:t>02</a:t>
            </a:r>
            <a:r>
              <a:rPr lang="lv-LV" sz="1400" dirty="0"/>
              <a:t> </a:t>
            </a:r>
            <a:r>
              <a:rPr lang="en-US" sz="2000" dirty="0" err="1"/>
              <a:t>Mežsaimniecības</a:t>
            </a:r>
            <a:r>
              <a:rPr lang="en-US" sz="2000" dirty="0"/>
              <a:t> </a:t>
            </a:r>
            <a:r>
              <a:rPr lang="en-US" sz="2000" dirty="0" err="1"/>
              <a:t>zeme</a:t>
            </a:r>
            <a:r>
              <a:rPr lang="en-US" sz="2000" dirty="0"/>
              <a:t> un </a:t>
            </a:r>
            <a:r>
              <a:rPr lang="en-US" sz="2000" dirty="0" err="1"/>
              <a:t>īpaši</a:t>
            </a:r>
            <a:r>
              <a:rPr lang="en-US" sz="2000" dirty="0"/>
              <a:t> </a:t>
            </a:r>
            <a:r>
              <a:rPr lang="en-US" sz="2000" dirty="0" err="1"/>
              <a:t>aizsargājamās</a:t>
            </a:r>
            <a:r>
              <a:rPr lang="en-US" sz="2000" dirty="0"/>
              <a:t> </a:t>
            </a:r>
            <a:r>
              <a:rPr lang="en-US" sz="2000" dirty="0" err="1"/>
              <a:t>dabas</a:t>
            </a:r>
            <a:r>
              <a:rPr lang="en-US" sz="2000" dirty="0"/>
              <a:t> </a:t>
            </a:r>
            <a:r>
              <a:rPr lang="en-US" sz="2000" dirty="0" err="1"/>
              <a:t>teritorijas</a:t>
            </a:r>
            <a:r>
              <a:rPr lang="en-US" sz="2000" dirty="0"/>
              <a:t>, </a:t>
            </a:r>
            <a:r>
              <a:rPr lang="en-US" sz="2000" dirty="0" err="1"/>
              <a:t>kurās</a:t>
            </a:r>
            <a:r>
              <a:rPr lang="en-US" sz="2000" dirty="0"/>
              <a:t> </a:t>
            </a:r>
            <a:r>
              <a:rPr lang="en-US" sz="2000" dirty="0" err="1"/>
              <a:t>saimnieciskā</a:t>
            </a:r>
            <a:r>
              <a:rPr lang="en-US" sz="2000" dirty="0"/>
              <a:t> </a:t>
            </a:r>
            <a:r>
              <a:rPr lang="en-US" sz="2000" dirty="0" err="1"/>
              <a:t>darbība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aizliegta</a:t>
            </a:r>
            <a:r>
              <a:rPr lang="en-US" sz="2000" dirty="0"/>
              <a:t> </a:t>
            </a:r>
            <a:r>
              <a:rPr lang="en-US" sz="2000" dirty="0" err="1"/>
              <a:t>ar</a:t>
            </a:r>
            <a:r>
              <a:rPr lang="en-US" sz="2000" dirty="0"/>
              <a:t> </a:t>
            </a:r>
            <a:r>
              <a:rPr lang="en-US" sz="2000" dirty="0" err="1"/>
              <a:t>normatīvo</a:t>
            </a:r>
            <a:r>
              <a:rPr lang="en-US" sz="2000" dirty="0"/>
              <a:t> </a:t>
            </a:r>
            <a:r>
              <a:rPr lang="en-US" sz="2000" dirty="0" err="1"/>
              <a:t>aktu</a:t>
            </a:r>
            <a:endParaRPr lang="en-US" sz="2000" dirty="0"/>
          </a:p>
          <a:p>
            <a:pPr lvl="2"/>
            <a:r>
              <a:rPr lang="en-US" sz="1600" dirty="0"/>
              <a:t>0201</a:t>
            </a:r>
            <a:r>
              <a:rPr lang="lv-LV" sz="1600" dirty="0"/>
              <a:t> </a:t>
            </a:r>
            <a:r>
              <a:rPr lang="en-US" sz="1600" dirty="0" err="1">
                <a:solidFill>
                  <a:srgbClr val="FF0000"/>
                </a:solidFill>
              </a:rPr>
              <a:t>Zeme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>
                <a:solidFill>
                  <a:srgbClr val="FF0000"/>
                </a:solidFill>
              </a:rPr>
              <a:t>uz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kuras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galvenā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saimnieciskā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darbība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mežsaimniecība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600" dirty="0"/>
              <a:t>0202</a:t>
            </a:r>
            <a:r>
              <a:rPr lang="lv-LV" sz="1600" dirty="0"/>
              <a:t>  </a:t>
            </a:r>
            <a:r>
              <a:rPr lang="en-US" sz="1600" dirty="0" err="1">
                <a:solidFill>
                  <a:srgbClr val="FF0000"/>
                </a:solidFill>
              </a:rPr>
              <a:t>Īpaši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aizsargājamās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dabas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teritorijas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 err="1">
                <a:solidFill>
                  <a:srgbClr val="FF0000"/>
                </a:solidFill>
              </a:rPr>
              <a:t>kurās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saimnieciskā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darbība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ir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aizliegta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ar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normatīvo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aktu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72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0F64-C695-722D-571D-5918DE8B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477118"/>
            <a:ext cx="6264696" cy="1325563"/>
          </a:xfrm>
        </p:spPr>
        <p:txBody>
          <a:bodyPr/>
          <a:lstStyle/>
          <a:p>
            <a:r>
              <a:rPr lang="lv-LV" dirty="0"/>
              <a:t>Vai ir atšķirības atkarībā no datu avota?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72E45-DEFC-92C3-6619-F191B2A5A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sz="2800" dirty="0" err="1"/>
              <a:t>VZD</a:t>
            </a:r>
            <a:r>
              <a:rPr lang="lv-LV" sz="2800" dirty="0"/>
              <a:t>  mežs ir 3147485 ha</a:t>
            </a:r>
          </a:p>
          <a:p>
            <a:pPr lvl="1"/>
            <a:r>
              <a:rPr lang="lv-LV" sz="2400" dirty="0"/>
              <a:t>t.sk. </a:t>
            </a:r>
            <a:r>
              <a:rPr lang="lv-LV" sz="2400" dirty="0" err="1"/>
              <a:t>NĪLM</a:t>
            </a:r>
            <a:r>
              <a:rPr lang="lv-LV" sz="2400" dirty="0"/>
              <a:t> lauksaimniecība, mežsaimniecība vai ūdeņi – mežs ir 3118652 ha (2024.01.01.)</a:t>
            </a:r>
          </a:p>
          <a:p>
            <a:r>
              <a:rPr lang="lv-LV" sz="2800" dirty="0" err="1"/>
              <a:t>VMD</a:t>
            </a:r>
            <a:r>
              <a:rPr lang="lv-LV" sz="2800" dirty="0"/>
              <a:t> </a:t>
            </a:r>
            <a:r>
              <a:rPr lang="lv-LV" sz="2800" dirty="0" err="1"/>
              <a:t>ZKAT10,12,14</a:t>
            </a:r>
            <a:r>
              <a:rPr lang="lv-LV" sz="2800" dirty="0"/>
              <a:t> platība</a:t>
            </a:r>
          </a:p>
          <a:p>
            <a:pPr lvl="1"/>
            <a:r>
              <a:rPr lang="lv-LV" sz="2400" dirty="0"/>
              <a:t>  poligonu platība – 3.2106 </a:t>
            </a:r>
            <a:r>
              <a:rPr lang="lv-LV" sz="2400" dirty="0" err="1"/>
              <a:t>mlj</a:t>
            </a:r>
            <a:r>
              <a:rPr lang="lv-LV" sz="2400" dirty="0"/>
              <a:t>. ha</a:t>
            </a:r>
          </a:p>
          <a:p>
            <a:pPr lvl="1"/>
            <a:r>
              <a:rPr lang="lv-LV" sz="2400" dirty="0" err="1"/>
              <a:t>explikācija</a:t>
            </a:r>
            <a:r>
              <a:rPr lang="lv-LV" sz="2400" dirty="0"/>
              <a:t> mežs – 3.1217 </a:t>
            </a:r>
            <a:r>
              <a:rPr lang="lv-LV" sz="2400" dirty="0" err="1"/>
              <a:t>mlj</a:t>
            </a:r>
            <a:r>
              <a:rPr lang="lv-LV" sz="2400" dirty="0"/>
              <a:t>. ha</a:t>
            </a:r>
          </a:p>
          <a:p>
            <a:pPr lvl="1"/>
            <a:r>
              <a:rPr lang="lv-LV" sz="2400" dirty="0" err="1"/>
              <a:t>Plat</a:t>
            </a:r>
            <a:r>
              <a:rPr lang="lv-LV" sz="2400" dirty="0"/>
              <a:t> – 3.2106 </a:t>
            </a:r>
            <a:r>
              <a:rPr lang="lv-LV" sz="2400" dirty="0" err="1"/>
              <a:t>mlj</a:t>
            </a:r>
            <a:r>
              <a:rPr lang="lv-LV" sz="2400" dirty="0"/>
              <a:t>. ha (2024.03.)</a:t>
            </a:r>
          </a:p>
          <a:p>
            <a:r>
              <a:rPr lang="lv-LV" dirty="0"/>
              <a:t>LVMI «Silava» Nacionālais meža monitorings (2019-2023)</a:t>
            </a:r>
          </a:p>
          <a:p>
            <a:pPr lvl="1"/>
            <a:r>
              <a:rPr lang="lv-LV" sz="2400" dirty="0"/>
              <a:t>3.31 ±0.025 </a:t>
            </a:r>
            <a:r>
              <a:rPr lang="lv-LV" sz="2400" dirty="0" err="1"/>
              <a:t>mlj</a:t>
            </a:r>
            <a:r>
              <a:rPr lang="lv-LV" sz="2400" dirty="0"/>
              <a:t>. ha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1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E3285-1ED0-BE99-CA01-66012C0D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704" y="365126"/>
            <a:ext cx="5688632" cy="1325563"/>
          </a:xfrm>
        </p:spPr>
        <p:txBody>
          <a:bodyPr/>
          <a:lstStyle/>
          <a:p>
            <a:r>
              <a:rPr lang="en-US" dirty="0"/>
              <a:t>Me</a:t>
            </a:r>
            <a:r>
              <a:rPr lang="lv-LV" dirty="0" err="1"/>
              <a:t>žu</a:t>
            </a:r>
            <a:r>
              <a:rPr lang="lv-LV" dirty="0"/>
              <a:t> īpašnieku tipi </a:t>
            </a:r>
            <a:r>
              <a:rPr lang="lv-LV" dirty="0" err="1"/>
              <a:t>VMD</a:t>
            </a:r>
            <a:r>
              <a:rPr lang="lv-LV" dirty="0"/>
              <a:t> datu bāzē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8BC231-8634-4FB1-5845-F9126B966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3837" y="1097356"/>
            <a:ext cx="7592644" cy="5644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82C18-7825-A928-FEEB-B257F77BB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52" y="2708920"/>
            <a:ext cx="1487553" cy="969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46D10-E1D2-2754-FBCB-583F8B9D078E}"/>
              </a:ext>
            </a:extLst>
          </p:cNvPr>
          <p:cNvSpPr txBox="1"/>
          <p:nvPr/>
        </p:nvSpPr>
        <p:spPr>
          <a:xfrm>
            <a:off x="6168008" y="63093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/>
              <a:t>VMD</a:t>
            </a:r>
            <a:r>
              <a:rPr lang="lv-LV" dirty="0"/>
              <a:t> dati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E5FC0-0D10-1BC3-B228-600096B782F3}"/>
              </a:ext>
            </a:extLst>
          </p:cNvPr>
          <p:cNvSpPr txBox="1"/>
          <p:nvPr/>
        </p:nvSpPr>
        <p:spPr>
          <a:xfrm>
            <a:off x="4079776" y="594928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3,21 </a:t>
            </a:r>
            <a:r>
              <a:rPr lang="lv-LV" dirty="0" err="1"/>
              <a:t>mlj</a:t>
            </a:r>
            <a:r>
              <a:rPr lang="lv-LV" dirty="0"/>
              <a:t> 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76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3AD69-558E-A3AA-BD82-9C147ACC5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61FD8-A914-A0A5-F548-CE2696F12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1079360"/>
            <a:ext cx="7560840" cy="5617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D0B0C9-9675-E4D3-70D8-10B0FAFA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704" y="365126"/>
            <a:ext cx="5688632" cy="1325563"/>
          </a:xfrm>
        </p:spPr>
        <p:txBody>
          <a:bodyPr/>
          <a:lstStyle/>
          <a:p>
            <a:r>
              <a:rPr lang="en-US" dirty="0"/>
              <a:t>Me</a:t>
            </a:r>
            <a:r>
              <a:rPr lang="lv-LV" dirty="0" err="1"/>
              <a:t>žu</a:t>
            </a:r>
            <a:r>
              <a:rPr lang="lv-LV" dirty="0"/>
              <a:t> īpašnieku tipi </a:t>
            </a:r>
            <a:r>
              <a:rPr lang="lv-LV" dirty="0" err="1"/>
              <a:t>VMD</a:t>
            </a:r>
            <a:r>
              <a:rPr lang="lv-LV" dirty="0"/>
              <a:t> datu bāzē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F3FE3-9F7F-BE57-D800-07DC6A17E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953" y="2852937"/>
            <a:ext cx="1341236" cy="408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E5FDCB-7E34-B4FC-D058-F6B4C01FCF5C}"/>
              </a:ext>
            </a:extLst>
          </p:cNvPr>
          <p:cNvSpPr txBox="1"/>
          <p:nvPr/>
        </p:nvSpPr>
        <p:spPr>
          <a:xfrm>
            <a:off x="6168008" y="63093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 err="1"/>
              <a:t>VMD</a:t>
            </a:r>
            <a:r>
              <a:rPr lang="lv-LV" dirty="0"/>
              <a:t> dati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3308E-01A0-6FBE-D964-B786BD8B1000}"/>
              </a:ext>
            </a:extLst>
          </p:cNvPr>
          <p:cNvSpPr txBox="1"/>
          <p:nvPr/>
        </p:nvSpPr>
        <p:spPr>
          <a:xfrm>
            <a:off x="4079776" y="594928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n-lt"/>
              </a:rPr>
              <a:t>1</a:t>
            </a:r>
            <a:r>
              <a:rPr lang="lv-LV" b="1" dirty="0">
                <a:solidFill>
                  <a:srgbClr val="000000"/>
                </a:solidFill>
                <a:latin typeface="+mn-lt"/>
              </a:rPr>
              <a:t>,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6129</a:t>
            </a:r>
            <a:r>
              <a:rPr lang="lv-LV" dirty="0">
                <a:latin typeface="+mn-lt"/>
              </a:rPr>
              <a:t> </a:t>
            </a:r>
            <a:r>
              <a:rPr lang="lv-LV" dirty="0" err="1">
                <a:latin typeface="+mn-lt"/>
              </a:rPr>
              <a:t>mlj</a:t>
            </a:r>
            <a:r>
              <a:rPr lang="lv-LV" dirty="0">
                <a:latin typeface="+mn-lt"/>
              </a:rPr>
              <a:t> ha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0678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4256E-D70F-5AB2-3D5B-CAF798A5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672" y="260648"/>
            <a:ext cx="7416824" cy="1325563"/>
          </a:xfrm>
        </p:spPr>
        <p:txBody>
          <a:bodyPr>
            <a:normAutofit fontScale="90000"/>
          </a:bodyPr>
          <a:lstStyle/>
          <a:p>
            <a:r>
              <a:rPr lang="en-US" sz="3200" dirty="0" err="1"/>
              <a:t>Privātie</a:t>
            </a:r>
            <a:r>
              <a:rPr lang="en-US" sz="3200" dirty="0"/>
              <a:t> </a:t>
            </a:r>
            <a:r>
              <a:rPr lang="en-US" sz="3200" dirty="0" err="1"/>
              <a:t>meža</a:t>
            </a:r>
            <a:r>
              <a:rPr lang="en-US" sz="3200" dirty="0"/>
              <a:t> </a:t>
            </a:r>
            <a:r>
              <a:rPr lang="en-US" sz="3200" dirty="0" err="1"/>
              <a:t>īpašnieki</a:t>
            </a:r>
            <a:r>
              <a:rPr lang="en-US" sz="3200" dirty="0"/>
              <a:t> pa </a:t>
            </a:r>
            <a:r>
              <a:rPr lang="en-US" sz="3200" dirty="0" err="1"/>
              <a:t>īpašuma</a:t>
            </a:r>
            <a:r>
              <a:rPr lang="en-US" sz="3200" dirty="0"/>
              <a:t> </a:t>
            </a:r>
            <a:r>
              <a:rPr lang="en-US" sz="3200" dirty="0" err="1"/>
              <a:t>grupām</a:t>
            </a:r>
            <a:r>
              <a:rPr lang="en-US" sz="3200" dirty="0"/>
              <a:t> </a:t>
            </a:r>
            <a:r>
              <a:rPr lang="en-US" sz="3200" dirty="0" err="1"/>
              <a:t>pēc</a:t>
            </a:r>
            <a:r>
              <a:rPr lang="en-US" sz="3200" dirty="0"/>
              <a:t> </a:t>
            </a:r>
            <a:r>
              <a:rPr lang="en-US" sz="3200" dirty="0" err="1"/>
              <a:t>skaita</a:t>
            </a:r>
            <a:r>
              <a:rPr lang="en-US" sz="3200" dirty="0"/>
              <a:t> </a:t>
            </a:r>
            <a:r>
              <a:rPr lang="en-US" sz="3200" dirty="0" err="1"/>
              <a:t>Valsts</a:t>
            </a:r>
            <a:r>
              <a:rPr lang="en-US" sz="3200" dirty="0"/>
              <a:t> </a:t>
            </a:r>
            <a:r>
              <a:rPr lang="en-US" sz="3200" dirty="0" err="1"/>
              <a:t>meža</a:t>
            </a:r>
            <a:r>
              <a:rPr lang="en-US" sz="3200" dirty="0"/>
              <a:t> </a:t>
            </a:r>
            <a:r>
              <a:rPr lang="en-US" sz="3200" dirty="0" err="1"/>
              <a:t>dienesta</a:t>
            </a:r>
            <a:r>
              <a:rPr lang="en-US" sz="3200" dirty="0"/>
              <a:t> </a:t>
            </a:r>
            <a:r>
              <a:rPr lang="en-US" sz="3200" dirty="0" err="1"/>
              <a:t>datos</a:t>
            </a:r>
            <a:r>
              <a:rPr lang="lv-LV" sz="3200" dirty="0"/>
              <a:t> (2024)</a:t>
            </a:r>
            <a:br>
              <a:rPr lang="lv-LV" sz="3200" dirty="0"/>
            </a:b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F74107D-5A7C-2F1F-86CF-9590D862C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097973"/>
              </p:ext>
            </p:extLst>
          </p:nvPr>
        </p:nvGraphicFramePr>
        <p:xfrm>
          <a:off x="1919537" y="2204866"/>
          <a:ext cx="6192689" cy="33966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6558">
                  <a:extLst>
                    <a:ext uri="{9D8B030D-6E8A-4147-A177-3AD203B41FA5}">
                      <a16:colId xmlns:a16="http://schemas.microsoft.com/office/drawing/2014/main" val="2780514110"/>
                    </a:ext>
                  </a:extLst>
                </a:gridCol>
                <a:gridCol w="1576997">
                  <a:extLst>
                    <a:ext uri="{9D8B030D-6E8A-4147-A177-3AD203B41FA5}">
                      <a16:colId xmlns:a16="http://schemas.microsoft.com/office/drawing/2014/main" val="82420049"/>
                    </a:ext>
                  </a:extLst>
                </a:gridCol>
                <a:gridCol w="1559279">
                  <a:extLst>
                    <a:ext uri="{9D8B030D-6E8A-4147-A177-3AD203B41FA5}">
                      <a16:colId xmlns:a16="http://schemas.microsoft.com/office/drawing/2014/main" val="849493315"/>
                    </a:ext>
                  </a:extLst>
                </a:gridCol>
                <a:gridCol w="1049855">
                  <a:extLst>
                    <a:ext uri="{9D8B030D-6E8A-4147-A177-3AD203B41FA5}">
                      <a16:colId xmlns:a16="http://schemas.microsoft.com/office/drawing/2014/main" val="1807803065"/>
                    </a:ext>
                  </a:extLst>
                </a:gridCol>
              </a:tblGrid>
              <a:tr h="529152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Īpašuma lieluma grupa, ha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Fiziska</a:t>
                      </a:r>
                      <a:r>
                        <a:rPr lang="en-US" sz="1800" u="none" strike="noStrike" dirty="0">
                          <a:effectLst/>
                        </a:rPr>
                        <a:t> persona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Juridiska persona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effectLst/>
                        </a:rPr>
                        <a:t>Kopā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49692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0005&gt;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57998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3398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61396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6158796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0005-10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21402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22517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8048280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0010-20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16433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17302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7577394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0020-50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10518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11382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67423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0050-100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2246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379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2625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9998193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0100-200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678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989513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0200-500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5176755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0500-1000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30680258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1000&lt;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4660354"/>
                  </a:ext>
                </a:extLst>
              </a:tr>
              <a:tr h="278322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effectLst/>
                        </a:rPr>
                        <a:t>Kopā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109288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7093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116381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591072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33386D6-27B7-8CA3-5AB6-5BE65571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790" y="1844825"/>
            <a:ext cx="1971675" cy="37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41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5E57-C4DE-5AA7-D744-8D65EDC3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188640"/>
            <a:ext cx="8208912" cy="1325563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Privātie</a:t>
            </a:r>
            <a:r>
              <a:rPr lang="en-US" sz="3600" dirty="0"/>
              <a:t> </a:t>
            </a:r>
            <a:r>
              <a:rPr lang="en-US" sz="3600" dirty="0" err="1"/>
              <a:t>meža</a:t>
            </a:r>
            <a:r>
              <a:rPr lang="en-US" sz="3600" dirty="0"/>
              <a:t> </a:t>
            </a:r>
            <a:r>
              <a:rPr lang="en-US" sz="3600" dirty="0" err="1"/>
              <a:t>īpašnieki</a:t>
            </a:r>
            <a:r>
              <a:rPr lang="en-US" sz="3600" dirty="0"/>
              <a:t> pa </a:t>
            </a:r>
            <a:r>
              <a:rPr lang="en-US" sz="3600" dirty="0" err="1"/>
              <a:t>īpašuma</a:t>
            </a:r>
            <a:r>
              <a:rPr lang="en-US" sz="3600" dirty="0"/>
              <a:t> </a:t>
            </a:r>
            <a:r>
              <a:rPr lang="en-US" sz="3600" dirty="0" err="1"/>
              <a:t>grupām</a:t>
            </a:r>
            <a:r>
              <a:rPr lang="en-US" sz="3600" dirty="0"/>
              <a:t> </a:t>
            </a:r>
            <a:r>
              <a:rPr lang="en-US" sz="3600" dirty="0" err="1"/>
              <a:t>pēc</a:t>
            </a:r>
            <a:r>
              <a:rPr lang="en-US" sz="3600" dirty="0"/>
              <a:t> </a:t>
            </a:r>
            <a:r>
              <a:rPr lang="lv-LV" sz="3600" dirty="0"/>
              <a:t>platības</a:t>
            </a:r>
            <a:r>
              <a:rPr lang="en-US" sz="3600" dirty="0"/>
              <a:t> </a:t>
            </a:r>
            <a:r>
              <a:rPr lang="en-US" sz="3600" dirty="0" err="1"/>
              <a:t>Valsts</a:t>
            </a:r>
            <a:r>
              <a:rPr lang="en-US" sz="3600" dirty="0"/>
              <a:t> </a:t>
            </a:r>
            <a:r>
              <a:rPr lang="en-US" sz="3600" dirty="0" err="1"/>
              <a:t>meža</a:t>
            </a:r>
            <a:r>
              <a:rPr lang="en-US" sz="3600" dirty="0"/>
              <a:t> </a:t>
            </a:r>
            <a:r>
              <a:rPr lang="en-US" sz="3600" dirty="0" err="1"/>
              <a:t>dienesta</a:t>
            </a:r>
            <a:r>
              <a:rPr lang="en-US" sz="3600" dirty="0"/>
              <a:t> </a:t>
            </a:r>
            <a:r>
              <a:rPr lang="en-US" sz="3600" dirty="0" err="1"/>
              <a:t>datos</a:t>
            </a:r>
            <a:r>
              <a:rPr lang="lv-LV" sz="3600" dirty="0"/>
              <a:t> (2024)</a:t>
            </a:r>
            <a:br>
              <a:rPr lang="lv-LV" sz="3600" dirty="0"/>
            </a:b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CB16CC-3E00-0B4B-C088-35BE935E36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0719085"/>
              </p:ext>
            </p:extLst>
          </p:nvPr>
        </p:nvGraphicFramePr>
        <p:xfrm>
          <a:off x="1919537" y="2132856"/>
          <a:ext cx="6048673" cy="3680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7740">
                  <a:extLst>
                    <a:ext uri="{9D8B030D-6E8A-4147-A177-3AD203B41FA5}">
                      <a16:colId xmlns:a16="http://schemas.microsoft.com/office/drawing/2014/main" val="3180513025"/>
                    </a:ext>
                  </a:extLst>
                </a:gridCol>
                <a:gridCol w="1752097">
                  <a:extLst>
                    <a:ext uri="{9D8B030D-6E8A-4147-A177-3AD203B41FA5}">
                      <a16:colId xmlns:a16="http://schemas.microsoft.com/office/drawing/2014/main" val="2226668727"/>
                    </a:ext>
                  </a:extLst>
                </a:gridCol>
                <a:gridCol w="1732411">
                  <a:extLst>
                    <a:ext uri="{9D8B030D-6E8A-4147-A177-3AD203B41FA5}">
                      <a16:colId xmlns:a16="http://schemas.microsoft.com/office/drawing/2014/main" val="540587757"/>
                    </a:ext>
                  </a:extLst>
                </a:gridCol>
                <a:gridCol w="1166425">
                  <a:extLst>
                    <a:ext uri="{9D8B030D-6E8A-4147-A177-3AD203B41FA5}">
                      <a16:colId xmlns:a16="http://schemas.microsoft.com/office/drawing/2014/main" val="3450484031"/>
                    </a:ext>
                  </a:extLst>
                </a:gridCol>
              </a:tblGrid>
              <a:tr h="386260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Īpašuma lieluma grupa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Fiziska</a:t>
                      </a:r>
                      <a:r>
                        <a:rPr lang="en-US" sz="1800" u="none" strike="noStrike" dirty="0">
                          <a:effectLst/>
                        </a:rPr>
                        <a:t> persona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Juridiska persona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u="none" strike="noStrike" dirty="0">
                          <a:effectLst/>
                        </a:rPr>
                        <a:t>Kopā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7274328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0005&gt;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100097.5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5183.7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105281.2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7922869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0005-10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132763.5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7325.4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140088.8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6827795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0010-20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197295.6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11464.3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208759.9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1657456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0020-50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262425.3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24944.7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287370.0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6799117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0050-100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124315.5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24020.8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148336.3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0480629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0100-200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54836.9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26637.4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81474.3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5609712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0200-500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42927.1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37331.0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80258.1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5469239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0500-1000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17644.0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43370.8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61014.8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1981626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1000&lt;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25017.9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473442.5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498460.4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4513466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NULL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1670.9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187.4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1858.3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9039002"/>
                  </a:ext>
                </a:extLst>
              </a:tr>
              <a:tr h="213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Grand Total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958994.1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653907.9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1612902.1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800955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ED5CD9B-4FEE-9E2A-582A-F14477C3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132856"/>
            <a:ext cx="2057400" cy="36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6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CE1D-15CB-4C33-7817-E5523E2E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712" y="95516"/>
            <a:ext cx="7111702" cy="1325563"/>
          </a:xfrm>
        </p:spPr>
        <p:txBody>
          <a:bodyPr/>
          <a:lstStyle/>
          <a:p>
            <a:r>
              <a:rPr lang="lv-LV" dirty="0"/>
              <a:t>Privāto mežu inventarizācija</a:t>
            </a:r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709C032-D073-ED24-77E9-2D0D43E742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494221"/>
              </p:ext>
            </p:extLst>
          </p:nvPr>
        </p:nvGraphicFramePr>
        <p:xfrm>
          <a:off x="2152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375AD3C-43DA-E8F1-F23D-2280E9F5C7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760979"/>
              </p:ext>
            </p:extLst>
          </p:nvPr>
        </p:nvGraphicFramePr>
        <p:xfrm>
          <a:off x="2783632" y="2634716"/>
          <a:ext cx="3816424" cy="16435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5230">
                  <a:extLst>
                    <a:ext uri="{9D8B030D-6E8A-4147-A177-3AD203B41FA5}">
                      <a16:colId xmlns:a16="http://schemas.microsoft.com/office/drawing/2014/main" val="1159662542"/>
                    </a:ext>
                  </a:extLst>
                </a:gridCol>
                <a:gridCol w="1232976">
                  <a:extLst>
                    <a:ext uri="{9D8B030D-6E8A-4147-A177-3AD203B41FA5}">
                      <a16:colId xmlns:a16="http://schemas.microsoft.com/office/drawing/2014/main" val="1757701506"/>
                    </a:ext>
                  </a:extLst>
                </a:gridCol>
                <a:gridCol w="908218">
                  <a:extLst>
                    <a:ext uri="{9D8B030D-6E8A-4147-A177-3AD203B41FA5}">
                      <a16:colId xmlns:a16="http://schemas.microsoft.com/office/drawing/2014/main" val="193792453"/>
                    </a:ext>
                  </a:extLst>
                </a:gridCol>
              </a:tblGrid>
              <a:tr h="324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Inventarizācija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Īpatsvars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6497970"/>
                  </a:ext>
                </a:extLst>
              </a:tr>
              <a:tr h="324585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Līdz 5 gadi veca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411579.2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0.255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2718893"/>
                  </a:ext>
                </a:extLst>
              </a:tr>
              <a:tr h="324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Vecāka</a:t>
                      </a:r>
                      <a:r>
                        <a:rPr lang="en-US" sz="1600" u="none" strike="noStrike" dirty="0">
                          <a:effectLst/>
                        </a:rPr>
                        <a:t> par 10 </a:t>
                      </a:r>
                      <a:r>
                        <a:rPr lang="en-US" sz="1600" u="none" strike="noStrike" dirty="0" err="1">
                          <a:effectLst/>
                        </a:rPr>
                        <a:t>gadiem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836932.4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0.519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1911583"/>
                  </a:ext>
                </a:extLst>
              </a:tr>
              <a:tr h="324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Vecāka par 20 gadiem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184649.6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0.115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2739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25844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22599</TotalTime>
  <Words>1963</Words>
  <Application>Microsoft Office PowerPoint</Application>
  <PresentationFormat>Widescreen</PresentationFormat>
  <Paragraphs>1048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 Narrow</vt:lpstr>
      <vt:lpstr>Arial</vt:lpstr>
      <vt:lpstr>Calibri</vt:lpstr>
      <vt:lpstr>Calibri Light</vt:lpstr>
      <vt:lpstr>Times New Roman</vt:lpstr>
      <vt:lpstr>Custom Design</vt:lpstr>
      <vt:lpstr>Office 2013 - 2022 Theme</vt:lpstr>
      <vt:lpstr>   «Privāto mežu apsaimniekošanas un meža īpašumu konsolidācijas un  kooperācijas procesa monitorings»    Mežsaimniecības konference </vt:lpstr>
      <vt:lpstr>Meža definīcijas VZD, VMD</vt:lpstr>
      <vt:lpstr>PowerPoint Presentation</vt:lpstr>
      <vt:lpstr>Vai ir atšķirības atkarībā no datu avota?</vt:lpstr>
      <vt:lpstr>Mežu īpašnieku tipi VMD datu bāzē</vt:lpstr>
      <vt:lpstr>Mežu īpašnieku tipi VMD datu bāzē</vt:lpstr>
      <vt:lpstr>Privātie meža īpašnieki pa īpašuma grupām pēc skaita Valsts meža dienesta datos (2024) </vt:lpstr>
      <vt:lpstr>Privātie meža īpašnieki pa īpašuma grupām pēc platības Valsts meža dienesta datos (2024) </vt:lpstr>
      <vt:lpstr>Privāto mežu inventarizācija</vt:lpstr>
      <vt:lpstr>PowerPoint Presentation</vt:lpstr>
      <vt:lpstr>Saimnieciskā darbība pēdējos 5 gados: galvenā cirte</vt:lpstr>
      <vt:lpstr>Galvenā cirte (2)</vt:lpstr>
      <vt:lpstr>Kopšanas cirte, t.sk. sanitārās izlases cirtes (5 gadi)</vt:lpstr>
      <vt:lpstr>Atjaunošana (dabiskās atjaunošanās īpatsvars)</vt:lpstr>
      <vt:lpstr>Ieaudzēšana</vt:lpstr>
      <vt:lpstr>Saimnieciskās darbības aprobežojumi</vt:lpstr>
      <vt:lpstr>Īpašnieku skaita izmaiņas</vt:lpstr>
      <vt:lpstr>Platību izmaiņas īpašuma lieluma grupās (privātie īpašumi)</vt:lpstr>
      <vt:lpstr>Saimnieciskās darbības aprobežojumi</vt:lpstr>
      <vt:lpstr>PowerPoint Presentation</vt:lpstr>
    </vt:vector>
  </TitlesOfParts>
  <Company>Silava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Donis</dc:creator>
  <cp:lastModifiedBy>Liene Valta</cp:lastModifiedBy>
  <cp:revision>254</cp:revision>
  <dcterms:created xsi:type="dcterms:W3CDTF">2005-12-06T12:59:14Z</dcterms:created>
  <dcterms:modified xsi:type="dcterms:W3CDTF">2024-11-28T07:29:36Z</dcterms:modified>
</cp:coreProperties>
</file>