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555" r:id="rId6"/>
    <p:sldId id="556" r:id="rId7"/>
    <p:sldId id="559" r:id="rId8"/>
    <p:sldId id="557" r:id="rId9"/>
    <p:sldId id="560" r:id="rId10"/>
    <p:sldId id="570" r:id="rId11"/>
    <p:sldId id="568" r:id="rId12"/>
    <p:sldId id="569" r:id="rId13"/>
    <p:sldId id="571" r:id="rId14"/>
    <p:sldId id="566" r:id="rId15"/>
    <p:sldId id="563" r:id="rId16"/>
    <p:sldId id="565" r:id="rId17"/>
    <p:sldId id="567" r:id="rId18"/>
    <p:sldId id="564" r:id="rId1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Āris Jansons" initials="ĀJ" lastIdx="1" clrIdx="0">
    <p:extLst>
      <p:ext uri="{19B8F6BF-5375-455C-9EA6-DF929625EA0E}">
        <p15:presenceInfo xmlns:p15="http://schemas.microsoft.com/office/powerpoint/2012/main" userId="S-1-5-21-358751260-3502532635-3426225263-41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825" autoAdjust="0"/>
  </p:normalViewPr>
  <p:slideViewPr>
    <p:cSldViewPr snapToGrid="0">
      <p:cViewPr varScale="1">
        <p:scale>
          <a:sx n="74" d="100"/>
          <a:sy n="74" d="100"/>
        </p:scale>
        <p:origin x="9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lgvars.zihmanis\Documents\medibas%20gadu%20griezuma\1%20-%20medijamo%20dzivnieku%20sugu%20dinamika\parnadzu%20dinamika%20no%20199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ilanet-my.sharepoint.com/personal/aris_jansons_silanet_lv/Documents/Documents/Fakultate/Diplomdarbi/2023/Parauglaukums_rudens%2022%20Dainis_Kreilis%20(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ilanet-my.sharepoint.com/personal/aris_jansons_silanet_lv/Documents/Documents/Fakultate/Diplomdarbi/2023/Parauglaukums_rudens%2022%20Dainis_Kreilis%20(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sz="2000" dirty="0"/>
              <a:t>Aļņu (</a:t>
            </a:r>
            <a:r>
              <a:rPr lang="lv-LV" sz="2000" i="1" dirty="0" err="1"/>
              <a:t>Alces</a:t>
            </a:r>
            <a:r>
              <a:rPr lang="lv-LV" sz="2000" i="1" dirty="0"/>
              <a:t> </a:t>
            </a:r>
            <a:r>
              <a:rPr lang="lv-LV" sz="2000" i="1" dirty="0" err="1"/>
              <a:t>alces</a:t>
            </a:r>
            <a:r>
              <a:rPr lang="lv-LV" sz="2000" dirty="0"/>
              <a:t>) skaita dinamika Latvijā</a:t>
            </a:r>
          </a:p>
        </c:rich>
      </c:tx>
      <c:layout>
        <c:manualLayout>
          <c:xMode val="edge"/>
          <c:yMode val="edge"/>
          <c:x val="0.26206237599319732"/>
          <c:y val="2.7571008614070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Novērtēts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cat>
            <c:strRef>
              <c:f>Sheet1!$A$2:$A$30</c:f>
              <c:strCache>
                <c:ptCount val="29"/>
                <c:pt idx="0">
                  <c:v>1994/1995</c:v>
                </c:pt>
                <c:pt idx="1">
                  <c:v>1995/1996</c:v>
                </c:pt>
                <c:pt idx="2">
                  <c:v>1996/1997</c:v>
                </c:pt>
                <c:pt idx="3">
                  <c:v>1997/1998</c:v>
                </c:pt>
                <c:pt idx="4">
                  <c:v>1998/1999</c:v>
                </c:pt>
                <c:pt idx="5">
                  <c:v>1999/2000</c:v>
                </c:pt>
                <c:pt idx="6">
                  <c:v>2000/2001</c:v>
                </c:pt>
                <c:pt idx="7">
                  <c:v>2001/2002</c:v>
                </c:pt>
                <c:pt idx="8">
                  <c:v>2002/2003</c:v>
                </c:pt>
                <c:pt idx="9">
                  <c:v>2003/2004</c:v>
                </c:pt>
                <c:pt idx="10">
                  <c:v>2004/2005</c:v>
                </c:pt>
                <c:pt idx="11">
                  <c:v>2005/2006</c:v>
                </c:pt>
                <c:pt idx="12">
                  <c:v>2006/2007</c:v>
                </c:pt>
                <c:pt idx="13">
                  <c:v>2007/2008</c:v>
                </c:pt>
                <c:pt idx="14">
                  <c:v>2008/2009</c:v>
                </c:pt>
                <c:pt idx="15">
                  <c:v>2009/2010</c:v>
                </c:pt>
                <c:pt idx="16">
                  <c:v>2010/2011</c:v>
                </c:pt>
                <c:pt idx="17">
                  <c:v>2011/2012</c:v>
                </c:pt>
                <c:pt idx="18">
                  <c:v>2012/2013</c:v>
                </c:pt>
                <c:pt idx="19">
                  <c:v>2013/2014</c:v>
                </c:pt>
                <c:pt idx="20">
                  <c:v>2014/2015</c:v>
                </c:pt>
                <c:pt idx="21">
                  <c:v>2015/2016</c:v>
                </c:pt>
                <c:pt idx="22">
                  <c:v>2016/2017</c:v>
                </c:pt>
                <c:pt idx="23">
                  <c:v>2017/2018</c:v>
                </c:pt>
                <c:pt idx="24">
                  <c:v>2018/2019</c:v>
                </c:pt>
                <c:pt idx="25">
                  <c:v>2019/2020</c:v>
                </c:pt>
                <c:pt idx="26">
                  <c:v>2020/2021</c:v>
                </c:pt>
                <c:pt idx="27">
                  <c:v>2021/2022</c:v>
                </c:pt>
                <c:pt idx="28">
                  <c:v>2022/2023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8694</c:v>
                </c:pt>
                <c:pt idx="1">
                  <c:v>7212</c:v>
                </c:pt>
                <c:pt idx="2">
                  <c:v>6646</c:v>
                </c:pt>
                <c:pt idx="3">
                  <c:v>6974</c:v>
                </c:pt>
                <c:pt idx="4">
                  <c:v>8075</c:v>
                </c:pt>
                <c:pt idx="5">
                  <c:v>9176</c:v>
                </c:pt>
                <c:pt idx="6">
                  <c:v>10595</c:v>
                </c:pt>
                <c:pt idx="7">
                  <c:v>11803</c:v>
                </c:pt>
                <c:pt idx="8">
                  <c:v>13291</c:v>
                </c:pt>
                <c:pt idx="9">
                  <c:v>14218</c:v>
                </c:pt>
                <c:pt idx="10">
                  <c:v>13793</c:v>
                </c:pt>
                <c:pt idx="11">
                  <c:v>14494</c:v>
                </c:pt>
                <c:pt idx="12">
                  <c:v>14498</c:v>
                </c:pt>
                <c:pt idx="13">
                  <c:v>14488</c:v>
                </c:pt>
                <c:pt idx="14">
                  <c:v>14409</c:v>
                </c:pt>
                <c:pt idx="15">
                  <c:v>15004</c:v>
                </c:pt>
                <c:pt idx="16">
                  <c:v>16430</c:v>
                </c:pt>
                <c:pt idx="17">
                  <c:v>17509</c:v>
                </c:pt>
                <c:pt idx="18">
                  <c:v>19307</c:v>
                </c:pt>
                <c:pt idx="19">
                  <c:v>20579</c:v>
                </c:pt>
                <c:pt idx="20">
                  <c:v>21081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23000</c:v>
                </c:pt>
                <c:pt idx="25">
                  <c:v>23000</c:v>
                </c:pt>
                <c:pt idx="26">
                  <c:v>24000</c:v>
                </c:pt>
                <c:pt idx="27">
                  <c:v>23000</c:v>
                </c:pt>
                <c:pt idx="28">
                  <c:v>21000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A4-4607-AF5F-F278D6F22F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2887808"/>
        <c:axId val="102889344"/>
      </c:lineChart>
      <c:catAx>
        <c:axId val="10288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2889344"/>
        <c:crosses val="autoZero"/>
        <c:auto val="1"/>
        <c:lblAlgn val="ctr"/>
        <c:lblOffset val="100"/>
        <c:noMultiLvlLbl val="0"/>
      </c:catAx>
      <c:valAx>
        <c:axId val="10288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2887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sz="2200" dirty="0"/>
              <a:t>Atjaunoto platību aizsardzība,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'Aizsardzības ha'!$A$5</c:f>
              <c:strCache>
                <c:ptCount val="1"/>
                <c:pt idx="0">
                  <c:v>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'Aizsardzības ha'!$B$4:$J$4</c:f>
              <c:strCach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2020*</c:v>
                </c:pt>
              </c:strCache>
            </c:strRef>
          </c:cat>
          <c:val>
            <c:numRef>
              <c:f>'Aizsardzības ha'!$B$5:$J$5</c:f>
              <c:numCache>
                <c:formatCode>General</c:formatCode>
                <c:ptCount val="9"/>
                <c:pt idx="0">
                  <c:v>4118</c:v>
                </c:pt>
                <c:pt idx="1">
                  <c:v>4754</c:v>
                </c:pt>
                <c:pt idx="2">
                  <c:v>6044</c:v>
                </c:pt>
                <c:pt idx="3">
                  <c:v>6783</c:v>
                </c:pt>
                <c:pt idx="4">
                  <c:v>9357</c:v>
                </c:pt>
                <c:pt idx="5">
                  <c:v>11170</c:v>
                </c:pt>
                <c:pt idx="6">
                  <c:v>12926</c:v>
                </c:pt>
                <c:pt idx="7">
                  <c:v>16078</c:v>
                </c:pt>
                <c:pt idx="8">
                  <c:v>17985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3-4946-9275-4378D3B6E6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556496"/>
        <c:axId val="443554200"/>
      </c:barChart>
      <c:catAx>
        <c:axId val="44355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43554200"/>
        <c:crosses val="autoZero"/>
        <c:auto val="1"/>
        <c:lblAlgn val="ctr"/>
        <c:lblOffset val="100"/>
        <c:noMultiLvlLbl val="0"/>
      </c:catAx>
      <c:valAx>
        <c:axId val="4435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4355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sz="2200" dirty="0"/>
              <a:t>Jaunaudžu stumbru aizsardzība,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'Aizsardzības ha'!$A$11</c:f>
              <c:strCache>
                <c:ptCount val="1"/>
                <c:pt idx="0">
                  <c:v>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'Aizsardzības ha'!$B$10:$G$10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'Aizsardzības ha'!$B$11:$G$11</c:f>
              <c:numCache>
                <c:formatCode>General</c:formatCode>
                <c:ptCount val="6"/>
                <c:pt idx="0">
                  <c:v>167</c:v>
                </c:pt>
                <c:pt idx="1">
                  <c:v>651</c:v>
                </c:pt>
                <c:pt idx="2">
                  <c:v>1221</c:v>
                </c:pt>
                <c:pt idx="3">
                  <c:v>1660</c:v>
                </c:pt>
                <c:pt idx="4">
                  <c:v>3558</c:v>
                </c:pt>
                <c:pt idx="5">
                  <c:v>4785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7-4C54-9341-46693C728D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6811536"/>
        <c:axId val="446810552"/>
      </c:barChart>
      <c:catAx>
        <c:axId val="44681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46810552"/>
        <c:crosses val="autoZero"/>
        <c:auto val="1"/>
        <c:lblAlgn val="ctr"/>
        <c:lblOffset val="100"/>
        <c:noMultiLvlLbl val="0"/>
      </c:catAx>
      <c:valAx>
        <c:axId val="44681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4681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v-L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Sheet1!$C$10</c:f>
              <c:strCache>
                <c:ptCount val="1"/>
                <c:pt idx="0">
                  <c:v>nokosti augi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Sheet1!$D$11:$G$11</c:f>
                <c:numCache>
                  <c:formatCode>General</c:formatCode>
                  <c:ptCount val="4"/>
                  <c:pt idx="0">
                    <c:v>5</c:v>
                  </c:pt>
                  <c:pt idx="1">
                    <c:v>3</c:v>
                  </c:pt>
                  <c:pt idx="2">
                    <c:v>2</c:v>
                  </c:pt>
                  <c:pt idx="3">
                    <c:v>2</c:v>
                  </c:pt>
                </c:numCache>
              </c:numRef>
            </c:plus>
            <c:minus>
              <c:numRef>
                <c:f>Sheet1!$D$11:$G$11</c:f>
                <c:numCache>
                  <c:formatCode>General</c:formatCode>
                  <c:ptCount val="4"/>
                  <c:pt idx="0">
                    <c:v>5</c:v>
                  </c:pt>
                  <c:pt idx="1">
                    <c:v>3</c:v>
                  </c:pt>
                  <c:pt idx="2">
                    <c:v>2</c:v>
                  </c:pt>
                  <c:pt idx="3">
                    <c:v>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Sheet1!$D$9:$G$9</c:f>
              <c:strCache>
                <c:ptCount val="4"/>
                <c:pt idx="0">
                  <c:v>Bez aizsardzības</c:v>
                </c:pt>
                <c:pt idx="1">
                  <c:v>Cervacol</c:v>
                </c:pt>
                <c:pt idx="2">
                  <c:v>R1</c:v>
                </c:pt>
                <c:pt idx="3">
                  <c:v>R2</c:v>
                </c:pt>
              </c:strCache>
            </c:strRef>
          </c:cat>
          <c:val>
            <c:numRef>
              <c:f>Sheet1!$D$10:$G$10</c:f>
              <c:numCache>
                <c:formatCode>0.00</c:formatCode>
                <c:ptCount val="4"/>
                <c:pt idx="0">
                  <c:v>35.851408170373688</c:v>
                </c:pt>
                <c:pt idx="1">
                  <c:v>23.346769923273339</c:v>
                </c:pt>
                <c:pt idx="2">
                  <c:v>15.433549721525642</c:v>
                </c:pt>
                <c:pt idx="3">
                  <c:v>12.944761060051198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B-49C4-8159-0FE42F600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963856"/>
        <c:axId val="618590032"/>
      </c:barChart>
      <c:catAx>
        <c:axId val="41296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18590032"/>
        <c:crosses val="autoZero"/>
        <c:auto val="1"/>
        <c:lblAlgn val="ctr"/>
        <c:lblOffset val="100"/>
        <c:noMultiLvlLbl val="0"/>
      </c:catAx>
      <c:valAx>
        <c:axId val="61859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Koku ar nokostu galotni īpatsvars,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1296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Vid. pieaugums, 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Sheet1!$D$24:$G$24</c:f>
                <c:numCache>
                  <c:formatCode>General</c:formatCode>
                  <c:ptCount val="4"/>
                  <c:pt idx="0">
                    <c:v>2</c:v>
                  </c:pt>
                  <c:pt idx="1">
                    <c:v>3</c:v>
                  </c:pt>
                  <c:pt idx="2">
                    <c:v>2</c:v>
                  </c:pt>
                  <c:pt idx="3">
                    <c:v>1.5</c:v>
                  </c:pt>
                </c:numCache>
              </c:numRef>
            </c:plus>
            <c:minus>
              <c:numRef>
                <c:f>Sheet1!$D$24:$G$24</c:f>
                <c:numCache>
                  <c:formatCode>General</c:formatCode>
                  <c:ptCount val="4"/>
                  <c:pt idx="0">
                    <c:v>2</c:v>
                  </c:pt>
                  <c:pt idx="1">
                    <c:v>3</c:v>
                  </c:pt>
                  <c:pt idx="2">
                    <c:v>2</c:v>
                  </c:pt>
                  <c:pt idx="3">
                    <c:v>1.5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Sheet1!$D$22:$G$22</c:f>
              <c:strCache>
                <c:ptCount val="4"/>
                <c:pt idx="0">
                  <c:v>Bez aizsardzības</c:v>
                </c:pt>
                <c:pt idx="1">
                  <c:v>Cervacol</c:v>
                </c:pt>
                <c:pt idx="2">
                  <c:v>R1</c:v>
                </c:pt>
                <c:pt idx="3">
                  <c:v>R2</c:v>
                </c:pt>
              </c:strCache>
            </c:strRef>
          </c:cat>
          <c:val>
            <c:numRef>
              <c:f>Sheet1!$D$23:$G$23</c:f>
              <c:numCache>
                <c:formatCode>0.00</c:formatCode>
                <c:ptCount val="4"/>
                <c:pt idx="0">
                  <c:v>12.063027174212362</c:v>
                </c:pt>
                <c:pt idx="1">
                  <c:v>15.403605231052557</c:v>
                </c:pt>
                <c:pt idx="2">
                  <c:v>12.355025267793053</c:v>
                </c:pt>
                <c:pt idx="3">
                  <c:v>12.890306697524231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C-4D82-A58B-50528DC41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602208"/>
        <c:axId val="630331456"/>
      </c:barChart>
      <c:catAx>
        <c:axId val="5006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30331456"/>
        <c:crosses val="autoZero"/>
        <c:auto val="1"/>
        <c:lblAlgn val="ctr"/>
        <c:lblOffset val="100"/>
        <c:noMultiLvlLbl val="0"/>
      </c:catAx>
      <c:valAx>
        <c:axId val="63033145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Pieaugums, cm</a:t>
                </a:r>
              </a:p>
            </c:rich>
          </c:tx>
          <c:layout>
            <c:manualLayout>
              <c:xMode val="edge"/>
              <c:yMode val="edge"/>
              <c:x val="1.3669690758996893E-2"/>
              <c:y val="0.17216534561994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060220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AC4C0-34B4-4F89-B8D3-066BA62A6918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9652-80E1-471C-A58F-354953B938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6266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Tenceces</a:t>
            </a:r>
            <a:r>
              <a:rPr lang="en-US" dirty="0"/>
              <a:t> </a:t>
            </a:r>
            <a:r>
              <a:rPr lang="en-US" dirty="0" err="1"/>
              <a:t>līdzīgas</a:t>
            </a:r>
            <a:r>
              <a:rPr lang="en-US" dirty="0"/>
              <a:t> </a:t>
            </a:r>
            <a:r>
              <a:rPr lang="en-US" dirty="0" err="1"/>
              <a:t>visiem</a:t>
            </a:r>
            <a:r>
              <a:rPr lang="en-US" dirty="0"/>
              <a:t>, </a:t>
            </a:r>
            <a:r>
              <a:rPr lang="en-US" dirty="0" err="1"/>
              <a:t>stirnai</a:t>
            </a:r>
            <a:r>
              <a:rPr lang="en-US" dirty="0"/>
              <a:t> </a:t>
            </a:r>
            <a:r>
              <a:rPr lang="en-US" dirty="0" err="1"/>
              <a:t>lielākas</a:t>
            </a:r>
            <a:r>
              <a:rPr lang="en-US" dirty="0"/>
              <a:t> </a:t>
            </a:r>
            <a:r>
              <a:rPr lang="en-US" dirty="0" err="1"/>
              <a:t>svārstības</a:t>
            </a:r>
            <a:r>
              <a:rPr lang="en-US" dirty="0"/>
              <a:t> pa </a:t>
            </a:r>
            <a:r>
              <a:rPr lang="en-US" dirty="0" err="1"/>
              <a:t>gadiem</a:t>
            </a:r>
            <a:r>
              <a:rPr lang="en-US" dirty="0"/>
              <a:t>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318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Arī </a:t>
            </a:r>
            <a:r>
              <a:rPr lang="en-US" dirty="0" err="1"/>
              <a:t>repelentu</a:t>
            </a:r>
            <a:r>
              <a:rPr lang="en-US" dirty="0"/>
              <a:t> </a:t>
            </a:r>
            <a:r>
              <a:rPr lang="en-US" dirty="0" err="1"/>
              <a:t>jomā</a:t>
            </a:r>
            <a:r>
              <a:rPr lang="en-US" dirty="0"/>
              <a:t> nav </a:t>
            </a:r>
            <a:r>
              <a:rPr lang="en-US" dirty="0" err="1"/>
              <a:t>vēlami</a:t>
            </a:r>
            <a:r>
              <a:rPr lang="en-US" dirty="0"/>
              <a:t> </a:t>
            </a:r>
            <a:r>
              <a:rPr lang="en-US" dirty="0" err="1"/>
              <a:t>pesticīdi</a:t>
            </a:r>
            <a:r>
              <a:rPr lang="en-US" dirty="0"/>
              <a:t>  / </a:t>
            </a:r>
            <a:r>
              <a:rPr lang="en-US" dirty="0" err="1"/>
              <a:t>esošajā</a:t>
            </a:r>
            <a:r>
              <a:rPr lang="en-US" dirty="0"/>
              <a:t> </a:t>
            </a:r>
            <a:r>
              <a:rPr lang="en-US" dirty="0" err="1"/>
              <a:t>receptēt</a:t>
            </a:r>
            <a:r>
              <a:rPr lang="en-US" dirty="0"/>
              <a:t> </a:t>
            </a:r>
            <a:r>
              <a:rPr lang="en-US" dirty="0" err="1"/>
              <a:t>gandrīz</a:t>
            </a:r>
            <a:r>
              <a:rPr lang="en-US" dirty="0"/>
              <a:t> viss no </a:t>
            </a:r>
            <a:r>
              <a:rPr lang="en-US" dirty="0" err="1"/>
              <a:t>koka</a:t>
            </a:r>
            <a:r>
              <a:rPr lang="en-US" dirty="0"/>
              <a:t> </a:t>
            </a:r>
            <a:r>
              <a:rPr lang="en-US" dirty="0" err="1"/>
              <a:t>nācis</a:t>
            </a:r>
            <a:r>
              <a:rPr lang="en-US" dirty="0"/>
              <a:t> un par </a:t>
            </a:r>
            <a:r>
              <a:rPr lang="en-US" dirty="0" err="1"/>
              <a:t>koka</a:t>
            </a:r>
            <a:r>
              <a:rPr lang="en-US" dirty="0"/>
              <a:t> </a:t>
            </a:r>
            <a:r>
              <a:rPr lang="en-US" dirty="0" err="1"/>
              <a:t>aizsardzību</a:t>
            </a:r>
            <a:r>
              <a:rPr lang="en-US" dirty="0"/>
              <a:t> </a:t>
            </a:r>
            <a:r>
              <a:rPr lang="en-US" dirty="0" err="1"/>
              <a:t>rūpējas</a:t>
            </a:r>
            <a:r>
              <a:rPr lang="en-US" dirty="0"/>
              <a:t>, tikai </a:t>
            </a:r>
            <a:r>
              <a:rPr lang="en-US" dirty="0" err="1"/>
              <a:t>pēc</a:t>
            </a:r>
            <a:r>
              <a:rPr lang="en-US" dirty="0"/>
              <a:t> </a:t>
            </a:r>
            <a:r>
              <a:rPr lang="en-US" dirty="0" err="1"/>
              <a:t>īsāka</a:t>
            </a:r>
            <a:r>
              <a:rPr lang="en-US" dirty="0"/>
              <a:t> vai </a:t>
            </a:r>
            <a:r>
              <a:rPr lang="en-US" dirty="0" err="1"/>
              <a:t>garāka</a:t>
            </a:r>
            <a:r>
              <a:rPr lang="en-US" dirty="0"/>
              <a:t> </a:t>
            </a:r>
            <a:r>
              <a:rPr lang="en-US" dirty="0" err="1"/>
              <a:t>izejvielu</a:t>
            </a:r>
            <a:r>
              <a:rPr lang="en-US" dirty="0"/>
              <a:t> </a:t>
            </a:r>
            <a:r>
              <a:rPr lang="en-US" dirty="0" err="1"/>
              <a:t>pārveidošanas</a:t>
            </a:r>
            <a:r>
              <a:rPr lang="en-US" dirty="0"/>
              <a:t> </a:t>
            </a:r>
            <a:r>
              <a:rPr lang="en-US" dirty="0" err="1"/>
              <a:t>ceļa</a:t>
            </a:r>
            <a:r>
              <a:rPr lang="en-US" dirty="0"/>
              <a:t>, par vides </a:t>
            </a:r>
            <a:r>
              <a:rPr lang="en-US" dirty="0" err="1"/>
              <a:t>aspektu</a:t>
            </a:r>
            <a:r>
              <a:rPr lang="en-US" dirty="0"/>
              <a:t> vēl būs </a:t>
            </a:r>
            <a:r>
              <a:rPr lang="en-US" dirty="0" err="1"/>
              <a:t>jādomā</a:t>
            </a:r>
            <a:r>
              <a:rPr lang="en-US" dirty="0"/>
              <a:t> arī </a:t>
            </a:r>
            <a:r>
              <a:rPr lang="en-US" dirty="0" err="1"/>
              <a:t>turpinot</a:t>
            </a:r>
            <a:r>
              <a:rPr lang="en-US" dirty="0"/>
              <a:t> </a:t>
            </a:r>
            <a:r>
              <a:rPr lang="en-US" dirty="0" err="1"/>
              <a:t>attīstību</a:t>
            </a:r>
            <a:r>
              <a:rPr lang="en-US" dirty="0"/>
              <a:t> </a:t>
            </a:r>
          </a:p>
          <a:p>
            <a:r>
              <a:rPr lang="en-US" dirty="0"/>
              <a:t>Ne </a:t>
            </a:r>
            <a:r>
              <a:rPr lang="en-US" dirty="0" err="1"/>
              <a:t>pārāk</a:t>
            </a:r>
            <a:r>
              <a:rPr lang="en-US" dirty="0"/>
              <a:t> </a:t>
            </a:r>
            <a:r>
              <a:rPr lang="en-US" dirty="0" err="1"/>
              <a:t>noturīgs</a:t>
            </a:r>
            <a:r>
              <a:rPr lang="en-US" dirty="0"/>
              <a:t> – jo tad var </a:t>
            </a:r>
            <a:r>
              <a:rPr lang="en-US" dirty="0" err="1"/>
              <a:t>sa</a:t>
            </a:r>
            <a:r>
              <a:rPr lang="lv-LV" dirty="0"/>
              <a:t>ķ</a:t>
            </a:r>
            <a:r>
              <a:rPr lang="en-US" dirty="0" err="1"/>
              <a:t>ept</a:t>
            </a:r>
            <a:r>
              <a:rPr lang="en-US" dirty="0"/>
              <a:t> un </a:t>
            </a:r>
            <a:r>
              <a:rPr lang="en-US" dirty="0" err="1"/>
              <a:t>pumpuri</a:t>
            </a:r>
            <a:r>
              <a:rPr lang="en-US" dirty="0"/>
              <a:t> </a:t>
            </a:r>
            <a:r>
              <a:rPr lang="en-US" dirty="0" err="1"/>
              <a:t>nespēj</a:t>
            </a:r>
            <a:r>
              <a:rPr lang="en-US" dirty="0"/>
              <a:t> </a:t>
            </a:r>
            <a:r>
              <a:rPr lang="en-US" dirty="0" err="1"/>
              <a:t>atvērties</a:t>
            </a:r>
            <a:endParaRPr lang="en-US" dirty="0"/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4070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viss, kas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nokosts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arī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apēsts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nepalīdz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tā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aizsardzībai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apmāca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dzīvnieku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611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viss, kas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nokosts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arī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apēsts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nepalīdz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tā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aizsardzībai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apmāca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dzīvnieku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1596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ja arī </a:t>
            </a:r>
            <a:r>
              <a:rPr lang="en-US" sz="1200" dirty="0" err="1"/>
              <a:t>turpmākie</a:t>
            </a:r>
            <a:r>
              <a:rPr lang="en-US" sz="1200" dirty="0"/>
              <a:t> </a:t>
            </a:r>
            <a:r>
              <a:rPr lang="en-US" sz="1200" dirty="0" err="1"/>
              <a:t>rezultāti</a:t>
            </a:r>
            <a:r>
              <a:rPr lang="en-US" sz="1200" dirty="0"/>
              <a:t> </a:t>
            </a:r>
            <a:r>
              <a:rPr lang="en-US" sz="1200" dirty="0" err="1"/>
              <a:t>tik</a:t>
            </a:r>
            <a:r>
              <a:rPr lang="en-US" sz="1200" dirty="0"/>
              <a:t> pat </a:t>
            </a:r>
            <a:r>
              <a:rPr lang="en-US" sz="1200" dirty="0" err="1"/>
              <a:t>cerības</a:t>
            </a:r>
            <a:r>
              <a:rPr lang="en-US" sz="1200" dirty="0"/>
              <a:t> </a:t>
            </a:r>
            <a:r>
              <a:rPr lang="en-US" sz="1200" dirty="0" err="1"/>
              <a:t>raisoši</a:t>
            </a:r>
            <a:r>
              <a:rPr lang="en-US" sz="1200" dirty="0"/>
              <a:t>: </a:t>
            </a:r>
            <a:r>
              <a:rPr lang="en-US" sz="1200" dirty="0" err="1"/>
              <a:t>tehnoloģijas</a:t>
            </a:r>
            <a:r>
              <a:rPr lang="en-US" sz="1200" dirty="0"/>
              <a:t> </a:t>
            </a:r>
            <a:r>
              <a:rPr lang="en-US" sz="1200" dirty="0" err="1"/>
              <a:t>attīstība</a:t>
            </a:r>
            <a:r>
              <a:rPr lang="en-US" sz="1200" dirty="0"/>
              <a:t>, un, </a:t>
            </a:r>
            <a:r>
              <a:rPr lang="en-US" sz="1200" dirty="0" err="1"/>
              <a:t>protsm</a:t>
            </a:r>
            <a:r>
              <a:rPr lang="en-US" sz="1200" dirty="0"/>
              <a:t>, </a:t>
            </a:r>
            <a:r>
              <a:rPr lang="en-US" sz="1200" dirty="0" err="1"/>
              <a:t>garš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lv-LV" sz="1200" dirty="0"/>
              <a:t>ļ</a:t>
            </a:r>
            <a:r>
              <a:rPr lang="en-US" sz="1200" dirty="0"/>
              <a:t>š </a:t>
            </a:r>
            <a:r>
              <a:rPr lang="en-US" sz="1200" dirty="0" err="1"/>
              <a:t>ar</a:t>
            </a:r>
            <a:r>
              <a:rPr lang="en-US" sz="1200" dirty="0"/>
              <a:t> re</a:t>
            </a:r>
            <a:r>
              <a:rPr lang="lv-LV" sz="1200" dirty="0"/>
              <a:t>ģ</a:t>
            </a:r>
            <a:r>
              <a:rPr lang="en-US" sz="1200" dirty="0" err="1"/>
              <a:t>istrāciju</a:t>
            </a:r>
            <a:r>
              <a:rPr lang="en-US" sz="1200" dirty="0"/>
              <a:t> – bet </a:t>
            </a:r>
            <a:r>
              <a:rPr lang="en-US" sz="1200" dirty="0" err="1"/>
              <a:t>tas</a:t>
            </a:r>
            <a:r>
              <a:rPr lang="en-US" sz="1200" dirty="0"/>
              <a:t> viss vēl </a:t>
            </a:r>
            <a:r>
              <a:rPr lang="en-US" sz="1200" dirty="0" err="1"/>
              <a:t>priekšā</a:t>
            </a:r>
            <a:r>
              <a:rPr lang="en-US" sz="1200" dirty="0"/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Smecernieka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aizsardzība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jo 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kaitēk</a:t>
            </a:r>
            <a: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ļ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četras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kājas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705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956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Vērtē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tikai!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Svaigos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bojājumus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da</a:t>
            </a:r>
            <a: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koku jau var būt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nobojāti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svaigo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bojājumu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nav </a:t>
            </a:r>
          </a:p>
          <a:p>
            <a: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Kā populācijas blīvuma rādītājs izmantots pārnadžu ekskrementu kaudzīšu skaits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hektārā.</a:t>
            </a:r>
            <a:r>
              <a:rPr lang="lv-LV" dirty="0"/>
              <a:t> 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352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Attēls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bērzs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vecumā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pārlieku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briežu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populācijas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blīvumu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vidējais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augstums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parastās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situācijā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84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8849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Attēls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bērzs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vecumā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pārlieku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briežu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populācijas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blīvumu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vidējais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augstums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parastās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situācijā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541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dirty="0"/>
              <a:t>Rūpīgi noņemot, notīrot un pareizi uzglabājot, iespējams izmantot vairākas sezonas. Pielieto tikai mērķa kokiem</a:t>
            </a:r>
            <a:r>
              <a:rPr lang="en-US" sz="1200" dirty="0"/>
              <a:t>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97620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781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Tādē</a:t>
            </a:r>
            <a:r>
              <a:rPr lang="lv-L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inovācijas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svarīgas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348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4DA2A-B13F-4258-A860-13AD7BE3BC12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88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4140-33E8-491B-8A00-EE62AB2D4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E653A-F84C-46B6-8638-43EAC8FB0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55322-4F98-4FC2-B97F-93C66608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6E35D-0E0F-4F43-95F0-1A3C673C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8DE6-6036-4AC5-95E4-10EEF4F0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500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07A0-4556-489A-A7BF-5B5A28C2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67EF4-F1B0-4C40-9D0F-C4725DAF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5CF5-779E-4A6A-9C58-98D9F17C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ABCBC-546F-48CD-980F-8BA9A315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D308-781D-4200-A700-099997A7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6204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B65C2-B070-4A34-AED7-A02C29149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8F504-0C99-407A-8067-8AADAFB42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966E9-619A-403D-B1DC-2E72A374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5BA0C-0789-4A8B-BFFC-AEE9837F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91AC-833E-4EED-AFBD-9BE2CD5F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876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10CD-8A2C-4607-B60C-48057C07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40CFC-1BF6-4309-9014-51CD0AD1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C31B-7319-4DA0-975B-6749E702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CFF3-80E8-4635-A964-EC768041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5D3F9-CD74-4CAC-89E7-1D102A4E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B42-407E-43AF-AC09-7013B4EE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3D0CE-D172-4CFD-BD85-57B08288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59F6-C2A4-467F-94B6-E7DDEA71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96F2F-E2BD-4457-A688-80593EFE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6137-2498-4C11-92E6-50BB21E6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706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F8A9-4527-4CBF-9CC9-C84C465C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573-07A4-4D4A-87D2-46288D3A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3BC64-EEF5-495B-9A4C-4EB0FA02F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53D21-3365-46E4-A881-64C84EBA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41F01-11ED-4CB3-A251-D34E844D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E43E1-53E2-4351-9A71-D8CE02E5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872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C795-CD99-44A8-B6A3-3CDEE64A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9D4F-50BD-4861-A1B2-1A7647155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C8E0A-D683-4847-8901-CF005E056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1B6D7-BB82-4887-9BC1-A30480C9B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C15B04-4BE5-426B-9DFD-BFA2C55E2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65997-EE47-4C15-9639-0D84283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22E41-9FD9-4643-A686-D3A719E1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824A83-5581-467C-A8FA-35CFA3BF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549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E72D-0B7E-4EEA-B857-3BD4875B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890FB-1015-458A-B5CA-A9F7CE33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9B820-1E69-477A-97B9-E1B967C6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1678E-69F2-4212-9D8C-17F0928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802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6E638-3A0D-4BE3-95C8-811C9669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66BF5-898D-435A-8705-477BE26D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4358-B94A-4A62-8905-4E507190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57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EA20-A94B-41B6-9B5D-AA947EFB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1A25-22E7-46C4-836C-CBAC3DA4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2851-0DB7-484F-94DF-6C479FC04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67A39-7E79-409F-B2E1-B4C76F11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4CC90-DBAB-4362-9660-48CD59A1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9EF11-26C0-47A8-AA74-EB6405B5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761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2E6D-D1D5-4AB5-9D20-4E8365B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D2159-0FA5-43C5-8244-C284C06C3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3E644-6A9B-4894-8A6B-778EC81A4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A7201-E4A8-4B85-A2B1-EB7B27E1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32F12-B426-4EA8-A5E6-B2027BBA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C6516-B66F-4A6F-B99C-4D5CB5CB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100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C45B7-EBE5-49CB-8475-18F32157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5457-EFBF-4427-84FB-FA7BA7387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7A71-CF64-48B9-A9AA-B901ADC3C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F115E-9B4E-45FB-9B5F-C3956F4C59ED}" type="datetimeFigureOut">
              <a:rPr lang="lv-LV" smtClean="0"/>
              <a:t>22.11.2022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615E-93B8-403C-B933-DE0E5FD3B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D85B-A70C-4493-8DCF-ABF20681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B269E-AA18-4A39-ABC0-18FD3D1EEB3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953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60FA-9CF6-408C-934C-9F5505B56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10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lv-LV" dirty="0"/>
              <a:t>“Inovatīvas metodes koku aizsardzībai pret </a:t>
            </a:r>
            <a:r>
              <a:rPr lang="lv-LV" dirty="0" err="1"/>
              <a:t>biotisko</a:t>
            </a:r>
            <a:r>
              <a:rPr lang="lv-LV" dirty="0"/>
              <a:t> faktoru izraisītiem bojājumiem”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4C2E-7678-4E35-8F36-C904F6133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838900"/>
          </a:xfrm>
        </p:spPr>
        <p:txBody>
          <a:bodyPr>
            <a:normAutofit fontScale="62500" lnSpcReduction="20000"/>
          </a:bodyPr>
          <a:lstStyle/>
          <a:p>
            <a:r>
              <a:rPr lang="lv-LV" dirty="0"/>
              <a:t>Zemkopības ministrijas</a:t>
            </a:r>
          </a:p>
          <a:p>
            <a:r>
              <a:rPr lang="lv-LV" dirty="0"/>
              <a:t>MEŽSAIMNIECĪBAS KONFERENCE MEŽA ĪPAŠNIEKIEM 2022</a:t>
            </a:r>
          </a:p>
          <a:p>
            <a:r>
              <a:rPr lang="en-US" dirty="0"/>
              <a:t>Ogre, 23.11.</a:t>
            </a:r>
            <a:r>
              <a:rPr lang="lv-LV" dirty="0"/>
              <a:t>2022.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F2929DE-A839-40E7-971E-C1C728E5C6B4}"/>
              </a:ext>
            </a:extLst>
          </p:cNvPr>
          <p:cNvSpPr txBox="1">
            <a:spLocks/>
          </p:cNvSpPr>
          <p:nvPr/>
        </p:nvSpPr>
        <p:spPr>
          <a:xfrm>
            <a:off x="1524000" y="4261607"/>
            <a:ext cx="9144000" cy="1064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Dainis KREILIS, Uldis GRĪNFELDS, Kārlis DŪMIŅŠ, </a:t>
            </a:r>
            <a:endParaRPr lang="en-US" dirty="0"/>
          </a:p>
          <a:p>
            <a:r>
              <a:rPr lang="lv-LV" dirty="0"/>
              <a:t>Latvijas </a:t>
            </a:r>
            <a:r>
              <a:rPr lang="lv-LV" dirty="0" err="1"/>
              <a:t>Biozinātņu</a:t>
            </a:r>
            <a:r>
              <a:rPr lang="lv-LV" dirty="0"/>
              <a:t> un tehnoloģiju universitāte,</a:t>
            </a:r>
          </a:p>
          <a:p>
            <a:r>
              <a:rPr lang="lv-LV" dirty="0"/>
              <a:t>LVMI Silava, AS Latvijas valsts meži</a:t>
            </a:r>
          </a:p>
        </p:txBody>
      </p:sp>
    </p:spTree>
    <p:extLst>
      <p:ext uri="{BB962C8B-B14F-4D97-AF65-F5344CB8AC3E}">
        <p14:creationId xmlns:p14="http://schemas.microsoft.com/office/powerpoint/2010/main" val="328037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efektivitāte</a:t>
            </a:r>
            <a:endParaRPr lang="lv-LV" sz="2800" b="1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A137B-D637-442C-ABA5-0E19955C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86" y="1215008"/>
            <a:ext cx="7435037" cy="4256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72C6B-A770-44BD-8ED6-06437BEDA351}"/>
              </a:ext>
            </a:extLst>
          </p:cNvPr>
          <p:cNvSpPr txBox="1"/>
          <p:nvPr/>
        </p:nvSpPr>
        <p:spPr>
          <a:xfrm>
            <a:off x="10721244" y="6373720"/>
            <a:ext cx="147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R.Stepanovs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1878E-5A74-406D-91AF-2D2901094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79" y="1087016"/>
            <a:ext cx="2634731" cy="4683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34EBD1-C871-4296-A78E-28D76EDFACDC}"/>
              </a:ext>
            </a:extLst>
          </p:cNvPr>
          <p:cNvSpPr txBox="1"/>
          <p:nvPr/>
        </p:nvSpPr>
        <p:spPr>
          <a:xfrm>
            <a:off x="9926507" y="5471977"/>
            <a:ext cx="1317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Ā. Jansons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D79F7-6A97-41CE-BE05-B39A548FDC02}"/>
              </a:ext>
            </a:extLst>
          </p:cNvPr>
          <p:cNvSpPr txBox="1"/>
          <p:nvPr/>
        </p:nvSpPr>
        <p:spPr>
          <a:xfrm>
            <a:off x="4825611" y="5985866"/>
            <a:ext cx="405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Alnis paēdis un priede dzīva</a:t>
            </a:r>
          </a:p>
        </p:txBody>
      </p:sp>
    </p:spTree>
    <p:extLst>
      <p:ext uri="{BB962C8B-B14F-4D97-AF65-F5344CB8AC3E}">
        <p14:creationId xmlns:p14="http://schemas.microsoft.com/office/powerpoint/2010/main" val="272634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E3CE4-6A02-4F9B-8B59-6BA51110DA44}"/>
              </a:ext>
            </a:extLst>
          </p:cNvPr>
          <p:cNvSpPr txBox="1"/>
          <p:nvPr/>
        </p:nvSpPr>
        <p:spPr>
          <a:xfrm>
            <a:off x="627614" y="1470760"/>
            <a:ext cx="4924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Prasības: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efektīva aizsardzība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vienkārši uzklājams (vislabāk – uzsmidzināms) 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nav būtiska ietekme uz vidi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noturīgs (bet ne pārāk noturīgs)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lēts</a:t>
            </a:r>
          </a:p>
        </p:txBody>
      </p:sp>
      <p:sp>
        <p:nvSpPr>
          <p:cNvPr id="12" name="Virsraksts 1">
            <a:extLst>
              <a:ext uri="{FF2B5EF4-FFF2-40B4-BE49-F238E27FC236}">
                <a16:creationId xmlns:a16="http://schemas.microsoft.com/office/drawing/2014/main" id="{83A232F1-AB56-428A-B1FD-E120F313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inovācija</a:t>
            </a:r>
            <a:endParaRPr lang="lv-LV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65650-1CAB-45BE-B9BA-CEA0DC7AC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16447"/>
          <a:stretch/>
        </p:blipFill>
        <p:spPr>
          <a:xfrm rot="5400000">
            <a:off x="5842970" y="4591768"/>
            <a:ext cx="2332653" cy="1894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D8683-FD54-4FF0-89A4-AE5991A9C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0381" y="1249100"/>
            <a:ext cx="3554963" cy="2666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06B7-BD21-4BAF-9DA7-6B7DB0C3BA45}"/>
              </a:ext>
            </a:extLst>
          </p:cNvPr>
          <p:cNvSpPr txBox="1"/>
          <p:nvPr/>
        </p:nvSpPr>
        <p:spPr>
          <a:xfrm>
            <a:off x="1138140" y="4814447"/>
            <a:ext cx="4924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Pamatsastāvdaļas</a:t>
            </a:r>
            <a:r>
              <a:rPr lang="lv-LV" sz="2400" dirty="0"/>
              <a:t>: augu eļļa, </a:t>
            </a:r>
            <a:r>
              <a:rPr lang="lv-LV" sz="2400" dirty="0" err="1"/>
              <a:t>epoksīds</a:t>
            </a:r>
            <a:r>
              <a:rPr lang="lv-LV" sz="2400" dirty="0"/>
              <a:t>, kampars, terpentīns, ogle</a:t>
            </a:r>
          </a:p>
        </p:txBody>
      </p:sp>
      <p:pic>
        <p:nvPicPr>
          <p:cNvPr id="14" name="Attēls 12">
            <a:extLst>
              <a:ext uri="{FF2B5EF4-FFF2-40B4-BE49-F238E27FC236}">
                <a16:creationId xmlns:a16="http://schemas.microsoft.com/office/drawing/2014/main" id="{3998B67E-07E0-4B75-B159-D0ACB42A2B94}"/>
              </a:ext>
            </a:extLst>
          </p:cNvPr>
          <p:cNvPicPr/>
          <p:nvPr/>
        </p:nvPicPr>
        <p:blipFill rotWithShape="1">
          <a:blip r:embed="rId6"/>
          <a:srcRect r="13789"/>
          <a:stretch/>
        </p:blipFill>
        <p:spPr bwMode="auto">
          <a:xfrm>
            <a:off x="9118477" y="3480790"/>
            <a:ext cx="2573655" cy="2058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ttēls 11">
            <a:extLst>
              <a:ext uri="{FF2B5EF4-FFF2-40B4-BE49-F238E27FC236}">
                <a16:creationId xmlns:a16="http://schemas.microsoft.com/office/drawing/2014/main" id="{0F819937-7DD4-4804-828F-CAF7611CB0E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147052" y="1188914"/>
            <a:ext cx="2545080" cy="20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9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E3CE4-6A02-4F9B-8B59-6BA51110DA44}"/>
              </a:ext>
            </a:extLst>
          </p:cNvPr>
          <p:cNvSpPr txBox="1"/>
          <p:nvPr/>
        </p:nvSpPr>
        <p:spPr>
          <a:xfrm>
            <a:off x="3202864" y="5611161"/>
            <a:ext cx="442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Nodrošināta efektīva aizsardzība</a:t>
            </a:r>
            <a:r>
              <a:rPr lang="en-US" sz="2400" dirty="0"/>
              <a:t>!</a:t>
            </a:r>
            <a:endParaRPr lang="lv-LV" sz="2400" dirty="0"/>
          </a:p>
        </p:txBody>
      </p:sp>
      <p:sp>
        <p:nvSpPr>
          <p:cNvPr id="12" name="Virsraksts 1">
            <a:extLst>
              <a:ext uri="{FF2B5EF4-FFF2-40B4-BE49-F238E27FC236}">
                <a16:creationId xmlns:a16="http://schemas.microsoft.com/office/drawing/2014/main" id="{83A232F1-AB56-428A-B1FD-E120F313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inovācija</a:t>
            </a:r>
            <a:endParaRPr lang="lv-LV" sz="2800" b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D8587B8-506F-40D5-BD7D-187D59542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161085"/>
              </p:ext>
            </p:extLst>
          </p:nvPr>
        </p:nvGraphicFramePr>
        <p:xfrm>
          <a:off x="718460" y="1519749"/>
          <a:ext cx="6668278" cy="363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4987E5-3AC8-4083-8486-E261121B0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38" y="1701593"/>
            <a:ext cx="3893976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0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Virsraksts 1">
            <a:extLst>
              <a:ext uri="{FF2B5EF4-FFF2-40B4-BE49-F238E27FC236}">
                <a16:creationId xmlns:a16="http://schemas.microsoft.com/office/drawing/2014/main" id="{83A232F1-AB56-428A-B1FD-E120F313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inovācija</a:t>
            </a:r>
            <a:endParaRPr lang="lv-LV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364DC-46AA-4F5F-A6F7-E78051D43995}"/>
              </a:ext>
            </a:extLst>
          </p:cNvPr>
          <p:cNvSpPr txBox="1"/>
          <p:nvPr/>
        </p:nvSpPr>
        <p:spPr>
          <a:xfrm>
            <a:off x="1252764" y="5193515"/>
            <a:ext cx="468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Nav negatīva ietekme uz pieaugumu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6386789-A050-438D-8340-84D501E93C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642887"/>
              </p:ext>
            </p:extLst>
          </p:nvPr>
        </p:nvGraphicFramePr>
        <p:xfrm>
          <a:off x="233262" y="1366934"/>
          <a:ext cx="6503439" cy="347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4589E7E-251F-4F7E-8974-9C30DBB79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1000125"/>
            <a:ext cx="2761471" cy="3681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CE22F-8E54-491B-80B0-2EAA72E38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10" y="2706655"/>
            <a:ext cx="2323322" cy="3097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93A03D-3AAC-430C-A63B-E7B38D84EBF3}"/>
              </a:ext>
            </a:extLst>
          </p:cNvPr>
          <p:cNvSpPr txBox="1"/>
          <p:nvPr/>
        </p:nvSpPr>
        <p:spPr>
          <a:xfrm>
            <a:off x="8406882" y="5992325"/>
            <a:ext cx="3785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Nokostai</a:t>
            </a:r>
            <a:r>
              <a:rPr lang="en-US" sz="2400" dirty="0"/>
              <a:t> </a:t>
            </a:r>
            <a:r>
              <a:rPr lang="en-US" sz="2400" dirty="0" err="1"/>
              <a:t>galotnei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</a:t>
            </a:r>
            <a:r>
              <a:rPr lang="lv-LV" sz="2400" dirty="0"/>
              <a:t>negatīva ietekme uz pieaugumu</a:t>
            </a:r>
          </a:p>
        </p:txBody>
      </p:sp>
    </p:spTree>
    <p:extLst>
      <p:ext uri="{BB962C8B-B14F-4D97-AF65-F5344CB8AC3E}">
        <p14:creationId xmlns:p14="http://schemas.microsoft.com/office/powerpoint/2010/main" val="295561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Virsraksts 1">
            <a:extLst>
              <a:ext uri="{FF2B5EF4-FFF2-40B4-BE49-F238E27FC236}">
                <a16:creationId xmlns:a16="http://schemas.microsoft.com/office/drawing/2014/main" id="{83A232F1-AB56-428A-B1FD-E120F313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inovācija</a:t>
            </a:r>
            <a:endParaRPr lang="lv-LV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377B6B-0FE9-4FBA-8B53-DADC25F0F896}"/>
              </a:ext>
            </a:extLst>
          </p:cNvPr>
          <p:cNvSpPr txBox="1"/>
          <p:nvPr/>
        </p:nvSpPr>
        <p:spPr>
          <a:xfrm>
            <a:off x="355179" y="1380535"/>
            <a:ext cx="1148164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u="sng" dirty="0"/>
              <a:t>Perspektīva</a:t>
            </a:r>
          </a:p>
          <a:p>
            <a:r>
              <a:rPr lang="lv-LV" sz="2200" dirty="0"/>
              <a:t>-turpinātas pārbaudes, t.sk. izmantojot materiālu eksperimentos, kas ierīkoti pētījuma</a:t>
            </a:r>
            <a:r>
              <a:rPr lang="lv-LV" sz="2000" dirty="0"/>
              <a:t> “DARBA METODES UN TEHNOLOĢIJAS MEŽAUDŽU ATJAUNOŠANAI, IEAUDZĒŠANAI, KOPŠANAI UN AIZSARDZĪBAI” (</a:t>
            </a:r>
            <a:r>
              <a:rPr lang="en-US" sz="2000" dirty="0"/>
              <a:t>Silava/</a:t>
            </a:r>
            <a:r>
              <a:rPr lang="lv-LV" sz="2000" dirty="0"/>
              <a:t>LVM) </a:t>
            </a:r>
            <a:r>
              <a:rPr lang="lv-LV" sz="2200" dirty="0"/>
              <a:t>ietvaros</a:t>
            </a:r>
            <a:endParaRPr lang="en-US" sz="2200" dirty="0"/>
          </a:p>
          <a:p>
            <a:r>
              <a:rPr lang="en-US" sz="2200" dirty="0"/>
              <a:t>-</a:t>
            </a:r>
            <a:r>
              <a:rPr lang="lv-LV" sz="2200" dirty="0"/>
              <a:t>pārbaudes aizsardzībai pret mizas bojājumiem (un pret</a:t>
            </a:r>
            <a:r>
              <a:rPr lang="en-US" sz="2200" dirty="0"/>
              <a:t> </a:t>
            </a:r>
            <a:r>
              <a:rPr lang="lv-LV" sz="2200" dirty="0"/>
              <a:t>patogēno sēņu iekļūšanu šādos bojājumos) </a:t>
            </a:r>
          </a:p>
          <a:p>
            <a:endParaRPr lang="en-US" sz="2200" dirty="0"/>
          </a:p>
          <a:p>
            <a:r>
              <a:rPr lang="en-US" sz="2200" dirty="0"/>
              <a:t>-</a:t>
            </a:r>
            <a:r>
              <a:rPr lang="lv-LV" sz="2200" dirty="0"/>
              <a:t> pārbaudes, vērtējot aizsardzību </a:t>
            </a:r>
            <a:endParaRPr lang="en-US" sz="2200" dirty="0"/>
          </a:p>
          <a:p>
            <a:r>
              <a:rPr lang="lv-LV" sz="2200" dirty="0"/>
              <a:t>pret smecernieka bojājumiem</a:t>
            </a:r>
            <a:r>
              <a:rPr lang="en-US" sz="2200" dirty="0"/>
              <a:t>: </a:t>
            </a:r>
          </a:p>
          <a:p>
            <a:r>
              <a:rPr lang="en-US" sz="2200" dirty="0"/>
              <a:t>ELFLA “</a:t>
            </a:r>
            <a:r>
              <a:rPr lang="lv-LV" sz="2200" dirty="0"/>
              <a:t>Dabai un cilvēkam nekaitīga </a:t>
            </a:r>
            <a:endParaRPr lang="en-US" sz="2200" dirty="0"/>
          </a:p>
          <a:p>
            <a:r>
              <a:rPr lang="lv-LV" sz="2200" dirty="0"/>
              <a:t>skuju koku stādu aizsardzības </a:t>
            </a:r>
            <a:endParaRPr lang="en-US" sz="2200" dirty="0"/>
          </a:p>
          <a:p>
            <a:r>
              <a:rPr lang="lv-LV" sz="2200" dirty="0"/>
              <a:t>līdzekļa pret </a:t>
            </a:r>
            <a:r>
              <a:rPr lang="lv-LV" sz="2200" dirty="0" err="1"/>
              <a:t>dendrofāgo</a:t>
            </a:r>
            <a:r>
              <a:rPr lang="lv-LV" sz="2200" dirty="0"/>
              <a:t> kukaiņu </a:t>
            </a:r>
            <a:endParaRPr lang="en-US" sz="2200" dirty="0"/>
          </a:p>
          <a:p>
            <a:r>
              <a:rPr lang="lv-LV" sz="2200" dirty="0"/>
              <a:t>radītajiem bojājumiem izstrāde </a:t>
            </a:r>
            <a:endParaRPr lang="en-US" sz="2200" dirty="0"/>
          </a:p>
          <a:p>
            <a:r>
              <a:rPr lang="lv-LV" sz="2200" dirty="0"/>
              <a:t>un aprobēšana</a:t>
            </a:r>
            <a:r>
              <a:rPr lang="en-US" sz="2200" dirty="0"/>
              <a:t>” (Nr. 22-00-A01612-000019)</a:t>
            </a:r>
            <a:r>
              <a:rPr lang="lv-LV" sz="2200" dirty="0"/>
              <a:t> </a:t>
            </a:r>
          </a:p>
        </p:txBody>
      </p:sp>
      <p:pic>
        <p:nvPicPr>
          <p:cNvPr id="1026" name="Picture 2" descr="http://www.silava.lv/userfiles/image/publicitate_web_elfla.jpg">
            <a:extLst>
              <a:ext uri="{FF2B5EF4-FFF2-40B4-BE49-F238E27FC236}">
                <a16:creationId xmlns:a16="http://schemas.microsoft.com/office/drawing/2014/main" id="{C3CA679A-AC17-4635-9A79-9CC2E1D7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49" y="3905191"/>
            <a:ext cx="5569144" cy="10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6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E3CE4-6A02-4F9B-8B59-6BA51110DA44}"/>
              </a:ext>
            </a:extLst>
          </p:cNvPr>
          <p:cNvSpPr txBox="1"/>
          <p:nvPr/>
        </p:nvSpPr>
        <p:spPr>
          <a:xfrm>
            <a:off x="3118888" y="2752135"/>
            <a:ext cx="16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Paldies!</a:t>
            </a:r>
            <a:endParaRPr lang="lv-LV" sz="3200" dirty="0"/>
          </a:p>
        </p:txBody>
      </p:sp>
      <p:sp>
        <p:nvSpPr>
          <p:cNvPr id="12" name="Virsraksts 1">
            <a:extLst>
              <a:ext uri="{FF2B5EF4-FFF2-40B4-BE49-F238E27FC236}">
                <a16:creationId xmlns:a16="http://schemas.microsoft.com/office/drawing/2014/main" id="{83A232F1-AB56-428A-B1FD-E120F313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inovācija</a:t>
            </a:r>
            <a:endParaRPr lang="lv-LV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EABE8-6BF2-45EF-8C88-A52AF5A12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28" y="1347367"/>
            <a:ext cx="3507921" cy="46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8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Situācijas raksturojums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BCBD2-1E92-4FD7-AA4E-2E30EF5BD9CD}"/>
              </a:ext>
            </a:extLst>
          </p:cNvPr>
          <p:cNvSpPr txBox="1"/>
          <p:nvPr/>
        </p:nvSpPr>
        <p:spPr>
          <a:xfrm>
            <a:off x="10997967" y="6409189"/>
            <a:ext cx="11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VMD </a:t>
            </a:r>
            <a:r>
              <a:rPr lang="en-US" dirty="0" err="1"/>
              <a:t>dati</a:t>
            </a:r>
            <a:endParaRPr lang="lv-LV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10AA2-F24C-47F7-9361-45B05D5AD0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46" y="2810421"/>
            <a:ext cx="3850546" cy="148485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0BF2A-31E6-494C-BC06-659C7B7784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04" y="1098060"/>
            <a:ext cx="3405688" cy="1149292"/>
          </a:xfrm>
          <a:prstGeom prst="rect">
            <a:avLst/>
          </a:prstGeom>
          <a:noFill/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B754301-C63F-4AAA-8396-5DE348858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160762"/>
              </p:ext>
            </p:extLst>
          </p:nvPr>
        </p:nvGraphicFramePr>
        <p:xfrm>
          <a:off x="343949" y="1082179"/>
          <a:ext cx="8968258" cy="4145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DB7D527-473B-470F-A5B5-7B9E46983B0D}"/>
              </a:ext>
            </a:extLst>
          </p:cNvPr>
          <p:cNvSpPr txBox="1"/>
          <p:nvPr/>
        </p:nvSpPr>
        <p:spPr>
          <a:xfrm>
            <a:off x="1593907" y="5626784"/>
            <a:ext cx="587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Biežu dzimtas dzīvnieku populācijas blīvums pēdējās desmitgadēs </a:t>
            </a:r>
            <a:r>
              <a:rPr lang="lv-LV" sz="2400" dirty="0" err="1"/>
              <a:t>noz</a:t>
            </a:r>
            <a:r>
              <a:rPr lang="en-US" sz="2400" dirty="0"/>
              <a:t>ī</a:t>
            </a:r>
            <a:r>
              <a:rPr lang="lv-LV" sz="2400" dirty="0" err="1"/>
              <a:t>mīgi</a:t>
            </a:r>
            <a:r>
              <a:rPr lang="lv-LV" sz="2400" dirty="0"/>
              <a:t> palielinājies</a:t>
            </a:r>
          </a:p>
        </p:txBody>
      </p:sp>
    </p:spTree>
    <p:extLst>
      <p:ext uri="{BB962C8B-B14F-4D97-AF65-F5344CB8AC3E}">
        <p14:creationId xmlns:p14="http://schemas.microsoft.com/office/powerpoint/2010/main" val="292912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Situācijas raksturojums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BCBD2-1E92-4FD7-AA4E-2E30EF5BD9CD}"/>
              </a:ext>
            </a:extLst>
          </p:cNvPr>
          <p:cNvSpPr txBox="1"/>
          <p:nvPr/>
        </p:nvSpPr>
        <p:spPr>
          <a:xfrm>
            <a:off x="10375641" y="6334544"/>
            <a:ext cx="174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LVMI Silava </a:t>
            </a:r>
            <a:r>
              <a:rPr lang="en-US" dirty="0" err="1"/>
              <a:t>dati</a:t>
            </a:r>
            <a:endParaRPr lang="lv-LV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E4F1BD-A1C9-465D-86DB-1E7AC59CF9C5}"/>
              </a:ext>
            </a:extLst>
          </p:cNvPr>
          <p:cNvSpPr txBox="1"/>
          <p:nvPr/>
        </p:nvSpPr>
        <p:spPr>
          <a:xfrm>
            <a:off x="989045" y="1016006"/>
            <a:ext cx="1016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BRIEŽU DZIMTAS DZĪVNIEKU NODARĪTO</a:t>
            </a:r>
            <a:r>
              <a:rPr lang="en-US" sz="2400" dirty="0"/>
              <a:t> </a:t>
            </a:r>
            <a:r>
              <a:rPr lang="lv-LV" sz="2400" dirty="0"/>
              <a:t>JAUNAUDŽU BOJĀJUMU MONITORING</a:t>
            </a:r>
            <a:r>
              <a:rPr lang="en-US" sz="2400" dirty="0"/>
              <a:t>S</a:t>
            </a:r>
            <a:endParaRPr lang="lv-LV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E3CE4-6A02-4F9B-8B59-6BA51110DA44}"/>
              </a:ext>
            </a:extLst>
          </p:cNvPr>
          <p:cNvSpPr txBox="1"/>
          <p:nvPr/>
        </p:nvSpPr>
        <p:spPr>
          <a:xfrm>
            <a:off x="634481" y="1772279"/>
            <a:ext cx="67080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Ik gadus parauglaukumi izvietoti ap 200 parastās priedes, parastās egles un Eiropas apses jaunaudzēs vis</a:t>
            </a:r>
            <a:r>
              <a:rPr lang="en-US" sz="2400" dirty="0"/>
              <a:t>ā</a:t>
            </a:r>
            <a:r>
              <a:rPr lang="lv-LV" sz="2400" dirty="0"/>
              <a:t> Latvijas teritorijā.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Pagājušajā gadā stipri bojāto (svaigi mizas bojājumi 50‐80% no stumbra perimetra vai bojāti vairāk nekā 50% dzinumu, galotne vesela) un iznīcināto (svaigi mizas bojājumi vairāk kā 80% no stumbra perimetra vai nolauzta galotne) koku īpatsvars bija 7,3% ± 0,9 (priedes), 1,56% ± 0,3 (egles) un 7,1% ± 0,9 (apses) 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Bojāto koku īpatsvars atšķiras pa reģioniem</a:t>
            </a:r>
          </a:p>
        </p:txBody>
      </p:sp>
      <p:pic>
        <p:nvPicPr>
          <p:cNvPr id="12" name="Picture Placeholder 5" descr="Window">
            <a:extLst>
              <a:ext uri="{FF2B5EF4-FFF2-40B4-BE49-F238E27FC236}">
                <a16:creationId xmlns:a16="http://schemas.microsoft.com/office/drawing/2014/main" id="{28BE602A-35D5-49D6-AB44-9D4C4A4B6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5029" y="1788160"/>
            <a:ext cx="4927063" cy="2828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F8F890-45DB-4C70-B687-9248FE14EB2D}"/>
              </a:ext>
            </a:extLst>
          </p:cNvPr>
          <p:cNvSpPr txBox="1"/>
          <p:nvPr/>
        </p:nvSpPr>
        <p:spPr>
          <a:xfrm>
            <a:off x="7705887" y="4760025"/>
            <a:ext cx="384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Stipri </a:t>
            </a:r>
            <a:r>
              <a:rPr lang="en-US" dirty="0"/>
              <a:t> </a:t>
            </a:r>
            <a:r>
              <a:rPr lang="en-US" dirty="0" err="1"/>
              <a:t>bojāto</a:t>
            </a:r>
            <a:r>
              <a:rPr lang="en-US" dirty="0"/>
              <a:t> </a:t>
            </a:r>
            <a:r>
              <a:rPr lang="lv-LV" dirty="0"/>
              <a:t>un iznīcināto priežu īpatsvars</a:t>
            </a:r>
          </a:p>
        </p:txBody>
      </p:sp>
    </p:spTree>
    <p:extLst>
      <p:ext uri="{BB962C8B-B14F-4D97-AF65-F5344CB8AC3E}">
        <p14:creationId xmlns:p14="http://schemas.microsoft.com/office/powerpoint/2010/main" val="26537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647AAF4-0FA2-4C1F-8559-57238756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29" y="1619357"/>
            <a:ext cx="2187439" cy="388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8D985FC-03A7-419A-B089-08D79D7D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79" y="0"/>
            <a:ext cx="1874488" cy="68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205113-8A8D-4898-B682-D91702D44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678" y="1801189"/>
            <a:ext cx="3029975" cy="4035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58594-7B56-46B1-B04C-890FF8838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87" y="277057"/>
            <a:ext cx="2286198" cy="3048264"/>
          </a:xfrm>
          <a:prstGeom prst="rect">
            <a:avLst/>
          </a:prstGeom>
        </p:spPr>
      </p:pic>
      <p:sp>
        <p:nvSpPr>
          <p:cNvPr id="11" name="Virsraksts 1">
            <a:extLst>
              <a:ext uri="{FF2B5EF4-FFF2-40B4-BE49-F238E27FC236}">
                <a16:creationId xmlns:a16="http://schemas.microsoft.com/office/drawing/2014/main" id="{88CE8E8A-6FBA-479B-9E3B-258A225E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Situācijas raksturojums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070F2-7605-42C3-8E92-C62BBA49D182}"/>
              </a:ext>
            </a:extLst>
          </p:cNvPr>
          <p:cNvSpPr txBox="1"/>
          <p:nvPr/>
        </p:nvSpPr>
        <p:spPr>
          <a:xfrm>
            <a:off x="300491" y="5949950"/>
            <a:ext cx="922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Bojājumi ietekmē koku saglabāšanos, augšanu, stumbra kvalitāti (lietkoksnes iznākumu), sekundāro bojājumu risku</a:t>
            </a:r>
          </a:p>
        </p:txBody>
      </p:sp>
      <p:pic>
        <p:nvPicPr>
          <p:cNvPr id="15" name="Picture 2" descr="C:\Users\arisj\Documents\Fakultate\Meza_atj\dzivnieku-bojajumi-trupe-aizsardziba\DSC_0228.JPG">
            <a:extLst>
              <a:ext uri="{FF2B5EF4-FFF2-40B4-BE49-F238E27FC236}">
                <a16:creationId xmlns:a16="http://schemas.microsoft.com/office/drawing/2014/main" id="{F0B39603-0B51-4B78-BE77-F4F95141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13" y="1115830"/>
            <a:ext cx="3512969" cy="197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975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Situācijas raksturojums</a:t>
            </a:r>
            <a:r>
              <a:rPr lang="en-US" sz="2800" b="1" dirty="0"/>
              <a:t>: </a:t>
            </a:r>
            <a:r>
              <a:rPr lang="en-US" sz="2800" b="1" dirty="0" err="1"/>
              <a:t>ietekme</a:t>
            </a:r>
            <a:endParaRPr lang="lv-LV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BCBD2-1E92-4FD7-AA4E-2E30EF5BD9CD}"/>
              </a:ext>
            </a:extLst>
          </p:cNvPr>
          <p:cNvSpPr txBox="1"/>
          <p:nvPr/>
        </p:nvSpPr>
        <p:spPr>
          <a:xfrm>
            <a:off x="10375641" y="6334544"/>
            <a:ext cx="174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LVM </a:t>
            </a:r>
            <a:r>
              <a:rPr lang="en-US" dirty="0" err="1"/>
              <a:t>dati</a:t>
            </a:r>
            <a:endParaRPr lang="lv-LV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E3CE4-6A02-4F9B-8B59-6BA51110DA44}"/>
              </a:ext>
            </a:extLst>
          </p:cNvPr>
          <p:cNvSpPr txBox="1"/>
          <p:nvPr/>
        </p:nvSpPr>
        <p:spPr>
          <a:xfrm>
            <a:off x="765095" y="5431447"/>
            <a:ext cx="71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Nozīmīgi pieaug stādījumu aizsardzības izmaksas un nepieciešamība pēc jauniem/papildus risinājumiem</a:t>
            </a:r>
          </a:p>
        </p:txBody>
      </p:sp>
      <p:graphicFrame>
        <p:nvGraphicFramePr>
          <p:cNvPr id="11" name="Diagramma 16">
            <a:extLst>
              <a:ext uri="{FF2B5EF4-FFF2-40B4-BE49-F238E27FC236}">
                <a16:creationId xmlns:a16="http://schemas.microsoft.com/office/drawing/2014/main" id="{D6C127CB-4A56-41B2-8DD3-9D11742450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429396"/>
              </p:ext>
            </p:extLst>
          </p:nvPr>
        </p:nvGraphicFramePr>
        <p:xfrm>
          <a:off x="606475" y="1426553"/>
          <a:ext cx="5223510" cy="284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Diagramma 17">
            <a:extLst>
              <a:ext uri="{FF2B5EF4-FFF2-40B4-BE49-F238E27FC236}">
                <a16:creationId xmlns:a16="http://schemas.microsoft.com/office/drawing/2014/main" id="{EDE2152F-B696-4786-91B2-F9D561488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578306"/>
              </p:ext>
            </p:extLst>
          </p:nvPr>
        </p:nvGraphicFramePr>
        <p:xfrm>
          <a:off x="6435433" y="1426553"/>
          <a:ext cx="522351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F43D195-7423-4578-A8A1-7B9A13A3C82D}"/>
              </a:ext>
            </a:extLst>
          </p:cNvPr>
          <p:cNvSpPr txBox="1"/>
          <p:nvPr/>
        </p:nvSpPr>
        <p:spPr>
          <a:xfrm>
            <a:off x="4236097" y="4434334"/>
            <a:ext cx="486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&lt;1.5m                                    &gt;1.5m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26877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lv-LV" sz="2800" b="1" dirty="0"/>
              <a:t>mehāniskie</a:t>
            </a:r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7B29C-EE7F-4486-A5E3-43DDBFC0B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18367" r="26973" b="21769"/>
          <a:stretch/>
        </p:blipFill>
        <p:spPr>
          <a:xfrm>
            <a:off x="7764266" y="1125447"/>
            <a:ext cx="3544435" cy="4356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672A0-39F9-4760-AB7A-1040CB7F8028}"/>
              </a:ext>
            </a:extLst>
          </p:cNvPr>
          <p:cNvSpPr txBox="1"/>
          <p:nvPr/>
        </p:nvSpPr>
        <p:spPr>
          <a:xfrm>
            <a:off x="9774979" y="6203502"/>
            <a:ext cx="242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Jansone, Ā. Jansons, J. </a:t>
            </a:r>
            <a:r>
              <a:rPr lang="en-US" dirty="0" err="1"/>
              <a:t>Baumanis</a:t>
            </a:r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9B9F4E-EDF6-4F28-8423-0131F2C5D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48" y="1240972"/>
            <a:ext cx="3406690" cy="3274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82965-9A4A-49EE-A902-81D99D4A2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243" y="2208109"/>
            <a:ext cx="3964235" cy="2880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3DAEF-DF71-499E-8CAB-5AC310105209}"/>
              </a:ext>
            </a:extLst>
          </p:cNvPr>
          <p:cNvSpPr txBox="1"/>
          <p:nvPr/>
        </p:nvSpPr>
        <p:spPr>
          <a:xfrm>
            <a:off x="1128378" y="5593905"/>
            <a:ext cx="599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Efektīvi, bet dārgi</a:t>
            </a:r>
          </a:p>
        </p:txBody>
      </p:sp>
    </p:spTree>
    <p:extLst>
      <p:ext uri="{BB962C8B-B14F-4D97-AF65-F5344CB8AC3E}">
        <p14:creationId xmlns:p14="http://schemas.microsoft.com/office/powerpoint/2010/main" val="345708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mehāniskie</a:t>
            </a:r>
            <a:endParaRPr lang="lv-LV" sz="2800" b="1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EF1DF-3435-492E-9045-F1B88DE0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163" y="1109312"/>
            <a:ext cx="5048906" cy="4988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E136D-4875-4116-A739-78BF08AC7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368" y="1291008"/>
            <a:ext cx="3823260" cy="222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4AF00-F21B-46B4-81AC-BC66C4706164}"/>
              </a:ext>
            </a:extLst>
          </p:cNvPr>
          <p:cNvSpPr txBox="1"/>
          <p:nvPr/>
        </p:nvSpPr>
        <p:spPr>
          <a:xfrm>
            <a:off x="261257" y="3803597"/>
            <a:ext cx="632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Izmantojot jaunaudžu aizsardzībai spilgta krāsas plastmasas </a:t>
            </a:r>
            <a:r>
              <a:rPr lang="lv-LV" sz="2400" dirty="0" err="1"/>
              <a:t>aizsargklipšus</a:t>
            </a:r>
            <a:r>
              <a:rPr lang="lv-LV" sz="2400" dirty="0"/>
              <a:t>, tie agrotehniskās kopšanas laikā palīdz pamanīt koku.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B8883-FC77-43AB-BAEF-97EB900534E1}"/>
              </a:ext>
            </a:extLst>
          </p:cNvPr>
          <p:cNvSpPr txBox="1"/>
          <p:nvPr/>
        </p:nvSpPr>
        <p:spPr>
          <a:xfrm>
            <a:off x="9862682" y="6191328"/>
            <a:ext cx="225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Publicitātes materiāli, A. Kociņš</a:t>
            </a:r>
          </a:p>
        </p:txBody>
      </p:sp>
    </p:spTree>
    <p:extLst>
      <p:ext uri="{BB962C8B-B14F-4D97-AF65-F5344CB8AC3E}">
        <p14:creationId xmlns:p14="http://schemas.microsoft.com/office/powerpoint/2010/main" val="338440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22089" y="8167"/>
            <a:ext cx="9658621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lv-LV" sz="2800" b="1" dirty="0" err="1"/>
              <a:t>repelenti</a:t>
            </a:r>
            <a:r>
              <a:rPr lang="lv-LV" sz="2800" b="1" dirty="0"/>
              <a:t> (garša un/vai smarža)</a:t>
            </a:r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C232D-FD83-4ED0-B0C1-0A933B7B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081" y="4043404"/>
            <a:ext cx="2754274" cy="1869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5D32D-30BE-4CC2-A2B2-7C377B3A1E23}"/>
              </a:ext>
            </a:extLst>
          </p:cNvPr>
          <p:cNvSpPr txBox="1"/>
          <p:nvPr/>
        </p:nvSpPr>
        <p:spPr>
          <a:xfrm>
            <a:off x="8875714" y="5949950"/>
            <a:ext cx="275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Aitas vilna vai linu pakulas</a:t>
            </a:r>
          </a:p>
        </p:txBody>
      </p:sp>
      <p:pic>
        <p:nvPicPr>
          <p:cNvPr id="8" name="Picture 2" descr="http://www.zol-tarnobrzeg.com.pl/img/cervacol.jpg">
            <a:extLst>
              <a:ext uri="{FF2B5EF4-FFF2-40B4-BE49-F238E27FC236}">
                <a16:creationId xmlns:a16="http://schemas.microsoft.com/office/drawing/2014/main" id="{2FA506D7-5501-4079-84DA-8F5BE1BA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726" y="1367435"/>
            <a:ext cx="2321733" cy="1741299"/>
          </a:xfrm>
          <a:prstGeom prst="rect">
            <a:avLst/>
          </a:prstGeom>
          <a:noFill/>
        </p:spPr>
      </p:pic>
      <p:pic>
        <p:nvPicPr>
          <p:cNvPr id="9" name="Picture 8" descr="https://encrypted-tbn3.gstatic.com/images?q=tbn:ANd9GcQZqDmGsih4cqWROidwo-QRroVPuMxfVtzhuQnxmj3T10zPx2grRA">
            <a:extLst>
              <a:ext uri="{FF2B5EF4-FFF2-40B4-BE49-F238E27FC236}">
                <a16:creationId xmlns:a16="http://schemas.microsoft.com/office/drawing/2014/main" id="{4EDCDA3A-F756-4BB0-9D45-DF0D19F3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71" y="3264888"/>
            <a:ext cx="2178980" cy="127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ystemseparation.ee/wp-content/uploads/2013/03/trico.jpg">
            <a:extLst>
              <a:ext uri="{FF2B5EF4-FFF2-40B4-BE49-F238E27FC236}">
                <a16:creationId xmlns:a16="http://schemas.microsoft.com/office/drawing/2014/main" id="{40EFFAF5-BFC2-4F0D-B344-19ABCA57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89" y="4663098"/>
            <a:ext cx="110412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3AAE8845-C60C-48A4-9D0C-AAC1B7292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688" y="1132894"/>
            <a:ext cx="1370484" cy="1368173"/>
          </a:xfrm>
          <a:prstGeom prst="rect">
            <a:avLst/>
          </a:prstGeom>
        </p:spPr>
      </p:pic>
      <p:pic>
        <p:nvPicPr>
          <p:cNvPr id="12" name="Picture 2" descr="http://www.grube.de/media/catalog/product/cache/1/image/380x/6bb9ab271d543307f3b59c88daa81745/a/r/art_74-242_1.jpg.jpg">
            <a:extLst>
              <a:ext uri="{FF2B5EF4-FFF2-40B4-BE49-F238E27FC236}">
                <a16:creationId xmlns:a16="http://schemas.microsoft.com/office/drawing/2014/main" id="{89BE2920-B690-42F2-886D-DF399B57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44" y="4864286"/>
            <a:ext cx="1428679" cy="14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F53212-5A61-422C-B0A1-639B0E873981}"/>
              </a:ext>
            </a:extLst>
          </p:cNvPr>
          <p:cNvSpPr txBox="1"/>
          <p:nvPr/>
        </p:nvSpPr>
        <p:spPr>
          <a:xfrm>
            <a:off x="6430172" y="1545105"/>
            <a:ext cx="107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WAM </a:t>
            </a:r>
            <a:r>
              <a:rPr lang="lv-LV" dirty="0" err="1"/>
              <a:t>Extra</a:t>
            </a:r>
            <a:endParaRPr lang="lv-LV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8CE54-FB2A-4392-A57E-B48C99135F1F}"/>
              </a:ext>
            </a:extLst>
          </p:cNvPr>
          <p:cNvSpPr txBox="1"/>
          <p:nvPr/>
        </p:nvSpPr>
        <p:spPr>
          <a:xfrm>
            <a:off x="4322603" y="3576993"/>
            <a:ext cx="137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Plantskydd</a:t>
            </a:r>
            <a:endParaRPr lang="lv-LV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218E18-C0BA-41D4-B722-254699A5826A}"/>
              </a:ext>
            </a:extLst>
          </p:cNvPr>
          <p:cNvSpPr txBox="1"/>
          <p:nvPr/>
        </p:nvSpPr>
        <p:spPr>
          <a:xfrm>
            <a:off x="2721162" y="5490565"/>
            <a:ext cx="8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Trico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0611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23593" y="8167"/>
            <a:ext cx="7794625" cy="1007839"/>
          </a:xfrm>
        </p:spPr>
        <p:txBody>
          <a:bodyPr/>
          <a:lstStyle/>
          <a:p>
            <a:pPr algn="ctr"/>
            <a:r>
              <a:rPr lang="lv-LV" sz="2800" b="1" dirty="0"/>
              <a:t>Stādījumu aizsardzības līdzekļi</a:t>
            </a:r>
            <a:r>
              <a:rPr lang="en-US" sz="2800" b="1" dirty="0"/>
              <a:t>: </a:t>
            </a:r>
            <a:r>
              <a:rPr lang="en-US" sz="2800" b="1" dirty="0" err="1"/>
              <a:t>efektivitāte</a:t>
            </a:r>
            <a:endParaRPr lang="lv-LV" sz="2800" b="1" dirty="0"/>
          </a:p>
        </p:txBody>
      </p:sp>
      <p:pic>
        <p:nvPicPr>
          <p:cNvPr id="5" name="Picture 4" descr="noform_element2">
            <a:extLst>
              <a:ext uri="{FF2B5EF4-FFF2-40B4-BE49-F238E27FC236}">
                <a16:creationId xmlns:a16="http://schemas.microsoft.com/office/drawing/2014/main" id="{53CFE9AD-6F31-4FE7-B0B6-DDBE1BDF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098877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73E93-EB5A-4CAB-AD0B-EFC502333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75" y="1016006"/>
            <a:ext cx="4804511" cy="5565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50BF8-7B8C-4B9C-B249-CEF8050765E4}"/>
              </a:ext>
            </a:extLst>
          </p:cNvPr>
          <p:cNvSpPr txBox="1"/>
          <p:nvPr/>
        </p:nvSpPr>
        <p:spPr>
          <a:xfrm>
            <a:off x="4198776" y="6073729"/>
            <a:ext cx="1073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Autors nezināms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3B59C-00C6-4AF2-9539-E2983F43D553}"/>
              </a:ext>
            </a:extLst>
          </p:cNvPr>
          <p:cNvSpPr txBox="1"/>
          <p:nvPr/>
        </p:nvSpPr>
        <p:spPr>
          <a:xfrm>
            <a:off x="5899411" y="2944703"/>
            <a:ext cx="599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400" dirty="0"/>
              <a:t>Lietojot vienu un to pašu </a:t>
            </a:r>
            <a:r>
              <a:rPr lang="lv-LV" sz="2400" dirty="0" err="1"/>
              <a:t>repelentu</a:t>
            </a:r>
            <a:r>
              <a:rPr lang="lv-LV" sz="2400" dirty="0"/>
              <a:t> vienā platībā gadu no gadu, vērojams efektivitātes kritums, jo dzīvnieki pie tā pierod</a:t>
            </a:r>
          </a:p>
        </p:txBody>
      </p:sp>
    </p:spTree>
    <p:extLst>
      <p:ext uri="{BB962C8B-B14F-4D97-AF65-F5344CB8AC3E}">
        <p14:creationId xmlns:p14="http://schemas.microsoft.com/office/powerpoint/2010/main" val="1070548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0E35D8EFE794BA1B2DB87A4667754" ma:contentTypeVersion="14" ma:contentTypeDescription="Create a new document." ma:contentTypeScope="" ma:versionID="d3a75e3519af104cfdbff0016d49d110">
  <xsd:schema xmlns:xsd="http://www.w3.org/2001/XMLSchema" xmlns:xs="http://www.w3.org/2001/XMLSchema" xmlns:p="http://schemas.microsoft.com/office/2006/metadata/properties" xmlns:ns3="c346b299-35ed-49ce-9a68-ad66786306bc" xmlns:ns4="e4bdbbd6-8e6a-40ba-ae05-1e1053464828" targetNamespace="http://schemas.microsoft.com/office/2006/metadata/properties" ma:root="true" ma:fieldsID="f555089c6be9a12213ea9351fdf221d9" ns3:_="" ns4:_="">
    <xsd:import namespace="c346b299-35ed-49ce-9a68-ad66786306bc"/>
    <xsd:import namespace="e4bdbbd6-8e6a-40ba-ae05-1e10534648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6b299-35ed-49ce-9a68-ad66786306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dbbd6-8e6a-40ba-ae05-1e105346482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407D42-FCF6-45B7-AAF0-E4460B72E0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D17C83-E57B-4CF1-B57E-0EEBB948E5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6b299-35ed-49ce-9a68-ad66786306bc"/>
    <ds:schemaRef ds:uri="e4bdbbd6-8e6a-40ba-ae05-1e10534648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C23FB5-AD3D-4E5B-96BB-98CD8860C0ED}">
  <ds:schemaRefs>
    <ds:schemaRef ds:uri="http://www.w3.org/XML/1998/namespace"/>
    <ds:schemaRef ds:uri="e4bdbbd6-8e6a-40ba-ae05-1e1053464828"/>
    <ds:schemaRef ds:uri="c346b299-35ed-49ce-9a68-ad66786306bc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765</Words>
  <Application>Microsoft Office PowerPoint</Application>
  <PresentationFormat>Widescreen</PresentationFormat>
  <Paragraphs>101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“Inovatīvas metodes koku aizsardzībai pret biotisko faktoru izraisītiem bojājumiem”</vt:lpstr>
      <vt:lpstr>Situācijas raksturojums</vt:lpstr>
      <vt:lpstr>Situācijas raksturojums</vt:lpstr>
      <vt:lpstr>Situācijas raksturojums</vt:lpstr>
      <vt:lpstr>Situācijas raksturojums: ietekme</vt:lpstr>
      <vt:lpstr>Stādījumu aizsardzības līdzekļi: mehāniskie</vt:lpstr>
      <vt:lpstr>Stādījumu aizsardzības līdzekļi: mehāniskie</vt:lpstr>
      <vt:lpstr>Stādījumu aizsardzības līdzekļi: repelenti (garša un/vai smarža)</vt:lpstr>
      <vt:lpstr>Stādījumu aizsardzības līdzekļi: efektivitāte</vt:lpstr>
      <vt:lpstr>Stādījumu aizsardzības līdzekļi: efektivitāte</vt:lpstr>
      <vt:lpstr>Stādījumu aizsardzības līdzekļi: inovācija</vt:lpstr>
      <vt:lpstr>Stādījumu aizsardzības līdzekļi: inovācija</vt:lpstr>
      <vt:lpstr>Stādījumu aizsardzības līdzekļi: inovācija</vt:lpstr>
      <vt:lpstr>Stādījumu aizsardzības līdzekļi: inovācija</vt:lpstr>
      <vt:lpstr>Stādījumu aizsardzības līdzekļi: inovācija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“Inovatīvas metodes koku aizsardzībai pret biotisko faktoru izraisītiem bojājumiem”</dc:title>
  <dc:creator>Āris Jansons</dc:creator>
  <cp:lastModifiedBy>Liene Valta</cp:lastModifiedBy>
  <cp:revision>15</cp:revision>
  <dcterms:created xsi:type="dcterms:W3CDTF">2022-11-21T10:43:34Z</dcterms:created>
  <dcterms:modified xsi:type="dcterms:W3CDTF">2022-11-22T08:05:14Z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0x010100ABB0E35D8EFE794BA1B2DB87A4667754</vt:lpwstr>
  </property>
</Properties>
</file>