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sldIdLst>
    <p:sldId id="263" r:id="rId5"/>
    <p:sldId id="400" r:id="rId6"/>
    <p:sldId id="741" r:id="rId7"/>
    <p:sldId id="737" r:id="rId8"/>
    <p:sldId id="401" r:id="rId9"/>
    <p:sldId id="399" r:id="rId10"/>
    <p:sldId id="364" r:id="rId11"/>
    <p:sldId id="740" r:id="rId12"/>
    <p:sldId id="359" r:id="rId13"/>
    <p:sldId id="742" r:id="rId14"/>
    <p:sldId id="739" r:id="rId15"/>
    <p:sldId id="743" r:id="rId16"/>
    <p:sldId id="403" r:id="rId17"/>
    <p:sldId id="744" r:id="rId18"/>
    <p:sldId id="735" r:id="rId19"/>
    <p:sldId id="306" r:id="rId20"/>
    <p:sldId id="398" r:id="rId21"/>
    <p:sldId id="424" r:id="rId22"/>
    <p:sldId id="311" r:id="rId23"/>
    <p:sldId id="418" r:id="rId24"/>
    <p:sldId id="428" r:id="rId25"/>
    <p:sldId id="745" r:id="rId26"/>
    <p:sldId id="260" r:id="rId27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32A"/>
    <a:srgbClr val="2C4749"/>
    <a:srgbClr val="D9D9D9"/>
    <a:srgbClr val="CA9994"/>
    <a:srgbClr val="A7B9A3"/>
    <a:srgbClr val="95A3A4"/>
    <a:srgbClr val="4F73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D2669-670B-4D5C-A227-BE76F01926E2}" v="164" dt="2022-11-22T06:55:50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9" autoAdjust="0"/>
    <p:restoredTop sz="80991" autoAdjust="0"/>
  </p:normalViewPr>
  <p:slideViewPr>
    <p:cSldViewPr snapToGrid="0" snapToObjects="1" showGuides="1">
      <p:cViewPr varScale="1">
        <p:scale>
          <a:sx n="66" d="100"/>
          <a:sy n="66" d="100"/>
        </p:scale>
        <p:origin x="13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nē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pilnīgs mežsaimnieciskās darbības aizliegums</c:v>
                </c:pt>
                <c:pt idx="1">
                  <c:v>galvenās cirtes aizliegums</c:v>
                </c:pt>
                <c:pt idx="2">
                  <c:v>kailcirtes aizliegums</c:v>
                </c:pt>
                <c:pt idx="3">
                  <c:v>aizliegums cirst kokus pēc galvenās cirtes caurmēra</c:v>
                </c:pt>
                <c:pt idx="4">
                  <c:v>mežizstrādes aizliegums putnu ligzdošanas laikā (1.aprīlis - 30.jūnijs)</c:v>
                </c:pt>
                <c:pt idx="5">
                  <c:v>pienākums cirsmā atstāt vairāk ekoloģiskos kokus, nekā šobrīd paredzēts normatīvajos aktos </c:v>
                </c:pt>
                <c:pt idx="6">
                  <c:v>pienākums mežā atstāt vairāk sausos kokus, nekā šobrīd paredzēts normatīvajos aktos</c:v>
                </c:pt>
              </c:strCache>
            </c:strRef>
          </c:cat>
          <c:val>
            <c:numRef>
              <c:f>Sheet1!$B$3:$B$9</c:f>
              <c:numCache>
                <c:formatCode>0%</c:formatCode>
                <c:ptCount val="7"/>
                <c:pt idx="0">
                  <c:v>7.0000000000000007E-2</c:v>
                </c:pt>
                <c:pt idx="1">
                  <c:v>0.13</c:v>
                </c:pt>
                <c:pt idx="2">
                  <c:v>0.19</c:v>
                </c:pt>
                <c:pt idx="3">
                  <c:v>0.25</c:v>
                </c:pt>
                <c:pt idx="4">
                  <c:v>0.56000000000000005</c:v>
                </c:pt>
                <c:pt idx="5">
                  <c:v>0.42</c:v>
                </c:pt>
                <c:pt idx="6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0B-43D3-B29C-0FB84E9D1937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neitrāli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pilnīgs mežsaimnieciskās darbības aizliegums</c:v>
                </c:pt>
                <c:pt idx="1">
                  <c:v>galvenās cirtes aizliegums</c:v>
                </c:pt>
                <c:pt idx="2">
                  <c:v>kailcirtes aizliegums</c:v>
                </c:pt>
                <c:pt idx="3">
                  <c:v>aizliegums cirst kokus pēc galvenās cirtes caurmēra</c:v>
                </c:pt>
                <c:pt idx="4">
                  <c:v>mežizstrādes aizliegums putnu ligzdošanas laikā (1.aprīlis - 30.jūnijs)</c:v>
                </c:pt>
                <c:pt idx="5">
                  <c:v>pienākums cirsmā atstāt vairāk ekoloģiskos kokus, nekā šobrīd paredzēts normatīvajos aktos </c:v>
                </c:pt>
                <c:pt idx="6">
                  <c:v>pienākums mežā atstāt vairāk sausos kokus, nekā šobrīd paredzēts normatīvajos aktos</c:v>
                </c:pt>
              </c:strCache>
            </c:strRef>
          </c:cat>
          <c:val>
            <c:numRef>
              <c:f>Sheet1!$C$3:$C$9</c:f>
              <c:numCache>
                <c:formatCode>0%</c:formatCode>
                <c:ptCount val="7"/>
                <c:pt idx="0">
                  <c:v>0.05</c:v>
                </c:pt>
                <c:pt idx="1">
                  <c:v>0.08</c:v>
                </c:pt>
                <c:pt idx="2">
                  <c:v>0.08</c:v>
                </c:pt>
                <c:pt idx="3">
                  <c:v>0.15</c:v>
                </c:pt>
                <c:pt idx="4">
                  <c:v>0.16</c:v>
                </c:pt>
                <c:pt idx="5">
                  <c:v>0.18</c:v>
                </c:pt>
                <c:pt idx="6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0B-43D3-B29C-0FB84E9D1937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jā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Sheet1!$A$3:$A$9</c:f>
              <c:strCache>
                <c:ptCount val="7"/>
                <c:pt idx="0">
                  <c:v>pilnīgs mežsaimnieciskās darbības aizliegums</c:v>
                </c:pt>
                <c:pt idx="1">
                  <c:v>galvenās cirtes aizliegums</c:v>
                </c:pt>
                <c:pt idx="2">
                  <c:v>kailcirtes aizliegums</c:v>
                </c:pt>
                <c:pt idx="3">
                  <c:v>aizliegums cirst kokus pēc galvenās cirtes caurmēra</c:v>
                </c:pt>
                <c:pt idx="4">
                  <c:v>mežizstrādes aizliegums putnu ligzdošanas laikā (1.aprīlis - 30.jūnijs)</c:v>
                </c:pt>
                <c:pt idx="5">
                  <c:v>pienākums cirsmā atstāt vairāk ekoloģiskos kokus, nekā šobrīd paredzēts normatīvajos aktos </c:v>
                </c:pt>
                <c:pt idx="6">
                  <c:v>pienākums mežā atstāt vairāk sausos kokus, nekā šobrīd paredzēts normatīvajos aktos</c:v>
                </c:pt>
              </c:strCache>
            </c:strRef>
          </c:cat>
          <c:val>
            <c:numRef>
              <c:f>Sheet1!$D$3:$D$9</c:f>
              <c:numCache>
                <c:formatCode>0%</c:formatCode>
                <c:ptCount val="7"/>
                <c:pt idx="0">
                  <c:v>0.89</c:v>
                </c:pt>
                <c:pt idx="1">
                  <c:v>0.8</c:v>
                </c:pt>
                <c:pt idx="2">
                  <c:v>0.73</c:v>
                </c:pt>
                <c:pt idx="3">
                  <c:v>0.6</c:v>
                </c:pt>
                <c:pt idx="4">
                  <c:v>0.28000000000000003</c:v>
                </c:pt>
                <c:pt idx="5">
                  <c:v>0.38</c:v>
                </c:pt>
                <c:pt idx="6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0B-43D3-B29C-0FB84E9D19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1933080"/>
        <c:axId val="361926520"/>
      </c:barChart>
      <c:catAx>
        <c:axId val="361933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1926520"/>
        <c:crosses val="autoZero"/>
        <c:auto val="1"/>
        <c:lblAlgn val="ctr"/>
        <c:lblOffset val="100"/>
        <c:noMultiLvlLbl val="0"/>
      </c:catAx>
      <c:valAx>
        <c:axId val="36192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361933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rgbClr val="000000"/>
          </a:solidFill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v-LV" sz="2000" b="1" dirty="0"/>
              <a:t>Apmierinātības ar saņemtās kompensācijas apmēru</a:t>
            </a:r>
          </a:p>
        </c:rich>
      </c:tx>
      <c:layout>
        <c:manualLayout>
          <c:xMode val="edge"/>
          <c:yMode val="edge"/>
          <c:x val="0.14200892916023689"/>
          <c:y val="3.9100817438692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A6-48F8-BA65-33E11C7ED3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A6-48F8-BA65-33E11C7ED3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A6-48F8-BA65-33E11C7ED3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A6-48F8-BA65-33E11C7ED3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BA6-48F8-BA65-33E11C7ED3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BA6-48F8-BA65-33E11C7ED376}"/>
              </c:ext>
            </c:extLst>
          </c:dPt>
          <c:dLbls>
            <c:dLbl>
              <c:idx val="4"/>
              <c:layout>
                <c:manualLayout>
                  <c:x val="-5.443886097152429E-2"/>
                  <c:y val="-0.1089918256130790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BA6-48F8-BA65-33E11C7ED376}"/>
                </c:ext>
              </c:extLst>
            </c:dLbl>
            <c:dLbl>
              <c:idx val="5"/>
              <c:layout>
                <c:manualLayout>
                  <c:x val="-1.2562814070351759E-2"/>
                  <c:y val="-0.127157129881925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BA6-48F8-BA65-33E11C7ED3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Sheet1!$A$124:$A$129</c:f>
              <c:strCache>
                <c:ptCount val="6"/>
                <c:pt idx="0">
                  <c:v>nē</c:v>
                </c:pt>
                <c:pt idx="1">
                  <c:v>drīzāk nē</c:v>
                </c:pt>
                <c:pt idx="2">
                  <c:v>neitrāli</c:v>
                </c:pt>
                <c:pt idx="3">
                  <c:v>drīzāk jā</c:v>
                </c:pt>
                <c:pt idx="4">
                  <c:v>jā</c:v>
                </c:pt>
                <c:pt idx="5">
                  <c:v>nezinu/nav viedokļa</c:v>
                </c:pt>
              </c:strCache>
            </c:strRef>
          </c:cat>
          <c:val>
            <c:numRef>
              <c:f>Sheet1!$B$124:$B$129</c:f>
              <c:numCache>
                <c:formatCode>0.00%</c:formatCode>
                <c:ptCount val="6"/>
                <c:pt idx="0">
                  <c:v>0.15559999999999999</c:v>
                </c:pt>
                <c:pt idx="1">
                  <c:v>3.8100000000000002E-2</c:v>
                </c:pt>
                <c:pt idx="2">
                  <c:v>1.1599999999999999E-2</c:v>
                </c:pt>
                <c:pt idx="3">
                  <c:v>2.4799999999999999E-2</c:v>
                </c:pt>
                <c:pt idx="4">
                  <c:v>9.9000000000000008E-3</c:v>
                </c:pt>
                <c:pt idx="5">
                  <c:v>3.3E-3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A6-48F8-BA65-33E11C7ED37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lv-LV" sz="2000" b="1" dirty="0"/>
              <a:t>Apmierinātība ar pieteikšanās kārtību kompensācijai</a:t>
            </a:r>
          </a:p>
        </c:rich>
      </c:tx>
      <c:layout>
        <c:manualLayout>
          <c:xMode val="edge"/>
          <c:yMode val="edge"/>
          <c:x val="0.1012834081223718"/>
          <c:y val="6.6878550558538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title>
    <c:autoTitleDeleted val="0"/>
    <c:plotArea>
      <c:layout>
        <c:manualLayout>
          <c:layoutTarget val="inner"/>
          <c:xMode val="edge"/>
          <c:yMode val="edge"/>
          <c:x val="8.9730092666650899E-2"/>
          <c:y val="0.25796819669448373"/>
          <c:w val="0.60592639989897701"/>
          <c:h val="0.6266654349835564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851-4021-932B-28F4E2D0A4C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851-4021-932B-28F4E2D0A4C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851-4021-932B-28F4E2D0A4C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851-4021-932B-28F4E2D0A4C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851-4021-932B-28F4E2D0A4C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851-4021-932B-28F4E2D0A4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Sheet1!$A$133:$A$138</c:f>
              <c:strCache>
                <c:ptCount val="6"/>
                <c:pt idx="0">
                  <c:v>nē</c:v>
                </c:pt>
                <c:pt idx="1">
                  <c:v>drīzāk nē</c:v>
                </c:pt>
                <c:pt idx="2">
                  <c:v>neitrāli</c:v>
                </c:pt>
                <c:pt idx="3">
                  <c:v>drīzāk jā</c:v>
                </c:pt>
                <c:pt idx="4">
                  <c:v>jā</c:v>
                </c:pt>
                <c:pt idx="5">
                  <c:v>nezinu/nav viedokļa</c:v>
                </c:pt>
              </c:strCache>
            </c:strRef>
          </c:cat>
          <c:val>
            <c:numRef>
              <c:f>Sheet1!$B$133:$B$138</c:f>
              <c:numCache>
                <c:formatCode>0.00%</c:formatCode>
                <c:ptCount val="6"/>
                <c:pt idx="0">
                  <c:v>5.96E-2</c:v>
                </c:pt>
                <c:pt idx="1">
                  <c:v>1.9900000000000001E-2</c:v>
                </c:pt>
                <c:pt idx="2">
                  <c:v>2.4799999999999999E-2</c:v>
                </c:pt>
                <c:pt idx="3">
                  <c:v>3.4799999999999998E-2</c:v>
                </c:pt>
                <c:pt idx="4">
                  <c:v>9.4399999999999998E-2</c:v>
                </c:pt>
                <c:pt idx="5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51-4021-932B-28F4E2D0A4C1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Minimums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Meži 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04-428E-A3B9-5B7E835E51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Pieteikti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Meži 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04-428E-A3B9-5B7E835E516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5356496"/>
        <c:axId val="1115355248"/>
      </c:barChart>
      <c:catAx>
        <c:axId val="1115356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5355248"/>
        <c:crosses val="autoZero"/>
        <c:auto val="1"/>
        <c:lblAlgn val="ctr"/>
        <c:lblOffset val="100"/>
        <c:noMultiLvlLbl val="0"/>
      </c:catAx>
      <c:valAx>
        <c:axId val="111535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2000" dirty="0"/>
                  <a:t>Hektāri</a:t>
                </a:r>
                <a:endParaRPr lang="en-GB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535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Minimums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Pieteikumi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86-4ACD-88F6-855439FD7AD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Pieteikumi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Pieteikumi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86-4ACD-88F6-855439FD7A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5356496"/>
        <c:axId val="1115355248"/>
      </c:barChart>
      <c:catAx>
        <c:axId val="111535649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5355248"/>
        <c:crosses val="autoZero"/>
        <c:auto val="1"/>
        <c:lblAlgn val="ctr"/>
        <c:lblOffset val="100"/>
        <c:noMultiLvlLbl val="0"/>
      </c:catAx>
      <c:valAx>
        <c:axId val="111535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>
              <a:solidFill>
                <a:schemeClr val="tx2">
                  <a:lumMod val="5000"/>
                  <a:lumOff val="95000"/>
                </a:schemeClr>
              </a:solidFill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lv-LV" sz="2000" dirty="0"/>
                  <a:t>Īpašumi</a:t>
                </a:r>
                <a:endParaRPr lang="en-GB" sz="20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lv-LV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115356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7C6DC-D314-2344-913A-7F3A1D27E316}" type="datetimeFigureOut">
              <a:rPr lang="en-LV" smtClean="0"/>
              <a:t>11/22/2022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220AD-6E3D-FE44-8D25-867EA32BD91B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3641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220AD-6E3D-FE44-8D25-867EA32BD91B}" type="slidenum">
              <a:rPr lang="en-LV" smtClean="0"/>
              <a:t>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9996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220AD-6E3D-FE44-8D25-867EA32BD91B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853735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220AD-6E3D-FE44-8D25-867EA32BD91B}" type="slidenum">
              <a:rPr lang="en-LV" smtClean="0"/>
              <a:t>10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445562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220AD-6E3D-FE44-8D25-867EA32BD91B}" type="slidenum">
              <a:rPr lang="en-LV" smtClean="0"/>
              <a:t>12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210034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1220AD-6E3D-FE44-8D25-867EA32BD91B}" type="slidenum">
              <a:rPr lang="en-LV" smtClean="0"/>
              <a:t>13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994793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16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emf"/><Relationship Id="rId7" Type="http://schemas.openxmlformats.org/officeDocument/2006/relationships/image" Target="../media/image1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2.emf"/><Relationship Id="rId7" Type="http://schemas.openxmlformats.org/officeDocument/2006/relationships/image" Target="../media/image1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5.jpg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outdoor, forest, plant&#10;&#10;Description automatically generated">
            <a:extLst>
              <a:ext uri="{FF2B5EF4-FFF2-40B4-BE49-F238E27FC236}">
                <a16:creationId xmlns:a16="http://schemas.microsoft.com/office/drawing/2014/main" id="{BBEF2AA6-BD69-364B-82D5-75709B0F8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12192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41EB-5B85-0E4C-9B3F-3A146902CC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11811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chemeClr val="bg1"/>
                </a:solidFill>
                <a:latin typeface="Selawik Semibold" panose="020B0502040204020203" pitchFamily="34" charset="77"/>
              </a:defRPr>
            </a:lvl1pPr>
          </a:lstStyle>
          <a:p>
            <a:r>
              <a:rPr lang="en-GB" dirty="0" err="1"/>
              <a:t>Prezentācijas</a:t>
            </a:r>
            <a:r>
              <a:rPr lang="en-GB" dirty="0"/>
              <a:t> </a:t>
            </a:r>
            <a:r>
              <a:rPr lang="en-GB" dirty="0" err="1"/>
              <a:t>nosaukums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16CC5-AC96-EC4B-9B0D-FD709EF10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1914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D68CE-0119-1446-B1AE-54B9891BC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6634"/>
            <a:ext cx="2540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DE95-FCB7-644D-A052-4ED657B0C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774" y="1417386"/>
            <a:ext cx="13716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FA42-8BA7-8E4D-963C-BCE6C7F7676B}"/>
              </a:ext>
            </a:extLst>
          </p:cNvPr>
          <p:cNvSpPr txBox="1"/>
          <p:nvPr userDrawn="1"/>
        </p:nvSpPr>
        <p:spPr>
          <a:xfrm>
            <a:off x="3937299" y="539219"/>
            <a:ext cx="3539266" cy="68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ES LIFE Program</a:t>
            </a:r>
            <a:r>
              <a:rPr lang="lv-LV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m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as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projekts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b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</a:b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“Natura 2000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aizsargājamo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teritoriju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pārvaldības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un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apsaimniekošanas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optimizācija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”</a:t>
            </a:r>
          </a:p>
          <a:p>
            <a:pPr algn="r">
              <a:lnSpc>
                <a:spcPts val="1520"/>
              </a:lnSpc>
            </a:pP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(LIFE19 IPE/LV/000010 LIFE-IP </a:t>
            </a:r>
            <a:r>
              <a:rPr lang="en-GB" sz="85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LatViaNature</a:t>
            </a: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)</a:t>
            </a:r>
            <a:endParaRPr lang="en-LV" sz="850" b="0" i="0" dirty="0">
              <a:solidFill>
                <a:srgbClr val="2C4749"/>
              </a:solidFill>
              <a:latin typeface="Selawik" panose="020B0502040204020203" pitchFamily="34" charset="77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21610F-27DE-774F-B3AA-5A678E1436D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02817" y="441327"/>
            <a:ext cx="3749396" cy="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16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1CF4-3C1E-BE40-83B7-08CCA3A3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697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8047A-7F92-DB45-A949-5B102C3C4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53957"/>
            <a:ext cx="5181600" cy="3423005"/>
          </a:xfrm>
        </p:spPr>
        <p:txBody>
          <a:bodyPr/>
          <a:lstStyle>
            <a:lvl1pPr marL="360000" indent="-360000"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96332A"/>
              </a:buClr>
              <a:buFont typeface="System Font Regular"/>
              <a:buChar char="–"/>
              <a:defRPr/>
            </a:lvl2pPr>
            <a:lvl3pPr marL="1143000" indent="-228600">
              <a:buClr>
                <a:srgbClr val="96332A"/>
              </a:buClr>
              <a:buFont typeface="System Font Regular"/>
              <a:buChar char="–"/>
              <a:defRPr/>
            </a:lvl3pPr>
            <a:lvl4pPr marL="1600200" indent="-228600">
              <a:buClr>
                <a:srgbClr val="96332A"/>
              </a:buClr>
              <a:buFont typeface="System Font Regular"/>
              <a:buChar char="–"/>
              <a:defRPr/>
            </a:lvl4pPr>
            <a:lvl5pPr marL="2057400" indent="-228600">
              <a:buClr>
                <a:srgbClr val="96332A"/>
              </a:buClr>
              <a:buFont typeface="System Font Regular"/>
              <a:buChar char="–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8E90F-DCF8-4743-93AE-56480EA23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53957"/>
            <a:ext cx="5181600" cy="3423005"/>
          </a:xfrm>
        </p:spPr>
        <p:txBody>
          <a:bodyPr/>
          <a:lstStyle>
            <a:lvl1pPr marL="360000" indent="-360000">
              <a:buFontTx/>
              <a:buBlip>
                <a:blip r:embed="rId2"/>
              </a:buBlip>
              <a:defRPr sz="2400"/>
            </a:lvl1pPr>
            <a:lvl2pPr marL="685800" indent="-228600">
              <a:buClr>
                <a:srgbClr val="96332A"/>
              </a:buClr>
              <a:buFont typeface="System Font Regular"/>
              <a:buChar char="–"/>
              <a:defRPr/>
            </a:lvl2pPr>
            <a:lvl3pPr marL="1143000" indent="-228600">
              <a:buClr>
                <a:srgbClr val="96332A"/>
              </a:buClr>
              <a:buFont typeface="System Font Regular"/>
              <a:buChar char="–"/>
              <a:defRPr/>
            </a:lvl3pPr>
            <a:lvl4pPr marL="1600200" indent="-228600">
              <a:buClr>
                <a:srgbClr val="96332A"/>
              </a:buClr>
              <a:buFont typeface="System Font Regular"/>
              <a:buChar char="–"/>
              <a:defRPr/>
            </a:lvl4pPr>
            <a:lvl5pPr marL="2057400" indent="-228600">
              <a:buClr>
                <a:srgbClr val="96332A"/>
              </a:buClr>
              <a:buFont typeface="System Font Regular"/>
              <a:buChar char="–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B2064-E1CC-9F49-9FF8-4D37CA82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C4749"/>
                </a:solidFill>
              </a:defRPr>
            </a:lvl1pPr>
          </a:lstStyle>
          <a:p>
            <a:endParaRPr lang="en-LV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0CB89C-FBEE-6349-9EE9-31FDAC10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CE504-0D91-D848-9354-C1A5294BC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C4749"/>
                </a:solidFill>
              </a:defRPr>
            </a:lvl1pPr>
          </a:lstStyle>
          <a:p>
            <a:fld id="{CAD771DB-C203-D846-8ABF-E1B1BBAAC386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3D4073-3C31-EA47-B686-697A3A0660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420687"/>
            <a:ext cx="1714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5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0F2C-BAB1-5A4E-BC0A-EE6B223B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098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LV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4554EB-4E51-384B-97FD-D0450ECA7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C4749"/>
                </a:solidFill>
              </a:defRPr>
            </a:lvl1pPr>
          </a:lstStyle>
          <a:p>
            <a:endParaRPr lang="en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77D9DA-D9B2-1A47-9593-7A090A26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CC117-0E52-9B4D-AAA3-4E8A5FC3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C4749"/>
                </a:solidFill>
              </a:defRPr>
            </a:lvl1pPr>
          </a:lstStyle>
          <a:p>
            <a:fld id="{CAD771DB-C203-D846-8ABF-E1B1BBAAC386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C22DF-CF1E-B046-9885-30626B7CC2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420687"/>
            <a:ext cx="1714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44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75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D9C615-32B7-504A-93DC-F4B7F4892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C4749"/>
                </a:solidFill>
              </a:defRPr>
            </a:lvl1pPr>
          </a:lstStyle>
          <a:p>
            <a:endParaRPr lang="en-LV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0D59A-E677-D747-8CE3-09BE747F3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A4940-E38F-F44A-930F-E401D401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C4749"/>
                </a:solidFill>
              </a:defRPr>
            </a:lvl1pPr>
          </a:lstStyle>
          <a:p>
            <a:fld id="{CAD771DB-C203-D846-8ABF-E1B1BBAAC386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238C64-20A7-544A-BED6-6D676F678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420687"/>
            <a:ext cx="1714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81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C673-FD84-9149-9119-1A513646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57522"/>
            <a:ext cx="10514011" cy="99987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LV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3AF8E2-EC2B-EC43-8840-B40B79BA4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C4749"/>
                </a:solidFill>
              </a:defRPr>
            </a:lvl1pPr>
          </a:lstStyle>
          <a:p>
            <a:endParaRPr lang="en-LV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80E67C-23D2-0744-80CB-B609CFFA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42A43-DE1B-8F4D-AB5D-5E8B0EB25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C4749"/>
                </a:solidFill>
              </a:defRPr>
            </a:lvl1pPr>
          </a:lstStyle>
          <a:p>
            <a:fld id="{CAD771DB-C203-D846-8ABF-E1B1BBAAC386}" type="slidenum">
              <a:rPr lang="en-LV" smtClean="0"/>
              <a:pPr/>
              <a:t>‹#›</a:t>
            </a:fld>
            <a:endParaRPr lang="en-LV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3E44FBDD-3E3B-0442-8791-C207A0440F7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602706"/>
            <a:ext cx="10515599" cy="35099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endParaRPr lang="en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359279-93F1-3647-BC16-FBDC9C287E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420687"/>
            <a:ext cx="1714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88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outdoor, forest, plant&#10;&#10;Description automatically generated">
            <a:extLst>
              <a:ext uri="{FF2B5EF4-FFF2-40B4-BE49-F238E27FC236}">
                <a16:creationId xmlns:a16="http://schemas.microsoft.com/office/drawing/2014/main" id="{631E8CBC-FE02-6040-BBB7-49E31706E0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2013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07CAF-CF31-9742-86D8-F3CF5709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88EC-06AF-874F-A6D1-36DD1CF27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8C3EA-BB2D-FD41-B998-A0931D4D9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D771DB-C203-D846-8ABF-E1B1BBAAC386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E5260E-F656-8C47-90D4-9E48D24D6D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420687"/>
            <a:ext cx="1714500" cy="520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EFDB4-6487-2147-A46C-C3FBE17AC6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0" y="420687"/>
            <a:ext cx="1714500" cy="51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41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outdoor, forest, plant&#10;&#10;Description automatically generated">
            <a:extLst>
              <a:ext uri="{FF2B5EF4-FFF2-40B4-BE49-F238E27FC236}">
                <a16:creationId xmlns:a16="http://schemas.microsoft.com/office/drawing/2014/main" id="{BBEF2AA6-BD69-364B-82D5-75709B0F8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12192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41EB-5B85-0E4C-9B3F-3A146902CC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11811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chemeClr val="bg1"/>
                </a:solidFill>
                <a:latin typeface="Selawik Semibold" panose="020B0502040204020203" pitchFamily="34" charset="77"/>
                <a:sym typeface="Wingdings" pitchFamily="2" charset="2"/>
              </a:defRPr>
            </a:lvl1pPr>
          </a:lstStyle>
          <a:p>
            <a:r>
              <a:rPr lang="en-GB" dirty="0" err="1"/>
              <a:t>Paldies</a:t>
            </a:r>
            <a:r>
              <a:rPr lang="en-GB" dirty="0"/>
              <a:t> par </a:t>
            </a:r>
            <a:r>
              <a:rPr lang="en-GB" dirty="0" err="1"/>
              <a:t>uzmanību</a:t>
            </a:r>
            <a:r>
              <a:rPr lang="en-GB" dirty="0"/>
              <a:t>!</a:t>
            </a:r>
            <a:endParaRPr lang="en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D68CE-0119-1446-B1AE-54B9891BC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6634"/>
            <a:ext cx="2540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DE95-FCB7-644D-A052-4ED657B0C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774" y="1417386"/>
            <a:ext cx="13716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FA42-8BA7-8E4D-963C-BCE6C7F7676B}"/>
              </a:ext>
            </a:extLst>
          </p:cNvPr>
          <p:cNvSpPr txBox="1"/>
          <p:nvPr userDrawn="1"/>
        </p:nvSpPr>
        <p:spPr>
          <a:xfrm>
            <a:off x="3937299" y="539219"/>
            <a:ext cx="3539266" cy="68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ES LIFE Program</a:t>
            </a:r>
            <a:r>
              <a:rPr lang="lv-LV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m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as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projekts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b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</a:b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“Natura 2000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aizsargājamo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teritoriju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pārvaldības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un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apsaimniekošanas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optimizācija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”</a:t>
            </a:r>
          </a:p>
          <a:p>
            <a:pPr algn="r">
              <a:lnSpc>
                <a:spcPts val="1520"/>
              </a:lnSpc>
            </a:pP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(LIFE19 IPE/LV/000010 LIFE-IP </a:t>
            </a:r>
            <a:r>
              <a:rPr lang="en-GB" sz="85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LatViaNature</a:t>
            </a: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)</a:t>
            </a:r>
            <a:endParaRPr lang="en-LV" sz="850" b="0" i="0" dirty="0">
              <a:solidFill>
                <a:srgbClr val="2C4749"/>
              </a:solidFill>
              <a:latin typeface="Selawik" panose="020B0502040204020203" pitchFamily="34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1D8B092-6A92-CF4B-AEBD-FC94CDF0D5DA}"/>
              </a:ext>
            </a:extLst>
          </p:cNvPr>
          <p:cNvGrpSpPr/>
          <p:nvPr userDrawn="1"/>
        </p:nvGrpSpPr>
        <p:grpSpPr>
          <a:xfrm>
            <a:off x="1005774" y="4286250"/>
            <a:ext cx="4544901" cy="461665"/>
            <a:chOff x="866887" y="4876883"/>
            <a:chExt cx="4544901" cy="4616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6093EF0-CBE1-974F-AB5E-0AA259FF22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66887" y="4926255"/>
              <a:ext cx="368300" cy="3683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56E34A-16A0-D14F-A106-86DA7399EA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405188" y="4923566"/>
              <a:ext cx="2006600" cy="3683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8ED013-6520-174C-B9B3-08969D2C5524}"/>
                </a:ext>
              </a:extLst>
            </p:cNvPr>
            <p:cNvSpPr txBox="1"/>
            <p:nvPr userDrawn="1"/>
          </p:nvSpPr>
          <p:spPr>
            <a:xfrm>
              <a:off x="1285289" y="4876883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 i="0" dirty="0" err="1">
                  <a:solidFill>
                    <a:schemeClr val="bg1"/>
                  </a:solidFill>
                  <a:latin typeface="Selawik Semilight" panose="020B0502040204020203" pitchFamily="34" charset="77"/>
                </a:rPr>
                <a:t>latvianature.lv</a:t>
              </a:r>
              <a:endParaRPr lang="en-LV" sz="2400" b="0" i="0" dirty="0">
                <a:solidFill>
                  <a:schemeClr val="bg1"/>
                </a:solidFill>
                <a:latin typeface="Selawik Semilight" panose="020B0502040204020203" pitchFamily="34" charset="77"/>
              </a:endParaRPr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8C98DBEC-CF71-484A-A462-0874C7FC870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02817" y="441327"/>
            <a:ext cx="3749396" cy="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49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F2AA6-BD69-364B-82D5-75709B0F8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8175"/>
            <a:ext cx="12192000" cy="5136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41EB-5B85-0E4C-9B3F-3A146902CC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11811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chemeClr val="bg1"/>
                </a:solidFill>
                <a:latin typeface="Selawik Semibold" panose="020B0502040204020203" pitchFamily="34" charset="77"/>
              </a:defRPr>
            </a:lvl1pPr>
          </a:lstStyle>
          <a:p>
            <a:r>
              <a:rPr lang="en-GB" dirty="0" err="1"/>
              <a:t>Paldies</a:t>
            </a:r>
            <a:r>
              <a:rPr lang="en-GB" dirty="0"/>
              <a:t> par </a:t>
            </a:r>
            <a:r>
              <a:rPr lang="en-GB" dirty="0" err="1"/>
              <a:t>uzmanību</a:t>
            </a:r>
            <a:r>
              <a:rPr lang="en-GB" dirty="0"/>
              <a:t>!</a:t>
            </a:r>
            <a:endParaRPr lang="en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D68CE-0119-1446-B1AE-54B9891BC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6634"/>
            <a:ext cx="2540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DE95-FCB7-644D-A052-4ED657B0C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774" y="1417386"/>
            <a:ext cx="13716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FA42-8BA7-8E4D-963C-BCE6C7F7676B}"/>
              </a:ext>
            </a:extLst>
          </p:cNvPr>
          <p:cNvSpPr txBox="1"/>
          <p:nvPr userDrawn="1"/>
        </p:nvSpPr>
        <p:spPr>
          <a:xfrm>
            <a:off x="3937299" y="539219"/>
            <a:ext cx="3539266" cy="68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ES LIFE Program</a:t>
            </a:r>
            <a:r>
              <a:rPr lang="lv-LV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m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as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projekts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b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</a:b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“Natura 2000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aizsargājamo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teritoriju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pārvaldības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un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apsaimniekošanas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optimizācija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”</a:t>
            </a:r>
          </a:p>
          <a:p>
            <a:pPr algn="r">
              <a:lnSpc>
                <a:spcPts val="1520"/>
              </a:lnSpc>
            </a:pP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(LIFE19 IPE/LV/000010 LIFE-IP </a:t>
            </a:r>
            <a:r>
              <a:rPr lang="en-GB" sz="85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LatViaNature</a:t>
            </a: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)</a:t>
            </a:r>
            <a:endParaRPr lang="en-LV" sz="850" b="0" i="0" dirty="0">
              <a:solidFill>
                <a:srgbClr val="2C4749"/>
              </a:solidFill>
              <a:latin typeface="Selawik" panose="020B0502040204020203" pitchFamily="34" charset="77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E4FAC34-985C-3245-B281-13A653B066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02817" y="441327"/>
            <a:ext cx="3749396" cy="89719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575E176-CCB7-1F4C-AA3D-FE2F13A402C6}"/>
              </a:ext>
            </a:extLst>
          </p:cNvPr>
          <p:cNvSpPr txBox="1"/>
          <p:nvPr userDrawn="1"/>
        </p:nvSpPr>
        <p:spPr>
          <a:xfrm>
            <a:off x="1424176" y="4286250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 i="0" dirty="0" err="1">
                <a:solidFill>
                  <a:schemeClr val="bg1"/>
                </a:solidFill>
                <a:latin typeface="Selawik Semilight" panose="020B0502040204020203" pitchFamily="34" charset="77"/>
              </a:rPr>
              <a:t>latvianature.lv</a:t>
            </a:r>
            <a:endParaRPr lang="en-LV" sz="2400" b="0" i="0" dirty="0">
              <a:solidFill>
                <a:schemeClr val="bg1"/>
              </a:solidFill>
              <a:latin typeface="Selawik Semilight" panose="020B0502040204020203" pitchFamily="34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38473-8BE4-6C4E-BD3D-4C5CB98130D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5774" y="4338310"/>
            <a:ext cx="368300" cy="368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568855-FF8E-F34C-99F4-EBB42200E8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44075" y="4336606"/>
            <a:ext cx="2006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97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F2AA6-BD69-364B-82D5-75709B0F8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20850"/>
            <a:ext cx="12192000" cy="513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41EB-5B85-0E4C-9B3F-3A146902CC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25772"/>
            <a:ext cx="9144000" cy="2240599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chemeClr val="bg1"/>
                </a:solidFill>
                <a:latin typeface="Selawik Semibold" panose="020B0502040204020203" pitchFamily="34" charset="77"/>
              </a:defRPr>
            </a:lvl1pPr>
          </a:lstStyle>
          <a:p>
            <a:r>
              <a:rPr lang="en-GB" dirty="0" err="1"/>
              <a:t>Paldies</a:t>
            </a:r>
            <a:r>
              <a:rPr lang="en-GB" dirty="0"/>
              <a:t> par </a:t>
            </a:r>
            <a:r>
              <a:rPr lang="en-GB" dirty="0" err="1"/>
              <a:t>uzmanību</a:t>
            </a:r>
            <a:r>
              <a:rPr lang="en-GB" dirty="0"/>
              <a:t>!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6FB4-E8F1-4E4D-8B8A-D3037014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6FB9-4337-3B4D-89D4-67ABCA19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79F1-AF52-D44A-94CE-529A86FA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71DB-C203-D846-8ABF-E1B1BBAAC386}" type="slidenum">
              <a:rPr lang="en-LV" smtClean="0"/>
              <a:t>‹#›</a:t>
            </a:fld>
            <a:endParaRPr lang="en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D68CE-0119-1446-B1AE-54B9891BC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6634"/>
            <a:ext cx="2540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DE95-FCB7-644D-A052-4ED657B0C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774" y="1417386"/>
            <a:ext cx="13716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FA42-8BA7-8E4D-963C-BCE6C7F7676B}"/>
              </a:ext>
            </a:extLst>
          </p:cNvPr>
          <p:cNvSpPr txBox="1"/>
          <p:nvPr userDrawn="1"/>
        </p:nvSpPr>
        <p:spPr>
          <a:xfrm>
            <a:off x="3937299" y="539219"/>
            <a:ext cx="3539266" cy="68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ES LIFE Program</a:t>
            </a:r>
            <a:r>
              <a:rPr lang="lv-LV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m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as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projekts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b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</a:b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“Natura 2000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aizsargājamo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teritoriju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pārvaldības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un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apsaimniekošanas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optimizācija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”</a:t>
            </a:r>
          </a:p>
          <a:p>
            <a:pPr algn="r">
              <a:lnSpc>
                <a:spcPts val="1520"/>
              </a:lnSpc>
            </a:pP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(LIFE19 IPE/LV/000010 LIFE-IP </a:t>
            </a:r>
            <a:r>
              <a:rPr lang="en-GB" sz="85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LatViaNature</a:t>
            </a: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)</a:t>
            </a:r>
            <a:endParaRPr lang="en-LV" sz="850" b="0" i="0" dirty="0">
              <a:solidFill>
                <a:srgbClr val="2C4749"/>
              </a:solidFill>
              <a:latin typeface="Selawik" panose="020B0502040204020203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246886-003F-4D4D-83A0-C04FC37C69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" y="5765800"/>
            <a:ext cx="12192000" cy="10922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5E97B5A-D9A6-8B4C-8ACE-9107C97568FA}"/>
              </a:ext>
            </a:extLst>
          </p:cNvPr>
          <p:cNvGrpSpPr/>
          <p:nvPr userDrawn="1"/>
        </p:nvGrpSpPr>
        <p:grpSpPr>
          <a:xfrm>
            <a:off x="1005774" y="4095256"/>
            <a:ext cx="4544901" cy="461665"/>
            <a:chOff x="866887" y="4876883"/>
            <a:chExt cx="4544901" cy="46166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ED16DA9-C08B-374A-941F-3937F30F2B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66887" y="4926255"/>
              <a:ext cx="368300" cy="3683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56A7604-BACD-3C43-920E-6A5B5C5873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3405188" y="4923566"/>
              <a:ext cx="2006600" cy="3683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A33EB15-9A11-3249-8175-B9833626F62A}"/>
                </a:ext>
              </a:extLst>
            </p:cNvPr>
            <p:cNvSpPr txBox="1"/>
            <p:nvPr userDrawn="1"/>
          </p:nvSpPr>
          <p:spPr>
            <a:xfrm>
              <a:off x="1285289" y="4876883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 i="0" dirty="0" err="1">
                  <a:solidFill>
                    <a:schemeClr val="bg1"/>
                  </a:solidFill>
                  <a:latin typeface="Selawik Semilight" panose="020B0502040204020203" pitchFamily="34" charset="77"/>
                </a:rPr>
                <a:t>latvianature.lv</a:t>
              </a:r>
              <a:endParaRPr lang="en-LV" sz="2400" b="0" i="0" dirty="0">
                <a:solidFill>
                  <a:schemeClr val="bg1"/>
                </a:solidFill>
                <a:latin typeface="Selawik Semilight" panose="020B0502040204020203" pitchFamily="34" charset="77"/>
              </a:endParaRPr>
            </a:p>
          </p:txBody>
        </p:sp>
      </p:grp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371CE867-AF76-7A46-A879-1004FD16C5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02817" y="441327"/>
            <a:ext cx="3749396" cy="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8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F2AA6-BD69-364B-82D5-75709B0F8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20850"/>
            <a:ext cx="12192000" cy="513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41EB-5B85-0E4C-9B3F-3A146902CC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25772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rgbClr val="2C4749"/>
                </a:solidFill>
                <a:latin typeface="Selawik Semibold" panose="020B0502040204020203" pitchFamily="34" charset="77"/>
              </a:defRPr>
            </a:lvl1pPr>
          </a:lstStyle>
          <a:p>
            <a:r>
              <a:rPr lang="en-GB" dirty="0" err="1"/>
              <a:t>Paldies</a:t>
            </a:r>
            <a:r>
              <a:rPr lang="en-GB" dirty="0"/>
              <a:t> par </a:t>
            </a:r>
            <a:r>
              <a:rPr lang="en-GB" dirty="0" err="1"/>
              <a:t>uzmanību</a:t>
            </a:r>
            <a:r>
              <a:rPr lang="en-GB" dirty="0"/>
              <a:t>!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6FB4-E8F1-4E4D-8B8A-D3037014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6FB9-4337-3B4D-89D4-67ABCA19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79F1-AF52-D44A-94CE-529A86FA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71DB-C203-D846-8ABF-E1B1BBAAC386}" type="slidenum">
              <a:rPr lang="en-LV" smtClean="0"/>
              <a:t>‹#›</a:t>
            </a:fld>
            <a:endParaRPr lang="en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D68CE-0119-1446-B1AE-54B9891BC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6634"/>
            <a:ext cx="2540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DE95-FCB7-644D-A052-4ED657B0C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774" y="1417386"/>
            <a:ext cx="13716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FA42-8BA7-8E4D-963C-BCE6C7F7676B}"/>
              </a:ext>
            </a:extLst>
          </p:cNvPr>
          <p:cNvSpPr txBox="1"/>
          <p:nvPr userDrawn="1"/>
        </p:nvSpPr>
        <p:spPr>
          <a:xfrm>
            <a:off x="3937299" y="539219"/>
            <a:ext cx="3539266" cy="68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ES LIFE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Programa</a:t>
            </a:r>
            <a:r>
              <a:rPr lang="lv-LV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m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s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projekts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b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</a:b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“Natura 2000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aizsargājamo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teritoriju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pārvaldības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un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apsaimniekošanas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optimizācija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”</a:t>
            </a:r>
          </a:p>
          <a:p>
            <a:pPr algn="r">
              <a:lnSpc>
                <a:spcPts val="1520"/>
              </a:lnSpc>
            </a:pP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(LIFE19 IPE/LV/000010 LIFE-IP </a:t>
            </a:r>
            <a:r>
              <a:rPr lang="en-GB" sz="85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LatViaNature</a:t>
            </a: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)</a:t>
            </a:r>
            <a:endParaRPr lang="en-LV" sz="850" b="0" i="0" dirty="0">
              <a:solidFill>
                <a:srgbClr val="2C4749"/>
              </a:solidFill>
              <a:latin typeface="Selawik" panose="020B0502040204020203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246886-003F-4D4D-83A0-C04FC37C69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-19877" y="5765800"/>
            <a:ext cx="12211878" cy="10922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C70C8CE-0C4A-8F4C-AF1A-139C09783D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02817" y="441327"/>
            <a:ext cx="3749396" cy="89719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4255813-5F10-364A-9416-D8F09A21F40E}"/>
              </a:ext>
            </a:extLst>
          </p:cNvPr>
          <p:cNvGrpSpPr/>
          <p:nvPr userDrawn="1"/>
        </p:nvGrpSpPr>
        <p:grpSpPr>
          <a:xfrm>
            <a:off x="1005774" y="4095256"/>
            <a:ext cx="4544901" cy="461665"/>
            <a:chOff x="1005774" y="4095256"/>
            <a:chExt cx="4544901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820D0D4-8D23-2547-B06C-01ECBDE95DA6}"/>
                </a:ext>
              </a:extLst>
            </p:cNvPr>
            <p:cNvSpPr txBox="1"/>
            <p:nvPr userDrawn="1"/>
          </p:nvSpPr>
          <p:spPr>
            <a:xfrm>
              <a:off x="1424176" y="4095256"/>
              <a:ext cx="2069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 i="0" dirty="0" err="1">
                  <a:solidFill>
                    <a:srgbClr val="2C4749"/>
                  </a:solidFill>
                  <a:latin typeface="Selawik Semilight" panose="020B0502040204020203" pitchFamily="34" charset="77"/>
                </a:rPr>
                <a:t>latvianature.lv</a:t>
              </a:r>
              <a:endParaRPr lang="en-LV" sz="2400" b="0" i="0" dirty="0">
                <a:solidFill>
                  <a:srgbClr val="2C4749"/>
                </a:solidFill>
                <a:latin typeface="Selawik Semilight" panose="020B0502040204020203" pitchFamily="34" charset="77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16E4B9-0E1F-C54C-87A5-2FE1840DA2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1005774" y="4150996"/>
              <a:ext cx="368300" cy="3683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ADCC86-B81D-B14A-B8E1-E235632E86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544075" y="4150996"/>
              <a:ext cx="2006600" cy="368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0991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ree, outdoor, forest, plant&#10;&#10;Description automatically generated">
            <a:extLst>
              <a:ext uri="{FF2B5EF4-FFF2-40B4-BE49-F238E27FC236}">
                <a16:creationId xmlns:a16="http://schemas.microsoft.com/office/drawing/2014/main" id="{BBEF2AA6-BD69-364B-82D5-75709B0F8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12192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41EB-5B85-0E4C-9B3F-3A146902CC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25772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chemeClr val="bg1"/>
                </a:solidFill>
                <a:latin typeface="Selawik Semibold" panose="020B0502040204020203" pitchFamily="34" charset="77"/>
              </a:defRPr>
            </a:lvl1pPr>
          </a:lstStyle>
          <a:p>
            <a:r>
              <a:rPr lang="en-GB" dirty="0" err="1"/>
              <a:t>Prezentācijas</a:t>
            </a:r>
            <a:r>
              <a:rPr lang="en-GB" dirty="0"/>
              <a:t> </a:t>
            </a:r>
            <a:r>
              <a:rPr lang="en-GB" dirty="0" err="1"/>
              <a:t>nosaukums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16CC5-AC96-EC4B-9B0D-FD709EF10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20544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D68CE-0119-1446-B1AE-54B9891BC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6634"/>
            <a:ext cx="2540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DE95-FCB7-644D-A052-4ED657B0C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774" y="1417386"/>
            <a:ext cx="13716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FA42-8BA7-8E4D-963C-BCE6C7F7676B}"/>
              </a:ext>
            </a:extLst>
          </p:cNvPr>
          <p:cNvSpPr txBox="1"/>
          <p:nvPr userDrawn="1"/>
        </p:nvSpPr>
        <p:spPr>
          <a:xfrm>
            <a:off x="3937299" y="539219"/>
            <a:ext cx="3539266" cy="68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ES LIFE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Programas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projekts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b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</a:b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“Natura 2000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aizsargājamo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teritoriju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pārvaldības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un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apsaimniekošanas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optimizācija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”</a:t>
            </a:r>
          </a:p>
          <a:p>
            <a:pPr algn="r">
              <a:lnSpc>
                <a:spcPts val="1520"/>
              </a:lnSpc>
            </a:pP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(LIFE19 IPE/LV/000010 LIFE-IP </a:t>
            </a:r>
            <a:r>
              <a:rPr lang="en-GB" sz="85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LatViaNature</a:t>
            </a: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)</a:t>
            </a:r>
            <a:endParaRPr lang="en-LV" sz="850" b="0" i="0" dirty="0">
              <a:solidFill>
                <a:srgbClr val="2C4749"/>
              </a:solidFill>
              <a:latin typeface="Selawik" panose="020B0502040204020203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246886-003F-4D4D-83A0-C04FC37C69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5765800"/>
            <a:ext cx="12192000" cy="10922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F2B235A4-58FD-E846-BB24-0D490D2BF42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02817" y="441327"/>
            <a:ext cx="3749396" cy="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51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F2AA6-BD69-364B-82D5-75709B0F8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8175"/>
            <a:ext cx="12192000" cy="5136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41EB-5B85-0E4C-9B3F-3A146902CC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11811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chemeClr val="bg1"/>
                </a:solidFill>
                <a:latin typeface="Selawik Semibold" panose="020B0502040204020203" pitchFamily="34" charset="77"/>
              </a:defRPr>
            </a:lvl1pPr>
          </a:lstStyle>
          <a:p>
            <a:r>
              <a:rPr lang="en-GB" dirty="0" err="1"/>
              <a:t>Prezentācijas</a:t>
            </a:r>
            <a:r>
              <a:rPr lang="en-GB" dirty="0"/>
              <a:t> </a:t>
            </a:r>
            <a:r>
              <a:rPr lang="en-GB" dirty="0" err="1"/>
              <a:t>nosaukums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16CC5-AC96-EC4B-9B0D-FD709EF10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1914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V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D68CE-0119-1446-B1AE-54B9891BC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6634"/>
            <a:ext cx="2540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DE95-FCB7-644D-A052-4ED657B0C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774" y="1417386"/>
            <a:ext cx="13716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FA42-8BA7-8E4D-963C-BCE6C7F7676B}"/>
              </a:ext>
            </a:extLst>
          </p:cNvPr>
          <p:cNvSpPr txBox="1"/>
          <p:nvPr userDrawn="1"/>
        </p:nvSpPr>
        <p:spPr>
          <a:xfrm>
            <a:off x="3937299" y="539219"/>
            <a:ext cx="3539266" cy="68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ES LIFE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Programas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projekts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b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</a:b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“Natura 2000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aizsargājamo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teritoriju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pārvaldības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un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apsaimniekošanas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optimizācija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”</a:t>
            </a:r>
          </a:p>
          <a:p>
            <a:pPr algn="r">
              <a:lnSpc>
                <a:spcPts val="1520"/>
              </a:lnSpc>
            </a:pP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(LIFE19 IPE/LV/000010 LIFE-IP </a:t>
            </a:r>
            <a:r>
              <a:rPr lang="en-GB" sz="85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LatViaNature</a:t>
            </a: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)</a:t>
            </a:r>
            <a:endParaRPr lang="en-LV" sz="850" b="0" i="0" dirty="0">
              <a:solidFill>
                <a:srgbClr val="2C4749"/>
              </a:solidFill>
              <a:latin typeface="Selawik" panose="020B0502040204020203" pitchFamily="34" charset="77"/>
            </a:endParaRP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8E4FAC34-985C-3245-B281-13A653B066A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02817" y="441327"/>
            <a:ext cx="3749396" cy="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536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F2AA6-BD69-364B-82D5-75709B0F8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8175"/>
            <a:ext cx="12192000" cy="51361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41EB-5B85-0E4C-9B3F-3A146902CC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25772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chemeClr val="bg1"/>
                </a:solidFill>
                <a:latin typeface="Selawik Semibold" panose="020B0502040204020203" pitchFamily="34" charset="77"/>
              </a:defRPr>
            </a:lvl1pPr>
          </a:lstStyle>
          <a:p>
            <a:r>
              <a:rPr lang="en-GB" dirty="0" err="1"/>
              <a:t>Prezentācijas</a:t>
            </a:r>
            <a:r>
              <a:rPr lang="en-GB" dirty="0"/>
              <a:t> </a:t>
            </a:r>
            <a:r>
              <a:rPr lang="en-GB" dirty="0" err="1"/>
              <a:t>nosaukums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16CC5-AC96-EC4B-9B0D-FD709EF10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20544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6FB4-E8F1-4E4D-8B8A-D3037014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6FB9-4337-3B4D-89D4-67ABCA19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79F1-AF52-D44A-94CE-529A86FA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71DB-C203-D846-8ABF-E1B1BBAAC386}" type="slidenum">
              <a:rPr lang="en-LV" smtClean="0"/>
              <a:t>‹#›</a:t>
            </a:fld>
            <a:endParaRPr lang="en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D68CE-0119-1446-B1AE-54B9891BC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6634"/>
            <a:ext cx="2540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DE95-FCB7-644D-A052-4ED657B0C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774" y="1417386"/>
            <a:ext cx="13716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FA42-8BA7-8E4D-963C-BCE6C7F7676B}"/>
              </a:ext>
            </a:extLst>
          </p:cNvPr>
          <p:cNvSpPr txBox="1"/>
          <p:nvPr userDrawn="1"/>
        </p:nvSpPr>
        <p:spPr>
          <a:xfrm>
            <a:off x="3937299" y="539219"/>
            <a:ext cx="3539266" cy="68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ES LIFE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Programas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projekts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b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</a:b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“Natura 2000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aizsargājamo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teritoriju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pārvaldības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un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apsaimniekošanas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optimizācija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”</a:t>
            </a:r>
          </a:p>
          <a:p>
            <a:pPr algn="r">
              <a:lnSpc>
                <a:spcPts val="1520"/>
              </a:lnSpc>
            </a:pP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(LIFE19 IPE/LV/000010 LIFE-IP </a:t>
            </a:r>
            <a:r>
              <a:rPr lang="en-GB" sz="85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LatViaNature</a:t>
            </a: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)</a:t>
            </a:r>
            <a:endParaRPr lang="en-LV" sz="850" b="0" i="0" dirty="0">
              <a:solidFill>
                <a:srgbClr val="2C4749"/>
              </a:solidFill>
              <a:latin typeface="Selawik" panose="020B0502040204020203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246886-003F-4D4D-83A0-C04FC37C69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" y="5765800"/>
            <a:ext cx="12192000" cy="10922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2DD443D3-B461-274A-B991-926CE0D203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02817" y="441327"/>
            <a:ext cx="3749396" cy="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284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F2AA6-BD69-364B-82D5-75709B0F8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20850"/>
            <a:ext cx="12192000" cy="513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41EB-5B85-0E4C-9B3F-3A146902CC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11811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chemeClr val="bg1"/>
                </a:solidFill>
                <a:latin typeface="Selawik Semibold" panose="020B0502040204020203" pitchFamily="34" charset="77"/>
              </a:defRPr>
            </a:lvl1pPr>
          </a:lstStyle>
          <a:p>
            <a:r>
              <a:rPr lang="en-GB" dirty="0" err="1"/>
              <a:t>Prezentācijas</a:t>
            </a:r>
            <a:r>
              <a:rPr lang="en-GB" dirty="0"/>
              <a:t> </a:t>
            </a:r>
            <a:r>
              <a:rPr lang="en-GB" dirty="0" err="1"/>
              <a:t>nosaukums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16CC5-AC96-EC4B-9B0D-FD709EF10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191486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6FB4-E8F1-4E4D-8B8A-D3037014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6FB9-4337-3B4D-89D4-67ABCA19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79F1-AF52-D44A-94CE-529A86FA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71DB-C203-D846-8ABF-E1B1BBAAC386}" type="slidenum">
              <a:rPr lang="en-LV" smtClean="0"/>
              <a:t>‹#›</a:t>
            </a:fld>
            <a:endParaRPr lang="en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D68CE-0119-1446-B1AE-54B9891BC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6634"/>
            <a:ext cx="2540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DE95-FCB7-644D-A052-4ED657B0C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774" y="1417386"/>
            <a:ext cx="13716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FA42-8BA7-8E4D-963C-BCE6C7F7676B}"/>
              </a:ext>
            </a:extLst>
          </p:cNvPr>
          <p:cNvSpPr txBox="1"/>
          <p:nvPr userDrawn="1"/>
        </p:nvSpPr>
        <p:spPr>
          <a:xfrm>
            <a:off x="3937299" y="539219"/>
            <a:ext cx="3539266" cy="68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ES LIFE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Programas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projekts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b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</a:b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“Natura 2000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aizsargājamo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teritoriju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pārvaldības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un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apsaimniekošanas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optimizācija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”</a:t>
            </a:r>
          </a:p>
          <a:p>
            <a:pPr algn="r">
              <a:lnSpc>
                <a:spcPts val="1520"/>
              </a:lnSpc>
            </a:pP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(LIFE19 IPE/LV/000010 LIFE-IP </a:t>
            </a:r>
            <a:r>
              <a:rPr lang="en-GB" sz="85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LatViaNature</a:t>
            </a: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)</a:t>
            </a:r>
            <a:endParaRPr lang="en-LV" sz="850" b="0" i="0" dirty="0">
              <a:solidFill>
                <a:srgbClr val="2C4749"/>
              </a:solidFill>
              <a:latin typeface="Selawik" panose="020B0502040204020203" pitchFamily="34" charset="77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626878AF-B9FD-5D4B-9CD1-9C02968C3E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02817" y="441327"/>
            <a:ext cx="3749396" cy="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42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F2AA6-BD69-364B-82D5-75709B0F8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20850"/>
            <a:ext cx="12192000" cy="513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41EB-5B85-0E4C-9B3F-3A146902CC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25772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chemeClr val="bg1"/>
                </a:solidFill>
                <a:latin typeface="Selawik Semibold" panose="020B0502040204020203" pitchFamily="34" charset="77"/>
              </a:defRPr>
            </a:lvl1pPr>
          </a:lstStyle>
          <a:p>
            <a:r>
              <a:rPr lang="en-GB" dirty="0" err="1"/>
              <a:t>Prezentācijas</a:t>
            </a:r>
            <a:r>
              <a:rPr lang="en-GB" dirty="0"/>
              <a:t> </a:t>
            </a:r>
            <a:r>
              <a:rPr lang="en-GB" dirty="0" err="1"/>
              <a:t>nosaukums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16CC5-AC96-EC4B-9B0D-FD709EF10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20544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6FB4-E8F1-4E4D-8B8A-D3037014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6FB9-4337-3B4D-89D4-67ABCA19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79F1-AF52-D44A-94CE-529A86FA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71DB-C203-D846-8ABF-E1B1BBAAC386}" type="slidenum">
              <a:rPr lang="en-LV" smtClean="0"/>
              <a:t>‹#›</a:t>
            </a:fld>
            <a:endParaRPr lang="en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D68CE-0119-1446-B1AE-54B9891BC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6634"/>
            <a:ext cx="2540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DE95-FCB7-644D-A052-4ED657B0C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774" y="1417386"/>
            <a:ext cx="13716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FA42-8BA7-8E4D-963C-BCE6C7F7676B}"/>
              </a:ext>
            </a:extLst>
          </p:cNvPr>
          <p:cNvSpPr txBox="1"/>
          <p:nvPr userDrawn="1"/>
        </p:nvSpPr>
        <p:spPr>
          <a:xfrm>
            <a:off x="3937299" y="539219"/>
            <a:ext cx="3539266" cy="68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ES LIFE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Programas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projekts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b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</a:b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“Natura 2000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aizsargājamo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teritoriju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pārvaldības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un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apsaimniekošanas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optimizācija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”</a:t>
            </a:r>
          </a:p>
          <a:p>
            <a:pPr algn="r">
              <a:lnSpc>
                <a:spcPts val="1520"/>
              </a:lnSpc>
            </a:pP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(LIFE19 IPE/LV/000010 LIFE-IP </a:t>
            </a:r>
            <a:r>
              <a:rPr lang="en-GB" sz="85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LatViaNature</a:t>
            </a: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)</a:t>
            </a:r>
            <a:endParaRPr lang="en-LV" sz="850" b="0" i="0" dirty="0">
              <a:solidFill>
                <a:srgbClr val="2C4749"/>
              </a:solidFill>
              <a:latin typeface="Selawik" panose="020B0502040204020203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246886-003F-4D4D-83A0-C04FC37C69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" y="5765800"/>
            <a:ext cx="12192000" cy="10922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DC6E402-2043-D249-8189-4982CE76900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02817" y="441327"/>
            <a:ext cx="3749396" cy="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20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F2AA6-BD69-364B-82D5-75709B0F8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20850"/>
            <a:ext cx="12192000" cy="513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41EB-5B85-0E4C-9B3F-3A146902CC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25772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rgbClr val="2C4749"/>
                </a:solidFill>
                <a:latin typeface="Selawik Semibold" panose="020B0502040204020203" pitchFamily="34" charset="77"/>
              </a:defRPr>
            </a:lvl1pPr>
          </a:lstStyle>
          <a:p>
            <a:r>
              <a:rPr lang="en-GB" dirty="0" err="1"/>
              <a:t>Prezentācijas</a:t>
            </a:r>
            <a:r>
              <a:rPr lang="en-GB" dirty="0"/>
              <a:t> </a:t>
            </a:r>
            <a:r>
              <a:rPr lang="en-GB" dirty="0" err="1"/>
              <a:t>nosaukums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16CC5-AC96-EC4B-9B0D-FD709EF10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20544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C47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6FB4-E8F1-4E4D-8B8A-D3037014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6FB9-4337-3B4D-89D4-67ABCA19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79F1-AF52-D44A-94CE-529A86FA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71DB-C203-D846-8ABF-E1B1BBAAC386}" type="slidenum">
              <a:rPr lang="en-LV" smtClean="0"/>
              <a:t>‹#›</a:t>
            </a:fld>
            <a:endParaRPr lang="en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D68CE-0119-1446-B1AE-54B9891BC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6634"/>
            <a:ext cx="2540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DE95-FCB7-644D-A052-4ED657B0C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774" y="1417386"/>
            <a:ext cx="13716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FA42-8BA7-8E4D-963C-BCE6C7F7676B}"/>
              </a:ext>
            </a:extLst>
          </p:cNvPr>
          <p:cNvSpPr txBox="1"/>
          <p:nvPr userDrawn="1"/>
        </p:nvSpPr>
        <p:spPr>
          <a:xfrm>
            <a:off x="3937299" y="539219"/>
            <a:ext cx="3539266" cy="68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ES LIFE Program</a:t>
            </a:r>
            <a:r>
              <a:rPr lang="lv-LV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m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as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projekts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b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</a:b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“Natura 2000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aizsargājamo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teritoriju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pārvaldības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un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apsaimniekošanas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optimizācija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”</a:t>
            </a:r>
          </a:p>
          <a:p>
            <a:pPr algn="r">
              <a:lnSpc>
                <a:spcPts val="1520"/>
              </a:lnSpc>
            </a:pP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(LIFE19 IPE/LV/000010 LIFE-IP </a:t>
            </a:r>
            <a:r>
              <a:rPr lang="en-GB" sz="85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LatViaNature</a:t>
            </a: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)</a:t>
            </a:r>
            <a:endParaRPr lang="en-LV" sz="850" b="0" i="0" dirty="0">
              <a:solidFill>
                <a:srgbClr val="2C4749"/>
              </a:solidFill>
              <a:latin typeface="Selawik" panose="020B0502040204020203" pitchFamily="34" charset="77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F3C6427-A6B9-B542-942F-E03AA9F39D2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02817" y="441327"/>
            <a:ext cx="3749396" cy="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82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EF2AA6-BD69-364B-82D5-75709B0F86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20850"/>
            <a:ext cx="12192000" cy="5130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D441EB-5B85-0E4C-9B3F-3A146902CC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25772"/>
            <a:ext cx="9144000" cy="23876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 b="1" i="0">
                <a:solidFill>
                  <a:srgbClr val="2C4749"/>
                </a:solidFill>
                <a:latin typeface="Selawik Semibold" panose="020B0502040204020203" pitchFamily="34" charset="77"/>
              </a:defRPr>
            </a:lvl1pPr>
          </a:lstStyle>
          <a:p>
            <a:r>
              <a:rPr lang="en-GB" dirty="0" err="1"/>
              <a:t>Prezentācijas</a:t>
            </a:r>
            <a:r>
              <a:rPr lang="en-GB" dirty="0"/>
              <a:t> </a:t>
            </a:r>
            <a:r>
              <a:rPr lang="en-GB" dirty="0" err="1"/>
              <a:t>nosaukums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616CC5-AC96-EC4B-9B0D-FD709EF10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205447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C47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56FB4-E8F1-4E4D-8B8A-D3037014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76FB9-4337-3B4D-89D4-67ABCA19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B79F1-AF52-D44A-94CE-529A86FA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771DB-C203-D846-8ABF-E1B1BBAAC386}" type="slidenum">
              <a:rPr lang="en-LV" smtClean="0"/>
              <a:t>‹#›</a:t>
            </a:fld>
            <a:endParaRPr lang="en-LV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DD68CE-0119-1446-B1AE-54B9891BC7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556634"/>
            <a:ext cx="2540000" cy="77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1DE95-FCB7-644D-A052-4ED657B0C9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05774" y="1417386"/>
            <a:ext cx="1371600" cy="482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F54FA42-8BA7-8E4D-963C-BCE6C7F7676B}"/>
              </a:ext>
            </a:extLst>
          </p:cNvPr>
          <p:cNvSpPr txBox="1"/>
          <p:nvPr userDrawn="1"/>
        </p:nvSpPr>
        <p:spPr>
          <a:xfrm>
            <a:off x="3937299" y="539219"/>
            <a:ext cx="3539266" cy="684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120"/>
              </a:lnSpc>
            </a:pP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ES LIFE Program</a:t>
            </a:r>
            <a:r>
              <a:rPr lang="lv-LV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m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as </a:t>
            </a:r>
            <a:r>
              <a:rPr lang="en-GB" sz="110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projekts</a:t>
            </a:r>
            <a: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br>
              <a:rPr lang="en-GB" sz="1100" b="0" i="0" dirty="0">
                <a:solidFill>
                  <a:srgbClr val="2C4749"/>
                </a:solidFill>
                <a:latin typeface="Selawik" panose="020B0502040204020203" pitchFamily="34" charset="77"/>
              </a:rPr>
            </a:b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“Natura 2000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aizsargājamo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teritoriju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pārvaldības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un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apsaimniekošanas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 </a:t>
            </a:r>
            <a:r>
              <a:rPr lang="en-GB" sz="1100" b="1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optimizācija</a:t>
            </a:r>
            <a:r>
              <a:rPr lang="en-GB" sz="1100" b="1" i="0" dirty="0">
                <a:solidFill>
                  <a:srgbClr val="2C4749"/>
                </a:solidFill>
                <a:latin typeface="Selawik" panose="020B0502040204020203" pitchFamily="34" charset="77"/>
              </a:rPr>
              <a:t>”</a:t>
            </a:r>
          </a:p>
          <a:p>
            <a:pPr algn="r">
              <a:lnSpc>
                <a:spcPts val="1520"/>
              </a:lnSpc>
            </a:pP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(LIFE19 IPE/LV/000010 LIFE-IP </a:t>
            </a:r>
            <a:r>
              <a:rPr lang="en-GB" sz="850" b="0" i="0" dirty="0" err="1">
                <a:solidFill>
                  <a:srgbClr val="2C4749"/>
                </a:solidFill>
                <a:latin typeface="Selawik" panose="020B0502040204020203" pitchFamily="34" charset="77"/>
              </a:rPr>
              <a:t>LatViaNature</a:t>
            </a:r>
            <a:r>
              <a:rPr lang="en-GB" sz="850" b="0" i="0" dirty="0">
                <a:solidFill>
                  <a:srgbClr val="2C4749"/>
                </a:solidFill>
                <a:latin typeface="Selawik" panose="020B0502040204020203" pitchFamily="34" charset="77"/>
              </a:rPr>
              <a:t>)</a:t>
            </a:r>
            <a:endParaRPr lang="en-LV" sz="850" b="0" i="0" dirty="0">
              <a:solidFill>
                <a:srgbClr val="2C4749"/>
              </a:solidFill>
              <a:latin typeface="Selawik" panose="020B0502040204020203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246886-003F-4D4D-83A0-C04FC37C69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" y="5765800"/>
            <a:ext cx="12192000" cy="109220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C70C8CE-0C4A-8F4C-AF1A-139C09783DA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02817" y="441327"/>
            <a:ext cx="3749396" cy="89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2659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pos="7151" userDrawn="1">
          <p15:clr>
            <a:srgbClr val="FBAE40"/>
          </p15:clr>
        </p15:guide>
        <p15:guide id="3" orient="horz" pos="34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3C4A0-DEF5-D64E-8F79-D5ABB60E9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8805"/>
            <a:ext cx="10515600" cy="3638158"/>
          </a:xfrm>
        </p:spPr>
        <p:txBody>
          <a:bodyPr/>
          <a:lstStyle>
            <a:lvl1pPr marL="360000" indent="-360000">
              <a:buFontTx/>
              <a:buBlip>
                <a:blip r:embed="rId2"/>
              </a:buBlip>
              <a:defRPr/>
            </a:lvl1pPr>
            <a:lvl2pPr marL="685800" indent="-228600">
              <a:buClr>
                <a:srgbClr val="96332A"/>
              </a:buClr>
              <a:buFont typeface="System Font Regular"/>
              <a:buChar char="–"/>
              <a:defRPr/>
            </a:lvl2pPr>
            <a:lvl3pPr marL="1143000" indent="-228600">
              <a:buClr>
                <a:srgbClr val="96332A"/>
              </a:buClr>
              <a:buFont typeface="System Font Regular"/>
              <a:buChar char="–"/>
              <a:defRPr>
                <a:solidFill>
                  <a:srgbClr val="2C4749"/>
                </a:solidFill>
              </a:defRPr>
            </a:lvl3pPr>
            <a:lvl4pPr marL="1600200" indent="-228600">
              <a:buClr>
                <a:srgbClr val="96332A"/>
              </a:buClr>
              <a:buFont typeface="System Font Regular"/>
              <a:buChar char="–"/>
              <a:defRPr/>
            </a:lvl4pPr>
            <a:lvl5pPr marL="2057400" indent="-228600">
              <a:buClr>
                <a:srgbClr val="96332A"/>
              </a:buClr>
              <a:buFont typeface="System Font Regular"/>
              <a:buChar char="–"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9F86FE7-EF3F-D342-9093-45E41981A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3242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LV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776D06F-67DB-7243-B19F-FF3E5DB3E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C4749"/>
                </a:solidFill>
              </a:defRPr>
            </a:lvl1pPr>
          </a:lstStyle>
          <a:p>
            <a:endParaRPr lang="en-LV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0A824821-91B0-7749-98B5-D1186C1B7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LV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11D5AD5-7F40-C941-9386-09982625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C4749"/>
                </a:solidFill>
              </a:defRPr>
            </a:lvl1pPr>
          </a:lstStyle>
          <a:p>
            <a:fld id="{CAD771DB-C203-D846-8ABF-E1B1BBAAC386}" type="slidenum">
              <a:rPr lang="en-LV" smtClean="0"/>
              <a:pPr/>
              <a:t>‹#›</a:t>
            </a:fld>
            <a:endParaRPr lang="en-LV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836C90-DA6C-0F46-919C-540EF26BA6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420687"/>
            <a:ext cx="1714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88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9" userDrawn="1">
          <p15:clr>
            <a:srgbClr val="FBAE40"/>
          </p15:clr>
        </p15:guide>
        <p15:guide id="2" orient="horz" pos="75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C0363D-E3D5-F540-823C-BE6D2A7CB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5DC25-CD62-7C4C-8D19-91C70F814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27B6A-8EA3-824B-9DD0-E907778A7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Selawik" panose="020B0502040204020203" pitchFamily="34" charset="77"/>
              </a:defRPr>
            </a:lvl1pPr>
          </a:lstStyle>
          <a:p>
            <a:endParaRPr lang="en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491562-CA50-EC42-8808-D8C24A73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Selawik" panose="020B0502040204020203" pitchFamily="34" charset="77"/>
              </a:defRPr>
            </a:lvl1pPr>
          </a:lstStyle>
          <a:p>
            <a:endParaRPr lang="en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F721E-EFDC-A343-8270-911D4F98F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Selawik" panose="020B0502040204020203" pitchFamily="34" charset="77"/>
              </a:defRPr>
            </a:lvl1pPr>
          </a:lstStyle>
          <a:p>
            <a:fld id="{CAD771DB-C203-D846-8ABF-E1B1BBAAC386}" type="slidenum">
              <a:rPr lang="en-LV" smtClean="0"/>
              <a:pPr/>
              <a:t>‹#›</a:t>
            </a:fld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45679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7" r:id="rId7"/>
    <p:sldLayoutId id="2147483666" r:id="rId8"/>
    <p:sldLayoutId id="2147483650" r:id="rId9"/>
    <p:sldLayoutId id="2147483652" r:id="rId10"/>
    <p:sldLayoutId id="2147483654" r:id="rId11"/>
    <p:sldLayoutId id="2147483655" r:id="rId12"/>
    <p:sldLayoutId id="2147483657" r:id="rId13"/>
    <p:sldLayoutId id="2147483659" r:id="rId14"/>
    <p:sldLayoutId id="2147483668" r:id="rId15"/>
    <p:sldLayoutId id="2147483670" r:id="rId16"/>
    <p:sldLayoutId id="2147483669" r:id="rId17"/>
    <p:sldLayoutId id="2147483671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Selawik" panose="020B050204020402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elawik" panose="020B05020402040202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elawik" panose="020B05020402040202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elawik" panose="020B05020402040202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lawik" panose="020B05020402040202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lawik" panose="020B05020402040202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7.svg"/><Relationship Id="rId7" Type="http://schemas.openxmlformats.org/officeDocument/2006/relationships/image" Target="../media/image260.pn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0.png"/><Relationship Id="rId11" Type="http://schemas.openxmlformats.org/officeDocument/2006/relationships/image" Target="../media/image33.png"/><Relationship Id="rId5" Type="http://schemas.openxmlformats.org/officeDocument/2006/relationships/image" Target="../media/image29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latvianature.daba.gov.lv/dzivais-mez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tvianature.lv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10C8A-15C1-B6EC-2390-637E6DB4CA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106" y="1725772"/>
            <a:ext cx="11185198" cy="2069614"/>
          </a:xfrm>
        </p:spPr>
        <p:txBody>
          <a:bodyPr>
            <a:normAutofit/>
          </a:bodyPr>
          <a:lstStyle/>
          <a:p>
            <a:r>
              <a:rPr lang="lv-LV" sz="4400" dirty="0"/>
              <a:t>Dabas aizsardzības pārvaldes aktualitātes: LIFE-IP LatViaNature projekts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962EB5-D605-6E20-B2CE-6FDAB62A2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7" y="4205447"/>
            <a:ext cx="10508793" cy="1655762"/>
          </a:xfrm>
        </p:spPr>
        <p:txBody>
          <a:bodyPr>
            <a:normAutofit/>
          </a:bodyPr>
          <a:lstStyle/>
          <a:p>
            <a:r>
              <a:rPr lang="lv-LV" dirty="0"/>
              <a:t>Ģirts Baranovskis (LIFE IP LatViaNature Kompensāciju nodaļas vadītājs)</a:t>
            </a:r>
          </a:p>
          <a:p>
            <a:r>
              <a:rPr lang="lv-LV" dirty="0"/>
              <a:t>23.11.2022.</a:t>
            </a:r>
          </a:p>
          <a:p>
            <a:r>
              <a:rPr lang="pt-BR" dirty="0"/>
              <a:t>Zemkopības ministrijas Meža nozares konference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24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46206AB-B9E7-4A8D-9557-5F1174B08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177365"/>
              </p:ext>
            </p:extLst>
          </p:nvPr>
        </p:nvGraphicFramePr>
        <p:xfrm>
          <a:off x="513567" y="1365337"/>
          <a:ext cx="5194857" cy="4659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D86B9B65-5784-4126-91BA-623D9F019C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077820"/>
              </p:ext>
            </p:extLst>
          </p:nvPr>
        </p:nvGraphicFramePr>
        <p:xfrm>
          <a:off x="6195478" y="1189973"/>
          <a:ext cx="5194857" cy="502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5503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27252A-D0EB-B4F0-5B99-CE8F28748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238" y="1903957"/>
            <a:ext cx="10480632" cy="4398267"/>
          </a:xfrm>
        </p:spPr>
        <p:txBody>
          <a:bodyPr>
            <a:normAutofit/>
          </a:bodyPr>
          <a:lstStyle/>
          <a:p>
            <a:r>
              <a:rPr lang="lv-LV" dirty="0"/>
              <a:t>Meža īpašnieku attieksme pret dabas vērtību saglabāšanu ir ļoti dažāda</a:t>
            </a:r>
          </a:p>
          <a:p>
            <a:r>
              <a:rPr lang="lv-LV" dirty="0"/>
              <a:t>Augsts pieprasījums pēc konsultācijām (mežā uz vietas)</a:t>
            </a:r>
          </a:p>
          <a:p>
            <a:r>
              <a:rPr lang="lv-LV" dirty="0"/>
              <a:t>Tiesības lemt par sava meža izmantošanu</a:t>
            </a:r>
          </a:p>
          <a:p>
            <a:r>
              <a:rPr lang="lv-LV" dirty="0"/>
              <a:t>Kompensāciju jautājums</a:t>
            </a:r>
          </a:p>
          <a:p>
            <a:r>
              <a:rPr lang="lv-LV" dirty="0"/>
              <a:t>Sadarbības izaicinājumi ar dabas aizsardzības institūcijām</a:t>
            </a:r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0C6230-EC6A-80FF-E0EF-BD9D0007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909" y="408311"/>
            <a:ext cx="4885674" cy="866079"/>
          </a:xfrm>
        </p:spPr>
        <p:txBody>
          <a:bodyPr>
            <a:normAutofit/>
          </a:bodyPr>
          <a:lstStyle/>
          <a:p>
            <a:r>
              <a:rPr lang="lv-LV" sz="3200" dirty="0"/>
              <a:t>Atsevišķi secinājumi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5736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802F16-96BC-2048-AC7E-B573E019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1242" y="145376"/>
            <a:ext cx="5006872" cy="999429"/>
          </a:xfrm>
        </p:spPr>
        <p:txBody>
          <a:bodyPr>
            <a:noAutofit/>
          </a:bodyPr>
          <a:lstStyle/>
          <a:p>
            <a:pPr algn="ctr"/>
            <a:r>
              <a:rPr lang="lv-LV" sz="2800" dirty="0"/>
              <a:t>Demonstrējumu teritorijas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6ACCC11-3129-7C4D-A169-D53A5CE8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49" y="1471807"/>
            <a:ext cx="6413325" cy="4609578"/>
          </a:xfrm>
        </p:spPr>
        <p:txBody>
          <a:bodyPr>
            <a:noAutofit/>
          </a:bodyPr>
          <a:lstStyle/>
          <a:p>
            <a:r>
              <a:rPr lang="lv-LV" sz="2400" dirty="0"/>
              <a:t>Pieredzes apmaiņas platforma ilgtspējīgai meža apsaimniekošanai</a:t>
            </a:r>
          </a:p>
          <a:p>
            <a:r>
              <a:rPr lang="lv-LV" sz="2400" dirty="0"/>
              <a:t>Meža īpašnieka skatupunkts, pieredze</a:t>
            </a:r>
          </a:p>
          <a:p>
            <a:r>
              <a:rPr lang="lv-LV" sz="2400" dirty="0"/>
              <a:t>Saimniecisko un dabas daudzveidības saglabāšanas interešu saskaņošana</a:t>
            </a:r>
          </a:p>
          <a:p>
            <a:r>
              <a:rPr lang="lv-LV" sz="2400" dirty="0"/>
              <a:t>Apsekoti vairāk nekā 30 meža īpašumi</a:t>
            </a:r>
          </a:p>
          <a:p>
            <a:r>
              <a:rPr lang="lv-LV" sz="2400" dirty="0"/>
              <a:t>Vērtēšanas kritēriji: bioloģiski augstvērtīgu mežu klātbūtne, demonstrējumu objektu attīstības potenciāls, infrastruktūra, meža īpašnieka iesaiste, u.c.</a:t>
            </a:r>
          </a:p>
          <a:p>
            <a:r>
              <a:rPr lang="lv-LV" sz="2400" dirty="0"/>
              <a:t>Teritoriju atlasē piedalījās PDF, MKPC, DAP un VARAM pārstāvji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D8FCAF-69EC-2F18-C5B0-B696E1267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674" y="1340284"/>
            <a:ext cx="3795386" cy="487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54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65F900B3-A1A7-7EE0-58C5-8B3917FBF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89" y="544562"/>
            <a:ext cx="11528120" cy="6360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F956DD-DB40-7D14-D9B5-D668C808A09B}"/>
              </a:ext>
            </a:extLst>
          </p:cNvPr>
          <p:cNvSpPr txBox="1"/>
          <p:nvPr/>
        </p:nvSpPr>
        <p:spPr>
          <a:xfrm>
            <a:off x="4438389" y="156116"/>
            <a:ext cx="45344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lv-LV" sz="2800" b="1" dirty="0"/>
              <a:t>Demonstrējumu teritorijas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991271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802F16-96BC-2048-AC7E-B573E019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103" y="319062"/>
            <a:ext cx="7626096" cy="884042"/>
          </a:xfrm>
        </p:spPr>
        <p:txBody>
          <a:bodyPr>
            <a:noAutofit/>
          </a:bodyPr>
          <a:lstStyle/>
          <a:p>
            <a:pPr algn="ctr"/>
            <a:r>
              <a:rPr lang="lv-LV" sz="3200" dirty="0"/>
              <a:t>Diskusiju objekti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6ACCC11-3129-7C4D-A169-D53A5CE8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592"/>
            <a:ext cx="10925710" cy="4484318"/>
          </a:xfrm>
        </p:spPr>
        <p:txBody>
          <a:bodyPr>
            <a:normAutofit/>
          </a:bodyPr>
          <a:lstStyle/>
          <a:p>
            <a:r>
              <a:rPr lang="lv-LV" dirty="0"/>
              <a:t>Saimniecības: 17-128 ha </a:t>
            </a:r>
          </a:p>
          <a:p>
            <a:r>
              <a:rPr lang="lv-LV" dirty="0"/>
              <a:t>Gan ārpus, gan iekš Natura 2000</a:t>
            </a:r>
          </a:p>
          <a:p>
            <a:r>
              <a:rPr lang="lv-LV" dirty="0"/>
              <a:t>Demonstrējumu teritorijās izveidotajos objektos diskusijas:</a:t>
            </a:r>
          </a:p>
          <a:p>
            <a:pPr lvl="1"/>
            <a:r>
              <a:rPr lang="lv-LV" sz="2600" dirty="0"/>
              <a:t>bioloģiski augstvērtīgas mežaudzes, to apsaimniekošana</a:t>
            </a:r>
          </a:p>
          <a:p>
            <a:pPr lvl="1"/>
            <a:r>
              <a:rPr lang="lv-LV" sz="2600" dirty="0"/>
              <a:t>jaunaudžu kopšana </a:t>
            </a:r>
          </a:p>
          <a:p>
            <a:pPr lvl="1"/>
            <a:r>
              <a:rPr lang="lv-LV" sz="2600" dirty="0"/>
              <a:t>krājas kopšanas cirtes </a:t>
            </a:r>
          </a:p>
          <a:p>
            <a:pPr lvl="1"/>
            <a:r>
              <a:rPr lang="lv-LV" sz="2600" dirty="0"/>
              <a:t>izlases cirtes plānošana un pielietojums </a:t>
            </a:r>
          </a:p>
          <a:p>
            <a:pPr lvl="1"/>
            <a:r>
              <a:rPr lang="lv-LV" sz="2600" dirty="0"/>
              <a:t>dabas daudzveidības saglabāšanas nosacījumu ievērošana</a:t>
            </a:r>
          </a:p>
          <a:p>
            <a:pPr lvl="1"/>
            <a:r>
              <a:rPr lang="lv-LV" sz="2600" dirty="0"/>
              <a:t>u.c.</a:t>
            </a:r>
            <a:endParaRPr lang="lv-LV" sz="2800" dirty="0"/>
          </a:p>
          <a:p>
            <a:pPr marL="325800" lvl="1" indent="0">
              <a:buNone/>
            </a:pPr>
            <a:endParaRPr lang="lv-LV" dirty="0"/>
          </a:p>
          <a:p>
            <a:pPr marL="0" indent="0">
              <a:buNone/>
            </a:pP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961878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5B98E4-F650-BDB6-40B9-93423ED9D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812002"/>
            <a:ext cx="10765969" cy="2599683"/>
          </a:xfrm>
        </p:spPr>
        <p:txBody>
          <a:bodyPr>
            <a:normAutofit/>
          </a:bodyPr>
          <a:lstStyle/>
          <a:p>
            <a:r>
              <a:rPr lang="lv-LV" dirty="0"/>
              <a:t>Mērķi var sasniegt ar dažādām pieejām. Jo vairāk aizsargā ar brīvprātīgo pieeju, jo mazāk jāizmanto regulatīvā pieeja</a:t>
            </a:r>
          </a:p>
          <a:p>
            <a:r>
              <a:rPr lang="lv-LV" dirty="0"/>
              <a:t>Uzticības un sadarbības vairošana. Spriedzes mazināšana</a:t>
            </a:r>
          </a:p>
          <a:p>
            <a:r>
              <a:rPr lang="lv-LV" dirty="0">
                <a:solidFill>
                  <a:srgbClr val="00B050"/>
                </a:solidFill>
              </a:rPr>
              <a:t>Brīvprātīgā pieeja papildina nevis aizstāj tradicionālo (regulatīvo) pieeju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FE6EB6-9CB6-501F-6548-1259F08F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687" y="362372"/>
            <a:ext cx="6236469" cy="637329"/>
          </a:xfrm>
        </p:spPr>
        <p:txBody>
          <a:bodyPr>
            <a:normAutofit/>
          </a:bodyPr>
          <a:lstStyle/>
          <a:p>
            <a:pPr algn="ctr"/>
            <a:r>
              <a:rPr lang="lv-LV" sz="2600" dirty="0"/>
              <a:t>Brīvprātīgā (līgumiskā) pieeja</a:t>
            </a:r>
            <a:endParaRPr lang="en-GB" sz="2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B1AFD-69D6-A0CF-8D34-5C637C550DAB}"/>
              </a:ext>
            </a:extLst>
          </p:cNvPr>
          <p:cNvSpPr txBox="1"/>
          <p:nvPr/>
        </p:nvSpPr>
        <p:spPr>
          <a:xfrm>
            <a:off x="2264227" y="1668307"/>
            <a:ext cx="23404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Likumi, MK noteikumi, administratīvie akti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6BF5F3-6BCC-98AD-A50A-C144B50EFAB2}"/>
              </a:ext>
            </a:extLst>
          </p:cNvPr>
          <p:cNvSpPr txBox="1"/>
          <p:nvPr/>
        </p:nvSpPr>
        <p:spPr>
          <a:xfrm>
            <a:off x="2264227" y="2693087"/>
            <a:ext cx="23404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Dabas vērtību saglabāšana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019E67D-2F40-DDF1-F350-A5CCF02CE821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3434442" y="2314638"/>
            <a:ext cx="0" cy="378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5D23E8E-1A45-8D91-B95A-745D4EA8010D}"/>
              </a:ext>
            </a:extLst>
          </p:cNvPr>
          <p:cNvSpPr txBox="1"/>
          <p:nvPr/>
        </p:nvSpPr>
        <p:spPr>
          <a:xfrm>
            <a:off x="2264227" y="1227351"/>
            <a:ext cx="23404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Regulatīvā pieeja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35346E-4372-6F89-43DE-98AEF3CE5B4B}"/>
              </a:ext>
            </a:extLst>
          </p:cNvPr>
          <p:cNvSpPr txBox="1"/>
          <p:nvPr/>
        </p:nvSpPr>
        <p:spPr>
          <a:xfrm>
            <a:off x="7195456" y="1204840"/>
            <a:ext cx="23404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b="1" dirty="0"/>
              <a:t>Brīvprātīgā pieeja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F9950-3770-8936-513D-2E0E646B771F}"/>
              </a:ext>
            </a:extLst>
          </p:cNvPr>
          <p:cNvSpPr txBox="1"/>
          <p:nvPr/>
        </p:nvSpPr>
        <p:spPr>
          <a:xfrm>
            <a:off x="7195454" y="2693087"/>
            <a:ext cx="23404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Īpašnieka iniciatīva, vienošanās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229929-4A1D-8C81-2AE2-BF67352CFDE5}"/>
              </a:ext>
            </a:extLst>
          </p:cNvPr>
          <p:cNvSpPr txBox="1"/>
          <p:nvPr/>
        </p:nvSpPr>
        <p:spPr>
          <a:xfrm>
            <a:off x="7195455" y="1680177"/>
            <a:ext cx="234042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Dabas vērtību saglabāšana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05D099F-749A-AD37-15E6-18BACA419FC6}"/>
              </a:ext>
            </a:extLst>
          </p:cNvPr>
          <p:cNvCxnSpPr>
            <a:cxnSpLocks/>
            <a:stCxn id="14" idx="0"/>
            <a:endCxn id="15" idx="2"/>
          </p:cNvCxnSpPr>
          <p:nvPr/>
        </p:nvCxnSpPr>
        <p:spPr>
          <a:xfrm flipV="1">
            <a:off x="8365669" y="2326508"/>
            <a:ext cx="1" cy="366579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Graphic 4" descr="Add with solid fill">
            <a:extLst>
              <a:ext uri="{FF2B5EF4-FFF2-40B4-BE49-F238E27FC236}">
                <a16:creationId xmlns:a16="http://schemas.microsoft.com/office/drawing/2014/main" id="{E4C23233-DA28-3B90-A5E2-62B91D490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31713" y="1817494"/>
            <a:ext cx="364287" cy="3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49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802F16-96BC-2048-AC7E-B573E019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103" y="218854"/>
            <a:ext cx="7626096" cy="884042"/>
          </a:xfrm>
        </p:spPr>
        <p:txBody>
          <a:bodyPr>
            <a:noAutofit/>
          </a:bodyPr>
          <a:lstStyle/>
          <a:p>
            <a:pPr algn="ctr"/>
            <a:r>
              <a:rPr lang="lv-LV" sz="3200" dirty="0"/>
              <a:t>Programmas konteksts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6ACCC11-3129-7C4D-A169-D53A5CE8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143"/>
            <a:ext cx="10925710" cy="4153328"/>
          </a:xfrm>
        </p:spPr>
        <p:txBody>
          <a:bodyPr>
            <a:normAutofit/>
          </a:bodyPr>
          <a:lstStyle/>
          <a:p>
            <a:r>
              <a:rPr lang="lv-LV" dirty="0">
                <a:latin typeface="Selawik" panose="020B0502040204020203" pitchFamily="34" charset="-70"/>
              </a:rPr>
              <a:t>Brīvprātīgās (līgumiskās) pieejas trūkums LV dabas aizsardzības politikā</a:t>
            </a:r>
          </a:p>
          <a:p>
            <a:r>
              <a:rPr lang="lv-LV" dirty="0">
                <a:latin typeface="Selawik" panose="020B0502040204020203" pitchFamily="34" charset="-70"/>
              </a:rPr>
              <a:t>Meža īpašnieku vēlme iesaistīties </a:t>
            </a:r>
          </a:p>
          <a:p>
            <a:r>
              <a:rPr lang="lv-LV" dirty="0">
                <a:latin typeface="Selawik" panose="020B0502040204020203" pitchFamily="34" charset="-70"/>
              </a:rPr>
              <a:t>~ 42 000 ha biotopu privātajos mežos bez aizsardzības</a:t>
            </a:r>
          </a:p>
          <a:p>
            <a:r>
              <a:rPr lang="lv-LV" dirty="0">
                <a:latin typeface="Selawik" panose="020B0502040204020203" pitchFamily="34" charset="-70"/>
              </a:rPr>
              <a:t>LIFE-IP LatViaNature kopdarbs: DAP + MKPC + VARAM +PDF + LLU + ViA + LU</a:t>
            </a:r>
          </a:p>
          <a:p>
            <a:r>
              <a:rPr lang="lv-LV" dirty="0">
                <a:latin typeface="Selawik" panose="020B0502040204020203" pitchFamily="34" charset="-70"/>
                <a:ea typeface="Calibri" panose="020F0502020204030204" pitchFamily="34" charset="0"/>
                <a:cs typeface="Times New Roman" panose="02020603050405020304" pitchFamily="18" charset="0"/>
              </a:rPr>
              <a:t>Pieejamais budžets – 444 000 </a:t>
            </a:r>
            <a:r>
              <a:rPr lang="lv-LV" dirty="0" err="1">
                <a:latin typeface="Selawik" panose="020B0502040204020203" pitchFamily="34" charset="-70"/>
                <a:ea typeface="Calibri" panose="020F0502020204030204" pitchFamily="34" charset="0"/>
                <a:cs typeface="Times New Roman" panose="02020603050405020304" pitchFamily="18" charset="0"/>
              </a:rPr>
              <a:t>euro</a:t>
            </a:r>
            <a:r>
              <a:rPr lang="lv-LV" dirty="0">
                <a:latin typeface="Selawik" panose="020B0502040204020203" pitchFamily="34" charset="-70"/>
                <a:ea typeface="Calibri" panose="020F0502020204030204" pitchFamily="34" charset="0"/>
                <a:cs typeface="Times New Roman" panose="02020603050405020304" pitchFamily="18" charset="0"/>
              </a:rPr>
              <a:t> (saņems meža īpašnieki)</a:t>
            </a:r>
          </a:p>
          <a:p>
            <a:pPr marL="0" indent="0">
              <a:buNone/>
            </a:pPr>
            <a:endParaRPr lang="lv-LV" sz="3200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307213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802F16-96BC-2048-AC7E-B573E019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8543" y="435311"/>
            <a:ext cx="7626096" cy="884042"/>
          </a:xfrm>
        </p:spPr>
        <p:txBody>
          <a:bodyPr>
            <a:noAutofit/>
          </a:bodyPr>
          <a:lstStyle/>
          <a:p>
            <a:pPr algn="ctr"/>
            <a:r>
              <a:rPr lang="lv-LV" sz="2800" dirty="0"/>
              <a:t>Kāda ir efektīva atbalsta programma?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6ACCC11-3129-7C4D-A169-D53A5CE88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84" y="1936659"/>
            <a:ext cx="10515600" cy="3956373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lv-LV" dirty="0"/>
          </a:p>
          <a:p>
            <a:endParaRPr lang="lv-LV" dirty="0"/>
          </a:p>
          <a:p>
            <a:pPr marL="0" indent="0">
              <a:buNone/>
            </a:pPr>
            <a:endParaRPr lang="lv-LV" dirty="0"/>
          </a:p>
          <a:p>
            <a:pPr marL="0" indent="0">
              <a:buNone/>
            </a:pPr>
            <a:endParaRPr lang="en-LV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B0FAF7-BA3B-498F-8C28-C60356DF143A}"/>
              </a:ext>
            </a:extLst>
          </p:cNvPr>
          <p:cNvGrpSpPr/>
          <p:nvPr/>
        </p:nvGrpSpPr>
        <p:grpSpPr>
          <a:xfrm>
            <a:off x="7793210" y="2345234"/>
            <a:ext cx="3322485" cy="2925725"/>
            <a:chOff x="139701" y="2045276"/>
            <a:chExt cx="3322485" cy="2925725"/>
          </a:xfrm>
        </p:grpSpPr>
        <p:pic>
          <p:nvPicPr>
            <p:cNvPr id="14" name="Graphic 13" descr="Dance outline">
              <a:extLst>
                <a:ext uri="{FF2B5EF4-FFF2-40B4-BE49-F238E27FC236}">
                  <a16:creationId xmlns:a16="http://schemas.microsoft.com/office/drawing/2014/main" id="{3263633A-89DB-490E-80D2-A4E4E8B96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22560" y="2045276"/>
              <a:ext cx="788376" cy="788376"/>
            </a:xfrm>
            <a:prstGeom prst="rect">
              <a:avLst/>
            </a:prstGeom>
          </p:spPr>
        </p:pic>
        <p:pic>
          <p:nvPicPr>
            <p:cNvPr id="18" name="Graphic 17" descr="Deciduous tree outline">
              <a:extLst>
                <a:ext uri="{FF2B5EF4-FFF2-40B4-BE49-F238E27FC236}">
                  <a16:creationId xmlns:a16="http://schemas.microsoft.com/office/drawing/2014/main" id="{8CBAE126-01AA-4BF1-9A66-BFACD6782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8678" y="2054486"/>
              <a:ext cx="725141" cy="7251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B225F22-1A7F-49F3-B86D-F1FCD1BC0E22}"/>
                    </a:ext>
                  </a:extLst>
                </p:cNvPr>
                <p:cNvSpPr txBox="1"/>
                <p:nvPr/>
              </p:nvSpPr>
              <p:spPr>
                <a:xfrm>
                  <a:off x="1055495" y="2269929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v-LV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lv-LV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3B225F22-1A7F-49F3-B86D-F1FCD1BC0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495" y="2269929"/>
                  <a:ext cx="226023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24324" r="-18919" b="-6667"/>
                  </a:stretch>
                </a:blipFill>
              </p:spPr>
              <p:txBody>
                <a:bodyPr/>
                <a:lstStyle/>
                <a:p>
                  <a:r>
                    <a:rPr lang="lv-LV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ED8A48A-167A-4631-97D0-8A91EA44794B}"/>
                    </a:ext>
                  </a:extLst>
                </p:cNvPr>
                <p:cNvSpPr txBox="1"/>
                <p:nvPr/>
              </p:nvSpPr>
              <p:spPr>
                <a:xfrm>
                  <a:off x="2367458" y="2325264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v-LV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lv-LV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ED8A48A-167A-4631-97D0-8A91EA4479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7458" y="2325264"/>
                  <a:ext cx="226023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514" r="-8108"/>
                  </a:stretch>
                </a:blipFill>
              </p:spPr>
              <p:txBody>
                <a:bodyPr/>
                <a:lstStyle/>
                <a:p>
                  <a:r>
                    <a:rPr lang="lv-LV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" name="Graphic 20" descr="Coins outline">
              <a:extLst>
                <a:ext uri="{FF2B5EF4-FFF2-40B4-BE49-F238E27FC236}">
                  <a16:creationId xmlns:a16="http://schemas.microsoft.com/office/drawing/2014/main" id="{A147557B-A3B9-4B29-9CF6-F68462D5E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19095" y="2054486"/>
              <a:ext cx="843091" cy="843091"/>
            </a:xfrm>
            <a:prstGeom prst="rect">
              <a:avLst/>
            </a:prstGeom>
          </p:spPr>
        </p:pic>
        <p:pic>
          <p:nvPicPr>
            <p:cNvPr id="22" name="Graphic 21" descr="Deciduous tree outline">
              <a:extLst>
                <a:ext uri="{FF2B5EF4-FFF2-40B4-BE49-F238E27FC236}">
                  <a16:creationId xmlns:a16="http://schemas.microsoft.com/office/drawing/2014/main" id="{69E5C122-020E-4BD0-BFC6-227884806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8677" y="3081587"/>
              <a:ext cx="725141" cy="7251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8CB17FC-81D8-402C-9EF6-05E1944EE875}"/>
                    </a:ext>
                  </a:extLst>
                </p:cNvPr>
                <p:cNvSpPr txBox="1"/>
                <p:nvPr/>
              </p:nvSpPr>
              <p:spPr>
                <a:xfrm>
                  <a:off x="1066808" y="3260148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v-LV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lv-LV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8CB17FC-81D8-402C-9EF6-05E1944EE8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8" y="3260148"/>
                  <a:ext cx="22602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5263" r="-2632"/>
                  </a:stretch>
                </a:blipFill>
              </p:spPr>
              <p:txBody>
                <a:bodyPr/>
                <a:lstStyle/>
                <a:p>
                  <a:r>
                    <a:rPr lang="lv-LV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Graphic 23" descr="Coins outline">
              <a:extLst>
                <a:ext uri="{FF2B5EF4-FFF2-40B4-BE49-F238E27FC236}">
                  <a16:creationId xmlns:a16="http://schemas.microsoft.com/office/drawing/2014/main" id="{BD7119E8-D62B-4DF7-A56D-F33BB9A37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21677" y="3028769"/>
              <a:ext cx="843091" cy="8430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D2852F9-6179-44C2-905F-C44B98535DD7}"/>
                    </a:ext>
                  </a:extLst>
                </p:cNvPr>
                <p:cNvSpPr txBox="1"/>
                <p:nvPr/>
              </p:nvSpPr>
              <p:spPr>
                <a:xfrm>
                  <a:off x="2293835" y="3290500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v-LV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lv-LV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D2852F9-6179-44C2-905F-C44B98535D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93835" y="3290500"/>
                  <a:ext cx="22602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3514" r="-8108"/>
                  </a:stretch>
                </a:blipFill>
              </p:spPr>
              <p:txBody>
                <a:bodyPr/>
                <a:lstStyle/>
                <a:p>
                  <a:r>
                    <a:rPr lang="lv-LV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7" name="Graphic 26" descr="Dance outline">
              <a:extLst>
                <a:ext uri="{FF2B5EF4-FFF2-40B4-BE49-F238E27FC236}">
                  <a16:creationId xmlns:a16="http://schemas.microsoft.com/office/drawing/2014/main" id="{A7F07768-4201-4C3B-BF49-94D08B3C4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625792" y="3049969"/>
              <a:ext cx="788376" cy="788376"/>
            </a:xfrm>
            <a:prstGeom prst="rect">
              <a:avLst/>
            </a:prstGeom>
          </p:spPr>
        </p:pic>
        <p:pic>
          <p:nvPicPr>
            <p:cNvPr id="28" name="Graphic 27" descr="Coins outline">
              <a:extLst>
                <a:ext uri="{FF2B5EF4-FFF2-40B4-BE49-F238E27FC236}">
                  <a16:creationId xmlns:a16="http://schemas.microsoft.com/office/drawing/2014/main" id="{16EFCAF0-E770-4515-96CF-1D9E65936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9701" y="4127910"/>
              <a:ext cx="843091" cy="8430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81D2C86-85FF-4918-A292-FD94A9F3E985}"/>
                    </a:ext>
                  </a:extLst>
                </p:cNvPr>
                <p:cNvSpPr txBox="1"/>
                <p:nvPr/>
              </p:nvSpPr>
              <p:spPr>
                <a:xfrm>
                  <a:off x="1051806" y="4308701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v-LV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lv-LV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81D2C86-85FF-4918-A292-FD94A9F3E9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1806" y="4308701"/>
                  <a:ext cx="226023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24324" r="-18919" b="-8889"/>
                  </a:stretch>
                </a:blipFill>
              </p:spPr>
              <p:txBody>
                <a:bodyPr/>
                <a:lstStyle/>
                <a:p>
                  <a:r>
                    <a:rPr lang="lv-LV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1" name="Graphic 30" descr="Dance outline">
              <a:extLst>
                <a:ext uri="{FF2B5EF4-FFF2-40B4-BE49-F238E27FC236}">
                  <a16:creationId xmlns:a16="http://schemas.microsoft.com/office/drawing/2014/main" id="{B533F424-52C3-4695-8573-22BBDFBD8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61259" y="4138354"/>
              <a:ext cx="788376" cy="78837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BA2EF3-63AC-4305-A78A-EA3C3C57560D}"/>
                    </a:ext>
                  </a:extLst>
                </p:cNvPr>
                <p:cNvSpPr txBox="1"/>
                <p:nvPr/>
              </p:nvSpPr>
              <p:spPr>
                <a:xfrm>
                  <a:off x="2308506" y="4331575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lv-LV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oMath>
                    </m:oMathPara>
                  </a14:m>
                  <a:endParaRPr lang="lv-LV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83BA2EF3-63AC-4305-A78A-EA3C3C5756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8506" y="4331575"/>
                  <a:ext cx="226023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18919" r="-18919" b="-4444"/>
                  </a:stretch>
                </a:blipFill>
              </p:spPr>
              <p:txBody>
                <a:bodyPr/>
                <a:lstStyle/>
                <a:p>
                  <a:r>
                    <a:rPr lang="lv-LV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3" name="Graphic 32" descr="Deciduous tree outline">
              <a:extLst>
                <a:ext uri="{FF2B5EF4-FFF2-40B4-BE49-F238E27FC236}">
                  <a16:creationId xmlns:a16="http://schemas.microsoft.com/office/drawing/2014/main" id="{809C2C7D-58EA-4027-A674-ADD578992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78069" y="4169971"/>
              <a:ext cx="725141" cy="725141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526179-601A-4A8B-8F56-4A37BE70D108}"/>
              </a:ext>
            </a:extLst>
          </p:cNvPr>
          <p:cNvGrpSpPr/>
          <p:nvPr/>
        </p:nvGrpSpPr>
        <p:grpSpPr>
          <a:xfrm>
            <a:off x="0" y="1840061"/>
            <a:ext cx="7458069" cy="4805689"/>
            <a:chOff x="4403711" y="2373061"/>
            <a:chExt cx="7458069" cy="4097736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A57D9EE9-1F9D-4A97-A58C-7995FDDC4012}"/>
                </a:ext>
              </a:extLst>
            </p:cNvPr>
            <p:cNvSpPr/>
            <p:nvPr/>
          </p:nvSpPr>
          <p:spPr>
            <a:xfrm>
              <a:off x="6400485" y="3022054"/>
              <a:ext cx="3598306" cy="2156923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v-LV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FD8E5D-AF21-467D-9643-8B3CAFBDEB8A}"/>
                </a:ext>
              </a:extLst>
            </p:cNvPr>
            <p:cNvSpPr txBox="1"/>
            <p:nvPr/>
          </p:nvSpPr>
          <p:spPr>
            <a:xfrm>
              <a:off x="6980010" y="2373061"/>
              <a:ext cx="2439256" cy="592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b="1" dirty="0"/>
                <a:t>Dabas mērķi (ierobežojumi)</a:t>
              </a:r>
              <a:endParaRPr lang="lv-LV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E118373-D22F-4822-A6D5-1CCE802BE4D4}"/>
                </a:ext>
              </a:extLst>
            </p:cNvPr>
            <p:cNvSpPr txBox="1"/>
            <p:nvPr/>
          </p:nvSpPr>
          <p:spPr>
            <a:xfrm>
              <a:off x="9762427" y="5115512"/>
              <a:ext cx="2099353" cy="592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b="1" dirty="0"/>
                <a:t>Sabiedrības attieksme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4AB7DF-3F18-48F7-8D23-E8E3B40E1BA8}"/>
                </a:ext>
              </a:extLst>
            </p:cNvPr>
            <p:cNvSpPr txBox="1"/>
            <p:nvPr/>
          </p:nvSpPr>
          <p:spPr>
            <a:xfrm>
              <a:off x="4403711" y="5187976"/>
              <a:ext cx="22808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b="1" dirty="0"/>
                <a:t>Administratīvie jautājumi, finanses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327B43-52E4-4F61-A63F-BFD46BAA6ABA}"/>
                </a:ext>
              </a:extLst>
            </p:cNvPr>
            <p:cNvSpPr txBox="1"/>
            <p:nvPr/>
          </p:nvSpPr>
          <p:spPr>
            <a:xfrm>
              <a:off x="7349676" y="4163442"/>
              <a:ext cx="1767155" cy="36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000" b="1" dirty="0"/>
                <a:t>Programma</a:t>
              </a:r>
            </a:p>
          </p:txBody>
        </p:sp>
        <p:pic>
          <p:nvPicPr>
            <p:cNvPr id="12" name="Graphic 11" descr="Coins outline">
              <a:extLst>
                <a:ext uri="{FF2B5EF4-FFF2-40B4-BE49-F238E27FC236}">
                  <a16:creationId xmlns:a16="http://schemas.microsoft.com/office/drawing/2014/main" id="{BF17EA3C-F00A-4C9A-B7AF-20C15D70F4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213536" y="5809585"/>
              <a:ext cx="661212" cy="661212"/>
            </a:xfrm>
            <a:prstGeom prst="rect">
              <a:avLst/>
            </a:prstGeom>
          </p:spPr>
        </p:pic>
        <p:pic>
          <p:nvPicPr>
            <p:cNvPr id="17" name="Graphic 16" descr="Deciduous tree outline">
              <a:extLst>
                <a:ext uri="{FF2B5EF4-FFF2-40B4-BE49-F238E27FC236}">
                  <a16:creationId xmlns:a16="http://schemas.microsoft.com/office/drawing/2014/main" id="{DF76C1B8-6260-4ACE-A861-33D735382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41245" y="2408088"/>
              <a:ext cx="561577" cy="561577"/>
            </a:xfrm>
            <a:prstGeom prst="rect">
              <a:avLst/>
            </a:prstGeom>
          </p:spPr>
        </p:pic>
        <p:pic>
          <p:nvPicPr>
            <p:cNvPr id="34" name="Graphic 33" descr="Dance outline">
              <a:extLst>
                <a:ext uri="{FF2B5EF4-FFF2-40B4-BE49-F238E27FC236}">
                  <a16:creationId xmlns:a16="http://schemas.microsoft.com/office/drawing/2014/main" id="{D2C5AC63-02E1-4B19-B504-F224E2392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87602" y="5761843"/>
              <a:ext cx="649001" cy="583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381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A field of purple flowers&#10;&#10;Description automatically generated with medium confidence">
            <a:extLst>
              <a:ext uri="{FF2B5EF4-FFF2-40B4-BE49-F238E27FC236}">
                <a16:creationId xmlns:a16="http://schemas.microsoft.com/office/drawing/2014/main" id="{660AFBD9-816D-F991-2E86-7D040FF6A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328" y="140801"/>
            <a:ext cx="5617029" cy="6571486"/>
          </a:xfrm>
          <a:prstGeom prst="rect">
            <a:avLst/>
          </a:prstGeom>
        </p:spPr>
      </p:pic>
      <p:pic>
        <p:nvPicPr>
          <p:cNvPr id="3" name="Content Placeholder 15" descr="Calendar&#10;&#10;Description automatically generated with low confidence">
            <a:extLst>
              <a:ext uri="{FF2B5EF4-FFF2-40B4-BE49-F238E27FC236}">
                <a16:creationId xmlns:a16="http://schemas.microsoft.com/office/drawing/2014/main" id="{9A2D24BD-DD1F-99A0-3A2D-6957DA482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09" y="140801"/>
            <a:ext cx="5850225" cy="6571486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49578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4">
            <a:extLst>
              <a:ext uri="{FF2B5EF4-FFF2-40B4-BE49-F238E27FC236}">
                <a16:creationId xmlns:a16="http://schemas.microsoft.com/office/drawing/2014/main" id="{7CB9B5D3-A92E-1964-D714-3E5A7F03D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115" y="1236391"/>
            <a:ext cx="3200400" cy="786946"/>
          </a:xfrm>
          <a:prstGeom prst="rect">
            <a:avLst/>
          </a:prstGeom>
          <a:solidFill>
            <a:srgbClr val="3366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Biotopu saglabāšana (A1)</a:t>
            </a: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AB09B18E-9856-93F9-F22C-4C9C5A1D0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3501" y="1252039"/>
            <a:ext cx="3426505" cy="771298"/>
          </a:xfrm>
          <a:prstGeom prst="rect">
            <a:avLst/>
          </a:prstGeom>
          <a:solidFill>
            <a:srgbClr val="3366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Dabai draudzīga mežsaimniecība (B)</a:t>
            </a: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F9B4C5AA-43D0-3DDD-7210-97ED5B8DA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1500" y="1229322"/>
            <a:ext cx="3200399" cy="786946"/>
          </a:xfrm>
          <a:prstGeom prst="rect">
            <a:avLst/>
          </a:prstGeom>
          <a:solidFill>
            <a:srgbClr val="9966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Biotopu veidošana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24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(A2)</a:t>
            </a: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lv-LV" altLang="lv-LV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AFD4E2D4-E147-35CF-B5A0-0C4771FB0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8ACE74-6A6F-0F6F-A054-0B9CB6748EE8}"/>
              </a:ext>
            </a:extLst>
          </p:cNvPr>
          <p:cNvSpPr txBox="1"/>
          <p:nvPr/>
        </p:nvSpPr>
        <p:spPr>
          <a:xfrm>
            <a:off x="4381499" y="282121"/>
            <a:ext cx="4147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/>
              <a:t>Darbības mežā</a:t>
            </a:r>
            <a:endParaRPr lang="en-GB" sz="3200" b="1" dirty="0"/>
          </a:p>
        </p:txBody>
      </p:sp>
      <p:sp>
        <p:nvSpPr>
          <p:cNvPr id="2" name="Text Box 36">
            <a:extLst>
              <a:ext uri="{FF2B5EF4-FFF2-40B4-BE49-F238E27FC236}">
                <a16:creationId xmlns:a16="http://schemas.microsoft.com/office/drawing/2014/main" id="{E8C19849-0AD8-AB1E-D44E-368AA3621398}"/>
              </a:ext>
            </a:extLst>
          </p:cNvPr>
          <p:cNvSpPr txBox="1"/>
          <p:nvPr/>
        </p:nvSpPr>
        <p:spPr>
          <a:xfrm>
            <a:off x="751114" y="2151197"/>
            <a:ext cx="3200399" cy="4075431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Neiejaukšanās (biotopos mežsaimnieciskā darbība netiek veikta). Izņēmumi - </a:t>
            </a:r>
            <a:r>
              <a:rPr lang="lv-LV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9010 un 9060.</a:t>
            </a:r>
            <a:endParaRPr lang="lv-LV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Buferzonas saglabāšana ap biotopu poligoniem (pieļaujama izlases cirte).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Dabisko traucējumu teritorijās - neiejaukšanās.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Koksnes ieguve biotopu platībās nav paredzēta (izņemot bioloģiskās kvalitātes uzlabošanai). 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06F5DEFE-CCFB-7152-256D-C03BE47BA9C2}"/>
              </a:ext>
            </a:extLst>
          </p:cNvPr>
          <p:cNvSpPr txBox="1"/>
          <p:nvPr/>
        </p:nvSpPr>
        <p:spPr>
          <a:xfrm>
            <a:off x="4381499" y="2178412"/>
            <a:ext cx="3200398" cy="229561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Dažāda vecuma kokaudzes struktūras veidošana.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Mirušās koksnes saglabāšana, veidošana.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Buferzonas saglabāšana.</a:t>
            </a:r>
          </a:p>
          <a:p>
            <a:endParaRPr lang="lv-LV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Koksnes ieguve saimnieciskos nolūkos nav paredzēta. 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endParaRPr lang="lv-LV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270510" algn="l"/>
              </a:tabLst>
            </a:pPr>
            <a:endParaRPr lang="lv-LV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34">
            <a:extLst>
              <a:ext uri="{FF2B5EF4-FFF2-40B4-BE49-F238E27FC236}">
                <a16:creationId xmlns:a16="http://schemas.microsoft.com/office/drawing/2014/main" id="{F05DD8F9-8278-C0B2-9495-7300B5CD2642}"/>
              </a:ext>
            </a:extLst>
          </p:cNvPr>
          <p:cNvSpPr txBox="1"/>
          <p:nvPr/>
        </p:nvSpPr>
        <p:spPr>
          <a:xfrm>
            <a:off x="7893500" y="2186576"/>
            <a:ext cx="3426505" cy="374069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Bioloģiski vecāko un lielāko koku saglabāšana (20 koki/ha).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Mirušās koksnes saglabāšana, veidošana.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Nelielus dabiskos traucējumus atdarinošas izlases cirtes.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Dažāda vecuma </a:t>
            </a:r>
            <a:r>
              <a:rPr lang="lv-LV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kokaudzes</a:t>
            </a: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struktūras veidošana.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Sezonāli mežsaimniecības ierobežojumi.</a:t>
            </a:r>
          </a:p>
          <a:p>
            <a:pPr>
              <a:tabLst>
                <a:tab pos="270510" algn="l"/>
              </a:tabLst>
            </a:pPr>
            <a:endParaRPr lang="lv-LV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70510" algn="l"/>
              </a:tabLst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Paredzēta koksnes ieguve saimnieciskos nolūkos. </a:t>
            </a:r>
          </a:p>
          <a:p>
            <a:pPr marL="180340">
              <a:tabLst>
                <a:tab pos="270510" algn="l"/>
              </a:tabLst>
            </a:pPr>
            <a:r>
              <a:rPr lang="lv-LV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BAB37-B79D-60AD-8FCA-559CA6E41255}"/>
              </a:ext>
            </a:extLst>
          </p:cNvPr>
          <p:cNvSpPr/>
          <p:nvPr/>
        </p:nvSpPr>
        <p:spPr>
          <a:xfrm>
            <a:off x="751115" y="4876800"/>
            <a:ext cx="3200400" cy="13498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F59A75-0EA1-7D29-CB79-5A778B380379}"/>
              </a:ext>
            </a:extLst>
          </p:cNvPr>
          <p:cNvSpPr/>
          <p:nvPr/>
        </p:nvSpPr>
        <p:spPr>
          <a:xfrm>
            <a:off x="4381500" y="3864428"/>
            <a:ext cx="3200397" cy="60960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27759F-B5E3-A604-51D0-9F8B539AE51B}"/>
              </a:ext>
            </a:extLst>
          </p:cNvPr>
          <p:cNvSpPr/>
          <p:nvPr/>
        </p:nvSpPr>
        <p:spPr>
          <a:xfrm>
            <a:off x="7893501" y="5176157"/>
            <a:ext cx="3426504" cy="75111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85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27252A-D0EB-B4F0-5B99-CE8F28748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12"/>
            <a:ext cx="10515600" cy="4197851"/>
          </a:xfrm>
        </p:spPr>
        <p:txBody>
          <a:bodyPr/>
          <a:lstStyle/>
          <a:p>
            <a:r>
              <a:rPr lang="lv-LV" sz="3200" dirty="0"/>
              <a:t>LIFE-IP LatViaNature projekts</a:t>
            </a:r>
          </a:p>
          <a:p>
            <a:r>
              <a:rPr lang="lv-LV" sz="3200" dirty="0"/>
              <a:t>Meža īpašnieku aptauja</a:t>
            </a:r>
          </a:p>
          <a:p>
            <a:r>
              <a:rPr lang="lv-LV" sz="3200" dirty="0"/>
              <a:t>Demonstrējumu teritorijas</a:t>
            </a:r>
          </a:p>
          <a:p>
            <a:r>
              <a:rPr lang="lv-LV" sz="3200" dirty="0"/>
              <a:t>Pilotprogramma «Dzīvais mežs»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0C6230-EC6A-80FF-E0EF-BD9D0007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1033" y="558623"/>
            <a:ext cx="1879949" cy="866079"/>
          </a:xfrm>
        </p:spPr>
        <p:txBody>
          <a:bodyPr>
            <a:normAutofit/>
          </a:bodyPr>
          <a:lstStyle/>
          <a:p>
            <a:r>
              <a:rPr lang="lv-LV" sz="3600" dirty="0"/>
              <a:t>Saturs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927462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E5B0CAE-BC41-7E31-62AA-8BE596E08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059"/>
            <a:ext cx="7336971" cy="63858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FF567F-3530-E12A-F6EC-A86D7FB9DC1E}"/>
              </a:ext>
            </a:extLst>
          </p:cNvPr>
          <p:cNvSpPr txBox="1"/>
          <p:nvPr/>
        </p:nvSpPr>
        <p:spPr>
          <a:xfrm>
            <a:off x="7598229" y="1241371"/>
            <a:ext cx="4593771" cy="3229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lv-LV" sz="2400" dirty="0">
                <a:latin typeface="Selawik" panose="020B0502040204020203" pitchFamily="34" charset="77"/>
              </a:rPr>
              <a:t>Likmju aprēķins – Latvijas </a:t>
            </a:r>
            <a:r>
              <a:rPr lang="lv-LV" sz="2400" dirty="0" err="1">
                <a:latin typeface="Selawik" panose="020B0502040204020203" pitchFamily="34" charset="77"/>
              </a:rPr>
              <a:t>Biozinātņu</a:t>
            </a:r>
            <a:r>
              <a:rPr lang="lv-LV" sz="2400" dirty="0">
                <a:latin typeface="Selawik" panose="020B0502040204020203" pitchFamily="34" charset="77"/>
              </a:rPr>
              <a:t> un tehnoloģiju universitāte (projekta partneris)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lv-LV" sz="2400" dirty="0">
                <a:latin typeface="Selawik" panose="020B0502040204020203" pitchFamily="34" charset="77"/>
              </a:rPr>
              <a:t>Aprēķina pieeja – neiegūto ienākumu kompensēšana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Blip>
                <a:blip r:embed="rId3"/>
              </a:buBlip>
            </a:pPr>
            <a:r>
              <a:rPr lang="lv-LV" sz="2400" dirty="0">
                <a:latin typeface="Selawik" panose="020B0502040204020203" pitchFamily="34" charset="77"/>
              </a:rPr>
              <a:t>Individualizēta pieeja</a:t>
            </a:r>
          </a:p>
          <a:p>
            <a:endParaRPr lang="lv-LV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CA1FF-DF2A-B7D9-6E9F-55712F2C1172}"/>
              </a:ext>
            </a:extLst>
          </p:cNvPr>
          <p:cNvSpPr txBox="1"/>
          <p:nvPr/>
        </p:nvSpPr>
        <p:spPr>
          <a:xfrm>
            <a:off x="7437180" y="4671389"/>
            <a:ext cx="4299708" cy="1384995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lv-LV" sz="2400" dirty="0"/>
              <a:t>Vairāk par pilotprogrammu «Dzīvais mežs»:</a:t>
            </a:r>
          </a:p>
          <a:p>
            <a:r>
              <a:rPr lang="en-GB" dirty="0">
                <a:hlinkClick r:id="rId4"/>
              </a:rPr>
              <a:t>https://latvianature.daba.gov.lv/dzivais-mezs/</a:t>
            </a:r>
            <a:r>
              <a:rPr lang="lv-LV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33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F3B5884-DF71-061B-5DC5-17EADD0902DF}"/>
              </a:ext>
            </a:extLst>
          </p:cNvPr>
          <p:cNvSpPr txBox="1"/>
          <p:nvPr/>
        </p:nvSpPr>
        <p:spPr>
          <a:xfrm>
            <a:off x="4800599" y="391885"/>
            <a:ext cx="4380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/>
              <a:t>Pieteikumi «Dzīvais mežs»</a:t>
            </a:r>
            <a:endParaRPr lang="en-GB" sz="2800" b="1" dirty="0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987F59B-7908-C6DD-2B4B-F153F341C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116667"/>
              </p:ext>
            </p:extLst>
          </p:nvPr>
        </p:nvGraphicFramePr>
        <p:xfrm>
          <a:off x="6095999" y="1473317"/>
          <a:ext cx="5290159" cy="499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6ACBE95-93A6-7A66-FC50-15524A5C61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106659"/>
              </p:ext>
            </p:extLst>
          </p:nvPr>
        </p:nvGraphicFramePr>
        <p:xfrm>
          <a:off x="805842" y="1402916"/>
          <a:ext cx="4830871" cy="51055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98449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FE7BE7-AF40-6D68-2CFA-9666604E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534"/>
            <a:ext cx="10515600" cy="4235429"/>
          </a:xfrm>
        </p:spPr>
        <p:txBody>
          <a:bodyPr/>
          <a:lstStyle/>
          <a:p>
            <a:r>
              <a:rPr lang="lv-LV" dirty="0"/>
              <a:t>Pieteikumu vērtēšana, līgumu slēgšana, programmas īstenošana</a:t>
            </a:r>
          </a:p>
          <a:p>
            <a:r>
              <a:rPr lang="lv-LV" dirty="0"/>
              <a:t>Radīto sadarbības formu testēšana (analīze par dabas, finansiālajiem, administratīvajiem un sociālajiem aspektiem)</a:t>
            </a:r>
          </a:p>
          <a:p>
            <a:r>
              <a:rPr lang="lv-LV" dirty="0"/>
              <a:t>Priekšlikumu sagatavošana motivējošo mehānismu pilnveidei</a:t>
            </a:r>
          </a:p>
          <a:p>
            <a:r>
              <a:rPr lang="lv-LV" dirty="0"/>
              <a:t>Dabas daudzveidības saglabāšanas instrumentu klāsta paplašināšana, pastāvīgu mehānismu izveide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6237A5-80E0-19B6-5C01-41DB89EF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1478" y="522529"/>
            <a:ext cx="2957186" cy="690714"/>
          </a:xfrm>
        </p:spPr>
        <p:txBody>
          <a:bodyPr>
            <a:normAutofit/>
          </a:bodyPr>
          <a:lstStyle/>
          <a:p>
            <a:r>
              <a:rPr lang="lv-LV" sz="3200" dirty="0"/>
              <a:t>Turpinājumā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142008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77463-9B60-2B40-BB08-C04BC088C8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Paldies!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2200850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isnstūris 1">
            <a:extLst>
              <a:ext uri="{FF2B5EF4-FFF2-40B4-BE49-F238E27FC236}">
                <a16:creationId xmlns:a16="http://schemas.microsoft.com/office/drawing/2014/main" id="{DED127D9-989D-4759-95A6-0AF9F174B069}"/>
              </a:ext>
            </a:extLst>
          </p:cNvPr>
          <p:cNvSpPr/>
          <p:nvPr/>
        </p:nvSpPr>
        <p:spPr>
          <a:xfrm>
            <a:off x="6241001" y="0"/>
            <a:ext cx="5950998" cy="6858000"/>
          </a:xfrm>
          <a:prstGeom prst="rect">
            <a:avLst/>
          </a:prstGeom>
          <a:solidFill>
            <a:srgbClr val="D4DD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Virsraksts 2">
            <a:extLst>
              <a:ext uri="{FF2B5EF4-FFF2-40B4-BE49-F238E27FC236}">
                <a16:creationId xmlns:a16="http://schemas.microsoft.com/office/drawing/2014/main" id="{14F74DF8-0AE4-4DD7-9E5A-1B4BDB390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08" y="1229818"/>
            <a:ext cx="3764257" cy="757511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13474A"/>
                </a:solidFill>
                <a:latin typeface="+mn-lt"/>
                <a:ea typeface="Verdana" panose="020B0604030504040204" pitchFamily="34" charset="0"/>
              </a:rPr>
              <a:t>Projekta mērķis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01F3449C-4E03-4CD9-A141-342917993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908" y="2188289"/>
            <a:ext cx="5834092" cy="3064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v-LV" sz="2400" dirty="0">
                <a:solidFill>
                  <a:srgbClr val="1347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Ieviest Latvijā Natura 2000 teritoriju prioritāro rīcību programmu, </a:t>
            </a:r>
          </a:p>
          <a:p>
            <a:pPr marL="0" indent="0">
              <a:buNone/>
            </a:pPr>
            <a:r>
              <a:rPr lang="lv-LV" sz="2400" b="1" dirty="0">
                <a:solidFill>
                  <a:srgbClr val="1347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nodrošinot ES nozīmes biotopu un sugu labvēlīgu aizsardzības stāvokli</a:t>
            </a:r>
            <a:r>
              <a:rPr lang="lv-LV" sz="2400" dirty="0">
                <a:solidFill>
                  <a:srgbClr val="1347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</a:p>
          <a:p>
            <a:pPr marL="0" indent="0">
              <a:buNone/>
            </a:pPr>
            <a:r>
              <a:rPr lang="lv-LV" sz="2400" dirty="0">
                <a:solidFill>
                  <a:srgbClr val="13474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kā arī izstrādājot piemērotas un inovatīvas pieejas aktuālu dabas aizsardzības jautājumu risināšanā</a:t>
            </a:r>
          </a:p>
        </p:txBody>
      </p:sp>
      <p:pic>
        <p:nvPicPr>
          <p:cNvPr id="11" name="Content Placeholder 10" descr="Map&#10;&#10;Description automatically generated">
            <a:extLst>
              <a:ext uri="{FF2B5EF4-FFF2-40B4-BE49-F238E27FC236}">
                <a16:creationId xmlns:a16="http://schemas.microsoft.com/office/drawing/2014/main" id="{210C54AB-A8EA-8482-8C86-70B17E34D5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8217" y="1173138"/>
            <a:ext cx="4121953" cy="4079978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E06E6C-C9EA-0DD5-D17C-3966C337F649}"/>
              </a:ext>
            </a:extLst>
          </p:cNvPr>
          <p:cNvSpPr txBox="1"/>
          <p:nvPr/>
        </p:nvSpPr>
        <p:spPr>
          <a:xfrm>
            <a:off x="261908" y="5366572"/>
            <a:ext cx="49102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hlinkClick r:id="rId3"/>
              </a:rPr>
              <a:t>www.</a:t>
            </a:r>
            <a:r>
              <a:rPr lang="en-GB" sz="2800" dirty="0">
                <a:hlinkClick r:id="rId3"/>
              </a:rPr>
              <a:t>latvianature.lv</a:t>
            </a:r>
            <a:r>
              <a:rPr lang="lv-LV" sz="2800" dirty="0"/>
              <a:t>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1164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chart, application, sunburst chart&#10;&#10;Description automatically generated">
            <a:extLst>
              <a:ext uri="{FF2B5EF4-FFF2-40B4-BE49-F238E27FC236}">
                <a16:creationId xmlns:a16="http://schemas.microsoft.com/office/drawing/2014/main" id="{27C24262-1465-EB9C-80B3-E6BF2AEFE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23" y="190720"/>
            <a:ext cx="11338909" cy="66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1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atura vietturis 6">
            <a:extLst>
              <a:ext uri="{FF2B5EF4-FFF2-40B4-BE49-F238E27FC236}">
                <a16:creationId xmlns:a16="http://schemas.microsoft.com/office/drawing/2014/main" id="{543A6E50-AACF-E042-F982-AC7A5A112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8" y="1283190"/>
            <a:ext cx="7603299" cy="4667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F955A6-CF0D-EF02-8DAD-C3C4A0620568}"/>
              </a:ext>
            </a:extLst>
          </p:cNvPr>
          <p:cNvSpPr txBox="1"/>
          <p:nvPr/>
        </p:nvSpPr>
        <p:spPr>
          <a:xfrm>
            <a:off x="6096000" y="1453019"/>
            <a:ext cx="5436296" cy="2727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360000"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lv-LV" sz="2400" dirty="0">
                <a:latin typeface="Selawik" panose="020B0502040204020203" pitchFamily="34" charset="77"/>
              </a:rPr>
              <a:t>jaunas sadarbības formas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lv-LV" sz="2400" dirty="0">
                <a:latin typeface="Selawik" panose="020B0502040204020203" pitchFamily="34" charset="77"/>
              </a:rPr>
              <a:t>līgumiskā pieeja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lv-LV" sz="2400" dirty="0">
                <a:latin typeface="Selawik" panose="020B0502040204020203" pitchFamily="34" charset="77"/>
              </a:rPr>
              <a:t>zemes īpašnieku iesaiste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lv-LV" sz="2400" dirty="0">
                <a:latin typeface="Selawik" panose="020B0502040204020203" pitchFamily="34" charset="77"/>
              </a:rPr>
              <a:t>konsultatīvais atbalsts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lv-LV" sz="2400" dirty="0">
                <a:latin typeface="Selawik" panose="020B0502040204020203" pitchFamily="34" charset="77"/>
              </a:rPr>
              <a:t>citu valstu labās prakses apzināšana</a:t>
            </a:r>
          </a:p>
          <a:p>
            <a:pPr marL="360000" indent="-360000">
              <a:lnSpc>
                <a:spcPct val="90000"/>
              </a:lnSpc>
              <a:spcBef>
                <a:spcPts val="1000"/>
              </a:spcBef>
              <a:buBlip>
                <a:blip r:embed="rId4"/>
              </a:buBlip>
            </a:pPr>
            <a:r>
              <a:rPr lang="lv-LV" sz="2400" dirty="0">
                <a:latin typeface="Selawik" panose="020B0502040204020203" pitchFamily="34" charset="77"/>
              </a:rPr>
              <a:t>plaša partnerība</a:t>
            </a:r>
          </a:p>
        </p:txBody>
      </p:sp>
    </p:spTree>
    <p:extLst>
      <p:ext uri="{BB962C8B-B14F-4D97-AF65-F5344CB8AC3E}">
        <p14:creationId xmlns:p14="http://schemas.microsoft.com/office/powerpoint/2010/main" val="328734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27252A-D0EB-B4F0-5B99-CE8F28748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09" y="1753646"/>
            <a:ext cx="10585538" cy="3958224"/>
          </a:xfrm>
        </p:spPr>
        <p:txBody>
          <a:bodyPr>
            <a:normAutofit/>
          </a:bodyPr>
          <a:lstStyle/>
          <a:p>
            <a:r>
              <a:rPr lang="lv-LV" dirty="0"/>
              <a:t>Aptauja veikta 2021.gada otrajā pusē</a:t>
            </a:r>
          </a:p>
          <a:p>
            <a:r>
              <a:rPr lang="lv-LV" dirty="0"/>
              <a:t>Aptaujas saturu sagatavoja DAP, ViA, MKPC, VARAM, LLU. Anketēšanu veica MKPC (LLKC). Datu analīzi veica Vidzemes Augstskola</a:t>
            </a:r>
          </a:p>
          <a:p>
            <a:r>
              <a:rPr lang="lv-LV" dirty="0"/>
              <a:t>599 derīgas anketas</a:t>
            </a:r>
          </a:p>
          <a:p>
            <a:r>
              <a:rPr lang="lv-LV" dirty="0"/>
              <a:t>Proporcionāla izlase (visi reģioni)</a:t>
            </a:r>
          </a:p>
          <a:p>
            <a:r>
              <a:rPr lang="lv-LV" dirty="0"/>
              <a:t>Fokuss – privātie meži ĪADT/ML (61%) un meži, kuros konstatēti ES nozīmes meža biotopi (&gt;33%)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0C6230-EC6A-80FF-E0EF-BD9D00072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909" y="408311"/>
            <a:ext cx="4885674" cy="866079"/>
          </a:xfrm>
        </p:spPr>
        <p:txBody>
          <a:bodyPr>
            <a:normAutofit fontScale="90000"/>
          </a:bodyPr>
          <a:lstStyle/>
          <a:p>
            <a:r>
              <a:rPr lang="lv-LV" sz="3600" dirty="0"/>
              <a:t>Meža īpašnieku aptauja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08552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1F1590-E8D6-4969-98F1-73F5CD24D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820" y="102899"/>
            <a:ext cx="9135692" cy="1056825"/>
          </a:xfrm>
        </p:spPr>
        <p:txBody>
          <a:bodyPr>
            <a:noAutofit/>
          </a:bodyPr>
          <a:lstStyle/>
          <a:p>
            <a:r>
              <a:rPr lang="lv-LV" sz="2400" dirty="0"/>
              <a:t>Vai norādītie saimnieciskās darbības ierobežojumi apgrūtinātu Jums apsaimniekot mežu atbilstoši Jūsu iecerēm?		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7993164-CC1D-4186-A514-8E5D607EA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039024"/>
              </p:ext>
            </p:extLst>
          </p:nvPr>
        </p:nvGraphicFramePr>
        <p:xfrm>
          <a:off x="1060581" y="1159724"/>
          <a:ext cx="9299433" cy="557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CF613855-3AC9-0ABB-0B52-B12FEF33C22B}"/>
              </a:ext>
            </a:extLst>
          </p:cNvPr>
          <p:cNvSpPr/>
          <p:nvPr/>
        </p:nvSpPr>
        <p:spPr>
          <a:xfrm>
            <a:off x="7878871" y="3256767"/>
            <a:ext cx="388307" cy="2755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9405C4-F48E-5A29-0088-F449BC7FD448}"/>
              </a:ext>
            </a:extLst>
          </p:cNvPr>
          <p:cNvSpPr/>
          <p:nvPr/>
        </p:nvSpPr>
        <p:spPr>
          <a:xfrm>
            <a:off x="9119442" y="3256767"/>
            <a:ext cx="388307" cy="2755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54923A-7706-221D-528E-B50BE734F189}"/>
              </a:ext>
            </a:extLst>
          </p:cNvPr>
          <p:cNvSpPr/>
          <p:nvPr/>
        </p:nvSpPr>
        <p:spPr>
          <a:xfrm>
            <a:off x="6678460" y="2745287"/>
            <a:ext cx="388307" cy="27557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935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F66F1D9-DC42-AA7A-D9E7-9B5F6E5F3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036139"/>
              </p:ext>
            </p:extLst>
          </p:nvPr>
        </p:nvGraphicFramePr>
        <p:xfrm>
          <a:off x="643467" y="938341"/>
          <a:ext cx="10905071" cy="4981320"/>
        </p:xfrm>
        <a:graphic>
          <a:graphicData uri="http://schemas.openxmlformats.org/drawingml/2006/table">
            <a:tbl>
              <a:tblPr/>
              <a:tblGrid>
                <a:gridCol w="4863947">
                  <a:extLst>
                    <a:ext uri="{9D8B030D-6E8A-4147-A177-3AD203B41FA5}">
                      <a16:colId xmlns:a16="http://schemas.microsoft.com/office/drawing/2014/main" val="3136884488"/>
                    </a:ext>
                  </a:extLst>
                </a:gridCol>
                <a:gridCol w="676643">
                  <a:extLst>
                    <a:ext uri="{9D8B030D-6E8A-4147-A177-3AD203B41FA5}">
                      <a16:colId xmlns:a16="http://schemas.microsoft.com/office/drawing/2014/main" val="1925804521"/>
                    </a:ext>
                  </a:extLst>
                </a:gridCol>
                <a:gridCol w="1035820">
                  <a:extLst>
                    <a:ext uri="{9D8B030D-6E8A-4147-A177-3AD203B41FA5}">
                      <a16:colId xmlns:a16="http://schemas.microsoft.com/office/drawing/2014/main" val="1772449590"/>
                    </a:ext>
                  </a:extLst>
                </a:gridCol>
                <a:gridCol w="1116924">
                  <a:extLst>
                    <a:ext uri="{9D8B030D-6E8A-4147-A177-3AD203B41FA5}">
                      <a16:colId xmlns:a16="http://schemas.microsoft.com/office/drawing/2014/main" val="3927486210"/>
                    </a:ext>
                  </a:extLst>
                </a:gridCol>
                <a:gridCol w="1035820">
                  <a:extLst>
                    <a:ext uri="{9D8B030D-6E8A-4147-A177-3AD203B41FA5}">
                      <a16:colId xmlns:a16="http://schemas.microsoft.com/office/drawing/2014/main" val="1372151438"/>
                    </a:ext>
                  </a:extLst>
                </a:gridCol>
                <a:gridCol w="665057">
                  <a:extLst>
                    <a:ext uri="{9D8B030D-6E8A-4147-A177-3AD203B41FA5}">
                      <a16:colId xmlns:a16="http://schemas.microsoft.com/office/drawing/2014/main" val="2011333246"/>
                    </a:ext>
                  </a:extLst>
                </a:gridCol>
                <a:gridCol w="1510860">
                  <a:extLst>
                    <a:ext uri="{9D8B030D-6E8A-4147-A177-3AD203B41FA5}">
                      <a16:colId xmlns:a16="http://schemas.microsoft.com/office/drawing/2014/main" val="1158950922"/>
                    </a:ext>
                  </a:extLst>
                </a:gridCol>
              </a:tblGrid>
              <a:tr h="888210">
                <a:tc gridSpan="7"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Vai, Jūsuprāt, norādītie saimniekošanas pasākumi vai ierobežojumi palīdz sasniegt dabas aizsardzības mērķus mežā?  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6843" marR="166843" marT="83422" marB="834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621718"/>
                  </a:ext>
                </a:extLst>
              </a:tr>
              <a:tr h="619638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33" marR="125133" marT="17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1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nē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33" marR="125133" marT="173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1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drīzāk nē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33" marR="125133" marT="173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1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neitrāli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33" marR="125133" marT="173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1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drīzāk jā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33" marR="125133" marT="173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1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jā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33" marR="125133" marT="1738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1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nezinu/nav viedokļa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33" marR="125133" marT="1738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945869"/>
                  </a:ext>
                </a:extLst>
              </a:tr>
              <a:tr h="384435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pienākums cirsmā atstāt ekoloģiskos kokus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1455037"/>
                  </a:ext>
                </a:extLst>
              </a:tr>
              <a:tr h="684753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pienākums mežā atstāt dobumainos, nokaltušos kokus, kritalas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038374"/>
                  </a:ext>
                </a:extLst>
              </a:tr>
              <a:tr h="384435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mežizstrādes aizliegums putnu ligzdošanas laikā 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319673"/>
                  </a:ext>
                </a:extLst>
              </a:tr>
              <a:tr h="684753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aizliegums cirst kokus pēc galvenās cirtes caurmēra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388030"/>
                  </a:ext>
                </a:extLst>
              </a:tr>
              <a:tr h="384435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galvenās cirtes aizliegums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lv-LV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792268"/>
                  </a:ext>
                </a:extLst>
              </a:tr>
              <a:tr h="384435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kailcirtes aizliegums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6641962"/>
                  </a:ext>
                </a:extLst>
              </a:tr>
              <a:tr h="566226">
                <a:tc>
                  <a:txBody>
                    <a:bodyPr/>
                    <a:lstStyle/>
                    <a:p>
                      <a:pPr algn="l" fontAlgn="t">
                        <a:lnSpc>
                          <a:spcPct val="12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pilnīgs mežsaimnieciskās darbības aizliegums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73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5863" marR="115863" marT="115863" marB="115863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33" marR="12513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33" marR="12513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33" marR="12513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lv-LV" sz="33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33" marR="125133" marT="1738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lv-LV" sz="1600" b="0" i="0" u="none" strike="noStrike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lv-LV" sz="33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5133" marR="125133" marT="1738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88437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ACC79C6-4CCF-3549-09CD-00B56CC8B27E}"/>
              </a:ext>
            </a:extLst>
          </p:cNvPr>
          <p:cNvSpPr/>
          <p:nvPr/>
        </p:nvSpPr>
        <p:spPr>
          <a:xfrm>
            <a:off x="8680537" y="2480153"/>
            <a:ext cx="1220564" cy="3256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0DDBFA-12D8-EDEC-C6D1-B3BC591FE65B}"/>
              </a:ext>
            </a:extLst>
          </p:cNvPr>
          <p:cNvSpPr/>
          <p:nvPr/>
        </p:nvSpPr>
        <p:spPr>
          <a:xfrm>
            <a:off x="8680537" y="3056066"/>
            <a:ext cx="1220564" cy="3256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8260A9-EA6F-E173-39D4-5EF32697E562}"/>
              </a:ext>
            </a:extLst>
          </p:cNvPr>
          <p:cNvSpPr/>
          <p:nvPr/>
        </p:nvSpPr>
        <p:spPr>
          <a:xfrm>
            <a:off x="8680537" y="3567816"/>
            <a:ext cx="1220564" cy="32567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00042E-75F0-6D86-0804-F30BE278488E}"/>
              </a:ext>
            </a:extLst>
          </p:cNvPr>
          <p:cNvSpPr/>
          <p:nvPr/>
        </p:nvSpPr>
        <p:spPr>
          <a:xfrm>
            <a:off x="5676378" y="5529066"/>
            <a:ext cx="1220564" cy="3256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10A8D9-81CD-379C-296E-CFB28D1E2E67}"/>
              </a:ext>
            </a:extLst>
          </p:cNvPr>
          <p:cNvSpPr/>
          <p:nvPr/>
        </p:nvSpPr>
        <p:spPr>
          <a:xfrm>
            <a:off x="5676378" y="4583289"/>
            <a:ext cx="1220564" cy="3256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371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FB3282-7F71-4B01-8D26-9F32E3093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0300310"/>
              </p:ext>
            </p:extLst>
          </p:nvPr>
        </p:nvGraphicFramePr>
        <p:xfrm>
          <a:off x="900791" y="2755948"/>
          <a:ext cx="10524933" cy="1031125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946640">
                  <a:extLst>
                    <a:ext uri="{9D8B030D-6E8A-4147-A177-3AD203B41FA5}">
                      <a16:colId xmlns:a16="http://schemas.microsoft.com/office/drawing/2014/main" val="842356632"/>
                    </a:ext>
                  </a:extLst>
                </a:gridCol>
                <a:gridCol w="957955">
                  <a:extLst>
                    <a:ext uri="{9D8B030D-6E8A-4147-A177-3AD203B41FA5}">
                      <a16:colId xmlns:a16="http://schemas.microsoft.com/office/drawing/2014/main" val="372206544"/>
                    </a:ext>
                  </a:extLst>
                </a:gridCol>
                <a:gridCol w="957955">
                  <a:extLst>
                    <a:ext uri="{9D8B030D-6E8A-4147-A177-3AD203B41FA5}">
                      <a16:colId xmlns:a16="http://schemas.microsoft.com/office/drawing/2014/main" val="3397049923"/>
                    </a:ext>
                  </a:extLst>
                </a:gridCol>
                <a:gridCol w="957955">
                  <a:extLst>
                    <a:ext uri="{9D8B030D-6E8A-4147-A177-3AD203B41FA5}">
                      <a16:colId xmlns:a16="http://schemas.microsoft.com/office/drawing/2014/main" val="1706582928"/>
                    </a:ext>
                  </a:extLst>
                </a:gridCol>
                <a:gridCol w="956698">
                  <a:extLst>
                    <a:ext uri="{9D8B030D-6E8A-4147-A177-3AD203B41FA5}">
                      <a16:colId xmlns:a16="http://schemas.microsoft.com/office/drawing/2014/main" val="744900520"/>
                    </a:ext>
                  </a:extLst>
                </a:gridCol>
                <a:gridCol w="957955">
                  <a:extLst>
                    <a:ext uri="{9D8B030D-6E8A-4147-A177-3AD203B41FA5}">
                      <a16:colId xmlns:a16="http://schemas.microsoft.com/office/drawing/2014/main" val="129963065"/>
                    </a:ext>
                  </a:extLst>
                </a:gridCol>
                <a:gridCol w="957955">
                  <a:extLst>
                    <a:ext uri="{9D8B030D-6E8A-4147-A177-3AD203B41FA5}">
                      <a16:colId xmlns:a16="http://schemas.microsoft.com/office/drawing/2014/main" val="1253017002"/>
                    </a:ext>
                  </a:extLst>
                </a:gridCol>
                <a:gridCol w="957955">
                  <a:extLst>
                    <a:ext uri="{9D8B030D-6E8A-4147-A177-3AD203B41FA5}">
                      <a16:colId xmlns:a16="http://schemas.microsoft.com/office/drawing/2014/main" val="599176466"/>
                    </a:ext>
                  </a:extLst>
                </a:gridCol>
                <a:gridCol w="957955">
                  <a:extLst>
                    <a:ext uri="{9D8B030D-6E8A-4147-A177-3AD203B41FA5}">
                      <a16:colId xmlns:a16="http://schemas.microsoft.com/office/drawing/2014/main" val="2364291508"/>
                    </a:ext>
                  </a:extLst>
                </a:gridCol>
                <a:gridCol w="957955">
                  <a:extLst>
                    <a:ext uri="{9D8B030D-6E8A-4147-A177-3AD203B41FA5}">
                      <a16:colId xmlns:a16="http://schemas.microsoft.com/office/drawing/2014/main" val="89434578"/>
                    </a:ext>
                  </a:extLst>
                </a:gridCol>
                <a:gridCol w="957955">
                  <a:extLst>
                    <a:ext uri="{9D8B030D-6E8A-4147-A177-3AD203B41FA5}">
                      <a16:colId xmlns:a16="http://schemas.microsoft.com/office/drawing/2014/main" val="3502006625"/>
                    </a:ext>
                  </a:extLst>
                </a:gridCol>
              </a:tblGrid>
              <a:tr h="321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 dirty="0">
                          <a:effectLst/>
                        </a:rPr>
                        <a:t>0</a:t>
                      </a:r>
                      <a:endParaRPr lang="lv-LV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>
                          <a:effectLst/>
                        </a:rPr>
                        <a:t>1</a:t>
                      </a:r>
                      <a:endParaRPr lang="lv-LV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>
                          <a:effectLst/>
                        </a:rPr>
                        <a:t>2</a:t>
                      </a:r>
                      <a:endParaRPr lang="lv-LV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>
                          <a:effectLst/>
                        </a:rPr>
                        <a:t>3</a:t>
                      </a:r>
                      <a:endParaRPr lang="lv-LV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>
                          <a:effectLst/>
                        </a:rPr>
                        <a:t>4</a:t>
                      </a:r>
                      <a:endParaRPr lang="lv-LV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>
                          <a:effectLst/>
                        </a:rPr>
                        <a:t>5</a:t>
                      </a:r>
                      <a:endParaRPr lang="lv-LV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>
                          <a:effectLst/>
                        </a:rPr>
                        <a:t>6</a:t>
                      </a:r>
                      <a:endParaRPr lang="lv-LV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>
                          <a:effectLst/>
                        </a:rPr>
                        <a:t>7</a:t>
                      </a:r>
                      <a:endParaRPr lang="lv-LV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>
                          <a:effectLst/>
                        </a:rPr>
                        <a:t>8</a:t>
                      </a:r>
                      <a:endParaRPr lang="lv-LV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>
                          <a:effectLst/>
                        </a:rPr>
                        <a:t>9</a:t>
                      </a:r>
                      <a:endParaRPr lang="lv-LV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>
                          <a:effectLst/>
                        </a:rPr>
                        <a:t>10</a:t>
                      </a:r>
                      <a:endParaRPr lang="lv-LV" sz="2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6583614"/>
                  </a:ext>
                </a:extLst>
              </a:tr>
              <a:tr h="65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 dirty="0">
                          <a:effectLst/>
                        </a:rPr>
                        <a:t>53%</a:t>
                      </a:r>
                      <a:endParaRPr lang="lv-LV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 dirty="0">
                          <a:effectLst/>
                        </a:rPr>
                        <a:t>24%</a:t>
                      </a:r>
                      <a:endParaRPr lang="lv-LV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 dirty="0">
                          <a:effectLst/>
                        </a:rPr>
                        <a:t>9%</a:t>
                      </a:r>
                      <a:endParaRPr lang="lv-LV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 dirty="0">
                          <a:effectLst/>
                        </a:rPr>
                        <a:t>5%</a:t>
                      </a:r>
                      <a:endParaRPr lang="lv-LV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 dirty="0">
                          <a:effectLst/>
                        </a:rPr>
                        <a:t>1%</a:t>
                      </a:r>
                      <a:endParaRPr lang="lv-LV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 dirty="0">
                          <a:effectLst/>
                        </a:rPr>
                        <a:t>4%</a:t>
                      </a:r>
                      <a:endParaRPr lang="lv-LV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 dirty="0">
                          <a:effectLst/>
                        </a:rPr>
                        <a:t>1%</a:t>
                      </a:r>
                      <a:endParaRPr lang="lv-LV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 dirty="0">
                          <a:effectLst/>
                        </a:rPr>
                        <a:t>0%</a:t>
                      </a:r>
                      <a:endParaRPr lang="lv-LV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 dirty="0">
                          <a:effectLst/>
                        </a:rPr>
                        <a:t>1%</a:t>
                      </a:r>
                      <a:endParaRPr lang="lv-LV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 dirty="0">
                          <a:effectLst/>
                        </a:rPr>
                        <a:t>1%</a:t>
                      </a:r>
                      <a:endParaRPr lang="lv-LV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lv-LV" sz="2400" b="0" dirty="0">
                          <a:effectLst/>
                        </a:rPr>
                        <a:t>1%</a:t>
                      </a:r>
                      <a:endParaRPr lang="lv-LV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3201320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B9801F3-74DD-4353-B1FD-482714C7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275" y="1191791"/>
            <a:ext cx="10659449" cy="1432298"/>
          </a:xfrm>
        </p:spPr>
        <p:txBody>
          <a:bodyPr>
            <a:noAutofit/>
          </a:bodyPr>
          <a:lstStyle/>
          <a:p>
            <a:pPr algn="just"/>
            <a:r>
              <a:rPr lang="lv-LV" sz="2800" b="0" dirty="0">
                <a:latin typeface="+mn-lt"/>
              </a:rPr>
              <a:t>Cik lielu daļu no Jums piederošā meža Jūs būtu gatavs atvēlēt dabas vērtību saglabāšanai, </a:t>
            </a:r>
            <a:r>
              <a:rPr lang="lv-LV" sz="2800" b="0" u="sng" dirty="0">
                <a:latin typeface="+mn-lt"/>
              </a:rPr>
              <a:t>par to nesaņemot kompensāciju</a:t>
            </a:r>
            <a:r>
              <a:rPr lang="lv-LV" sz="2800" b="0" dirty="0">
                <a:latin typeface="+mn-lt"/>
              </a:rPr>
              <a:t>, pārējā daļā saglabājot spēkā vispārējās prasības meža apsaimniekošanā?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7A0789A-7DCD-B7ED-CEE6-21118A4794E7}"/>
              </a:ext>
            </a:extLst>
          </p:cNvPr>
          <p:cNvSpPr/>
          <p:nvPr/>
        </p:nvSpPr>
        <p:spPr>
          <a:xfrm>
            <a:off x="900791" y="2755948"/>
            <a:ext cx="955261" cy="10311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C67EB2-3C07-DACE-5E59-7E2001377C68}"/>
              </a:ext>
            </a:extLst>
          </p:cNvPr>
          <p:cNvSpPr/>
          <p:nvPr/>
        </p:nvSpPr>
        <p:spPr>
          <a:xfrm>
            <a:off x="1966586" y="2755948"/>
            <a:ext cx="2655518" cy="10311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88CFD-DF33-E82F-610C-F7694A5EA4F4}"/>
              </a:ext>
            </a:extLst>
          </p:cNvPr>
          <p:cNvSpPr txBox="1"/>
          <p:nvPr/>
        </p:nvSpPr>
        <p:spPr>
          <a:xfrm>
            <a:off x="793640" y="4233912"/>
            <a:ext cx="1060471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>
                <a:solidFill>
                  <a:srgbClr val="0070C0"/>
                </a:solidFill>
              </a:rPr>
              <a:t>Sabiedrības intereses/īpašuma tiesības/ierobežojumu samērīgums</a:t>
            </a:r>
          </a:p>
          <a:p>
            <a:endParaRPr lang="lv-LV" sz="2400" dirty="0">
              <a:solidFill>
                <a:srgbClr val="0070C0"/>
              </a:solidFill>
            </a:endParaRPr>
          </a:p>
          <a:p>
            <a:r>
              <a:rPr lang="lv-LV" sz="2400" dirty="0">
                <a:solidFill>
                  <a:srgbClr val="0070C0"/>
                </a:solidFill>
              </a:rPr>
              <a:t>Satversmes 105. pants. </a:t>
            </a:r>
            <a:r>
              <a:rPr lang="lv-LV" sz="2400" i="1" dirty="0">
                <a:solidFill>
                  <a:srgbClr val="0070C0"/>
                </a:solidFill>
              </a:rPr>
              <a:t>Ikvienam ir tiesības uz īpašumu. Īpašumu nedrīkst izmantot pretēji sabiedrības interesēm. Īpašuma tiesības var ierobežot vienīgi saskaņā ar likumu.</a:t>
            </a:r>
            <a:endParaRPr lang="en-GB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507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N">
      <a:dk1>
        <a:srgbClr val="2C4749"/>
      </a:dk1>
      <a:lt1>
        <a:srgbClr val="FFFFFF"/>
      </a:lt1>
      <a:dk2>
        <a:srgbClr val="4F7348"/>
      </a:dk2>
      <a:lt2>
        <a:srgbClr val="E7E6E6"/>
      </a:lt2>
      <a:accent1>
        <a:srgbClr val="96332A"/>
      </a:accent1>
      <a:accent2>
        <a:srgbClr val="CA9993"/>
      </a:accent2>
      <a:accent3>
        <a:srgbClr val="2C4749"/>
      </a:accent3>
      <a:accent4>
        <a:srgbClr val="4F7348"/>
      </a:accent4>
      <a:accent5>
        <a:srgbClr val="A7B9A3"/>
      </a:accent5>
      <a:accent6>
        <a:srgbClr val="95A3A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7B7E34736F1C4DB0D934BBD4A6A0D0" ma:contentTypeVersion="16" ma:contentTypeDescription="Create a new document." ma:contentTypeScope="" ma:versionID="ea7659a0132bdc3dda8794a6b8490dee">
  <xsd:schema xmlns:xsd="http://www.w3.org/2001/XMLSchema" xmlns:xs="http://www.w3.org/2001/XMLSchema" xmlns:p="http://schemas.microsoft.com/office/2006/metadata/properties" xmlns:ns2="4f0330e0-ca1d-44dc-b595-c9626fe08e92" xmlns:ns3="b6cf2262-1f1d-4d40-b8e9-95476283415b" targetNamespace="http://schemas.microsoft.com/office/2006/metadata/properties" ma:root="true" ma:fieldsID="54520ca785bafa18b92d015ce12b1217" ns2:_="" ns3:_="">
    <xsd:import namespace="4f0330e0-ca1d-44dc-b595-c9626fe08e92"/>
    <xsd:import namespace="b6cf2262-1f1d-4d40-b8e9-9547628341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330e0-ca1d-44dc-b595-c9626fe08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f2262-1f1d-4d40-b8e9-9547628341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184af1-cfcc-4ce6-931a-f72912caa38a}" ma:internalName="TaxCatchAll" ma:showField="CatchAllData" ma:web="b6cf2262-1f1d-4d40-b8e9-9547628341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6cf2262-1f1d-4d40-b8e9-95476283415b" xsi:nil="true"/>
    <lcf76f155ced4ddcb4097134ff3c332f xmlns="4f0330e0-ca1d-44dc-b595-c9626fe08e9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C9A144-2746-4DA3-A90A-22B8267048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330e0-ca1d-44dc-b595-c9626fe08e92"/>
    <ds:schemaRef ds:uri="b6cf2262-1f1d-4d40-b8e9-9547628341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B5833D-9731-4BFC-9681-069855BCCD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3B91F-4E30-4A6C-B7CA-CF02BB71946F}">
  <ds:schemaRefs>
    <ds:schemaRef ds:uri="http://schemas.microsoft.com/office/2006/metadata/properties"/>
    <ds:schemaRef ds:uri="http://schemas.microsoft.com/office/infopath/2007/PartnerControls"/>
    <ds:schemaRef ds:uri="b6cf2262-1f1d-4d40-b8e9-95476283415b"/>
    <ds:schemaRef ds:uri="4f0330e0-ca1d-44dc-b595-c9626fe08e9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884</Words>
  <Application>Microsoft Office PowerPoint</Application>
  <PresentationFormat>Widescreen</PresentationFormat>
  <Paragraphs>209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Cambria Math</vt:lpstr>
      <vt:lpstr>Selawik</vt:lpstr>
      <vt:lpstr>Selawik Semibold</vt:lpstr>
      <vt:lpstr>Selawik Semilight</vt:lpstr>
      <vt:lpstr>System Font Regular</vt:lpstr>
      <vt:lpstr>Verdana</vt:lpstr>
      <vt:lpstr>Office Theme</vt:lpstr>
      <vt:lpstr>Dabas aizsardzības pārvaldes aktualitātes: LIFE-IP LatViaNature projekts</vt:lpstr>
      <vt:lpstr>Saturs</vt:lpstr>
      <vt:lpstr>Projekta mērķis</vt:lpstr>
      <vt:lpstr>PowerPoint Presentation</vt:lpstr>
      <vt:lpstr>PowerPoint Presentation</vt:lpstr>
      <vt:lpstr>Meža īpašnieku aptauja</vt:lpstr>
      <vt:lpstr>Vai norādītie saimnieciskās darbības ierobežojumi apgrūtinātu Jums apsaimniekot mežu atbilstoši Jūsu iecerēm?  </vt:lpstr>
      <vt:lpstr>PowerPoint Presentation</vt:lpstr>
      <vt:lpstr>Cik lielu daļu no Jums piederošā meža Jūs būtu gatavs atvēlēt dabas vērtību saglabāšanai, par to nesaņemot kompensāciju, pārējā daļā saglabājot spēkā vispārējās prasības meža apsaimniekošanā?</vt:lpstr>
      <vt:lpstr>PowerPoint Presentation</vt:lpstr>
      <vt:lpstr>Atsevišķi secinājumi</vt:lpstr>
      <vt:lpstr>Demonstrējumu teritorijas</vt:lpstr>
      <vt:lpstr>PowerPoint Presentation</vt:lpstr>
      <vt:lpstr>Diskusiju objekti</vt:lpstr>
      <vt:lpstr>Brīvprātīgā (līgumiskā) pieeja</vt:lpstr>
      <vt:lpstr>Programmas konteksts</vt:lpstr>
      <vt:lpstr>Kāda ir efektīva atbalsta programma?</vt:lpstr>
      <vt:lpstr>PowerPoint Presentation</vt:lpstr>
      <vt:lpstr>PowerPoint Presentation</vt:lpstr>
      <vt:lpstr>PowerPoint Presentation</vt:lpstr>
      <vt:lpstr>PowerPoint Presentation</vt:lpstr>
      <vt:lpstr>Turpinājumā</vt:lpstr>
      <vt:lpstr>Paldies!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indulis tilgass</dc:creator>
  <cp:lastModifiedBy>Liene Valta</cp:lastModifiedBy>
  <cp:revision>24</cp:revision>
  <dcterms:created xsi:type="dcterms:W3CDTF">2021-04-01T12:10:46Z</dcterms:created>
  <dcterms:modified xsi:type="dcterms:W3CDTF">2022-11-22T10:54:02Z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0x010100877B7E34736F1C4DB0D934BBD4A6A0D0</vt:lpwstr>
  </property>
</Properties>
</file>