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7.xml" ContentType="application/vnd.openxmlformats-officedocument.presentationml.notesSlide+xml"/>
  <Override PartName="/ppt/charts/chart12.xml" ContentType="application/vnd.openxmlformats-officedocument.drawingml.chart+xml"/>
  <Override PartName="/ppt/notesSlides/notesSlide18.xml" ContentType="application/vnd.openxmlformats-officedocument.presentationml.notesSlide+xml"/>
  <Override PartName="/ppt/charts/chart13.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4.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5.xml" ContentType="application/vnd.openxmlformats-officedocument.drawingml.chart+xml"/>
  <Override PartName="/ppt/notesSlides/notesSlide24.xml" ContentType="application/vnd.openxmlformats-officedocument.presentationml.notesSlide+xml"/>
  <Override PartName="/ppt/charts/chart16.xml" ContentType="application/vnd.openxmlformats-officedocument.drawingml.chart+xml"/>
  <Override PartName="/ppt/notesSlides/notesSlide25.xml" ContentType="application/vnd.openxmlformats-officedocument.presentationml.notesSlide+xml"/>
  <Override PartName="/ppt/charts/chart17.xml" ContentType="application/vnd.openxmlformats-officedocument.drawingml.chart+xml"/>
  <Override PartName="/ppt/notesSlides/notesSlide26.xml" ContentType="application/vnd.openxmlformats-officedocument.presentationml.notesSlide+xml"/>
  <Override PartName="/ppt/charts/chart18.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9.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0.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21.xml" ContentType="application/vnd.openxmlformats-officedocument.drawingml.chart+xml"/>
  <Override PartName="/ppt/notesSlides/notesSlide36.xml" ContentType="application/vnd.openxmlformats-officedocument.presentationml.notesSlide+xml"/>
  <Override PartName="/ppt/charts/chart2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23.xml" ContentType="application/vnd.openxmlformats-officedocument.drawingml.chart+xml"/>
  <Override PartName="/ppt/notesSlides/notesSlide40.xml" ContentType="application/vnd.openxmlformats-officedocument.presentationml.notesSlide+xml"/>
  <Override PartName="/ppt/charts/chart24.xml" ContentType="application/vnd.openxmlformats-officedocument.drawingml.chart+xml"/>
  <Override PartName="/ppt/notesSlides/notesSlide41.xml" ContentType="application/vnd.openxmlformats-officedocument.presentationml.notesSlide+xml"/>
  <Override PartName="/ppt/charts/chart25.xml" ContentType="application/vnd.openxmlformats-officedocument.drawingml.chart+xml"/>
  <Override PartName="/ppt/notesSlides/notesSlide42.xml" ContentType="application/vnd.openxmlformats-officedocument.presentationml.notesSlide+xml"/>
  <Override PartName="/ppt/charts/chart26.xml" ContentType="application/vnd.openxmlformats-officedocument.drawingml.chart+xml"/>
  <Override PartName="/ppt/notesSlides/notesSlide43.xml" ContentType="application/vnd.openxmlformats-officedocument.presentationml.notesSlide+xml"/>
  <Override PartName="/ppt/charts/chart27.xml" ContentType="application/vnd.openxmlformats-officedocument.drawingml.chart+xml"/>
  <Override PartName="/ppt/notesSlides/notesSlide44.xml" ContentType="application/vnd.openxmlformats-officedocument.presentationml.notesSlide+xml"/>
  <Override PartName="/ppt/charts/chart28.xml" ContentType="application/vnd.openxmlformats-officedocument.drawingml.chart+xml"/>
  <Override PartName="/ppt/charts/chart29.xml" ContentType="application/vnd.openxmlformats-officedocument.drawingml.chart+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rts/chart30.xml" ContentType="application/vnd.openxmlformats-officedocument.drawingml.chart+xml"/>
  <Override PartName="/ppt/notesSlides/notesSlide47.xml" ContentType="application/vnd.openxmlformats-officedocument.presentationml.notesSlide+xml"/>
  <Override PartName="/ppt/charts/chart31.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6" r:id="rId2"/>
    <p:sldId id="352" r:id="rId3"/>
    <p:sldId id="351" r:id="rId4"/>
    <p:sldId id="350" r:id="rId5"/>
    <p:sldId id="259" r:id="rId6"/>
    <p:sldId id="286" r:id="rId7"/>
    <p:sldId id="353" r:id="rId8"/>
    <p:sldId id="354" r:id="rId9"/>
    <p:sldId id="291" r:id="rId10"/>
    <p:sldId id="290" r:id="rId11"/>
    <p:sldId id="294" r:id="rId12"/>
    <p:sldId id="270" r:id="rId13"/>
    <p:sldId id="282" r:id="rId14"/>
    <p:sldId id="260" r:id="rId15"/>
    <p:sldId id="261" r:id="rId16"/>
    <p:sldId id="271" r:id="rId17"/>
    <p:sldId id="376" r:id="rId18"/>
    <p:sldId id="364" r:id="rId19"/>
    <p:sldId id="383" r:id="rId20"/>
    <p:sldId id="296" r:id="rId21"/>
    <p:sldId id="305" r:id="rId22"/>
    <p:sldId id="386" r:id="rId23"/>
    <p:sldId id="307" r:id="rId24"/>
    <p:sldId id="328" r:id="rId25"/>
    <p:sldId id="332" r:id="rId26"/>
    <p:sldId id="333" r:id="rId27"/>
    <p:sldId id="275" r:id="rId28"/>
    <p:sldId id="281" r:id="rId29"/>
    <p:sldId id="303" r:id="rId30"/>
    <p:sldId id="345" r:id="rId31"/>
    <p:sldId id="276" r:id="rId32"/>
    <p:sldId id="340" r:id="rId33"/>
    <p:sldId id="341" r:id="rId34"/>
    <p:sldId id="297" r:id="rId35"/>
    <p:sldId id="299" r:id="rId36"/>
    <p:sldId id="272" r:id="rId37"/>
    <p:sldId id="273" r:id="rId38"/>
    <p:sldId id="274" r:id="rId39"/>
    <p:sldId id="298" r:id="rId40"/>
    <p:sldId id="283" r:id="rId41"/>
    <p:sldId id="308" r:id="rId42"/>
    <p:sldId id="300" r:id="rId43"/>
    <p:sldId id="312" r:id="rId44"/>
    <p:sldId id="330" r:id="rId45"/>
    <p:sldId id="314" r:id="rId46"/>
    <p:sldId id="331" r:id="rId47"/>
    <p:sldId id="334" r:id="rId48"/>
    <p:sldId id="387" r:id="rId49"/>
    <p:sldId id="388" r:id="rId50"/>
    <p:sldId id="389" r:id="rId51"/>
    <p:sldId id="391" r:id="rId52"/>
    <p:sldId id="392" r:id="rId53"/>
    <p:sldId id="393" r:id="rId54"/>
    <p:sldId id="395" r:id="rId55"/>
    <p:sldId id="394" r:id="rId56"/>
    <p:sldId id="277" r:id="rId57"/>
  </p:sldIdLst>
  <p:sldSz cx="9144000" cy="5143500" type="screen16x9"/>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32" autoAdjust="0"/>
  </p:normalViewPr>
  <p:slideViewPr>
    <p:cSldViewPr>
      <p:cViewPr>
        <p:scale>
          <a:sx n="86" d="100"/>
          <a:sy n="86" d="100"/>
        </p:scale>
        <p:origin x="-684" y="-72"/>
      </p:cViewPr>
      <p:guideLst>
        <p:guide orient="horz" pos="162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Radzele\Desktop\petijums\dati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Radzele\Desktop\petijums\dati1.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Radzele\Desktop\petijums\dati1.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Radzele\Desktop\petijums\dati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Radzele\AppData\Roaming\Microsoft\Excel\dati1%20(version%201).xlsb"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Radzele\AppData\Roaming\Microsoft\Excel\dati1%20(version%201).xlsb"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Radzele\AppData\Roaming\Microsoft\Excel\dati1%20(version%201).xlsb"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Radzele\Desktop\petijums\dati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adzele\Desktop\dati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[dati1.xlsx]ilg!PivotTable5</c:name>
    <c:fmtId val="-1"/>
  </c:pivotSource>
  <c:chart>
    <c:autoTitleDeleted val="1"/>
    <c:pivotFmts>
      <c:pivotFmt>
        <c:idx val="0"/>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1"/>
        <c:dLbl>
          <c:idx val="0"/>
          <c:layout>
            <c:manualLayout>
              <c:x val="5.8005249343832021E-4"/>
              <c:y val="6.7602799650043746E-2"/>
            </c:manualLayout>
          </c:layout>
          <c:showLegendKey val="0"/>
          <c:showVal val="0"/>
          <c:showCatName val="1"/>
          <c:showSerName val="0"/>
          <c:showPercent val="1"/>
          <c:showBubbleSize val="0"/>
          <c:separator>; </c:separator>
        </c:dLbl>
      </c:pivotFmt>
      <c:pivotFmt>
        <c:idx val="2"/>
        <c:dLbl>
          <c:idx val="0"/>
          <c:layout>
            <c:manualLayout>
              <c:x val="-1.8633202099737532E-2"/>
              <c:y val="-4.3184237386993292E-2"/>
            </c:manualLayout>
          </c:layout>
          <c:showLegendKey val="0"/>
          <c:showVal val="0"/>
          <c:showCatName val="1"/>
          <c:showSerName val="0"/>
          <c:showPercent val="1"/>
          <c:showBubbleSize val="0"/>
          <c:separator>; </c:separator>
        </c:dLbl>
      </c:pivotFmt>
      <c:pivotFmt>
        <c:idx val="3"/>
        <c:dLbl>
          <c:idx val="0"/>
          <c:layout>
            <c:manualLayout>
              <c:x val="4.3766185476815399E-2"/>
              <c:y val="-5.2074219889180519E-3"/>
            </c:manualLayout>
          </c:layout>
          <c:showLegendKey val="0"/>
          <c:showVal val="0"/>
          <c:showCatName val="1"/>
          <c:showSerName val="0"/>
          <c:showPercent val="1"/>
          <c:showBubbleSize val="0"/>
          <c:separator>; </c:separator>
        </c:dLbl>
      </c:pivotFmt>
      <c:pivotFmt>
        <c:idx val="4"/>
        <c:dLbl>
          <c:idx val="0"/>
          <c:layout>
            <c:manualLayout>
              <c:x val="-6.0043744531933507E-3"/>
              <c:y val="-4.5147273257509481E-2"/>
            </c:manualLayout>
          </c:layout>
          <c:showLegendKey val="0"/>
          <c:showVal val="0"/>
          <c:showCatName val="1"/>
          <c:showSerName val="0"/>
          <c:showPercent val="1"/>
          <c:showBubbleSize val="0"/>
          <c:separator>; </c:separator>
        </c:dLbl>
      </c:pivotFmt>
      <c:pivotFmt>
        <c:idx val="5"/>
        <c:dLbl>
          <c:idx val="0"/>
          <c:layout>
            <c:manualLayout>
              <c:x val="-2.1965551181102362E-2"/>
              <c:y val="-3.0326625838436861E-2"/>
            </c:manualLayout>
          </c:layout>
          <c:showLegendKey val="0"/>
          <c:showVal val="0"/>
          <c:showCatName val="1"/>
          <c:showSerName val="0"/>
          <c:showPercent val="1"/>
          <c:showBubbleSize val="0"/>
          <c:separator>; </c:separator>
        </c:dLbl>
      </c:pivotFmt>
      <c:pivotFmt>
        <c:idx val="6"/>
        <c:dLbl>
          <c:idx val="0"/>
          <c:layout>
            <c:manualLayout>
              <c:x val="-1.993471128608924E-2"/>
              <c:y val="3.0261738116068825E-2"/>
            </c:manualLayout>
          </c:layout>
          <c:showLegendKey val="0"/>
          <c:showVal val="0"/>
          <c:showCatName val="1"/>
          <c:showSerName val="0"/>
          <c:showPercent val="1"/>
          <c:showBubbleSize val="0"/>
          <c:separator>; </c:separator>
        </c:dLbl>
      </c:pivotFmt>
      <c:pivotFmt>
        <c:idx val="7"/>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8"/>
        <c:dLbl>
          <c:idx val="0"/>
          <c:layout>
            <c:manualLayout>
              <c:x val="4.3766185476815399E-2"/>
              <c:y val="-5.2074219889180519E-3"/>
            </c:manualLayout>
          </c:layout>
          <c:showLegendKey val="0"/>
          <c:showVal val="0"/>
          <c:showCatName val="1"/>
          <c:showSerName val="0"/>
          <c:showPercent val="1"/>
          <c:showBubbleSize val="0"/>
          <c:separator>; </c:separator>
        </c:dLbl>
      </c:pivotFmt>
      <c:pivotFmt>
        <c:idx val="9"/>
        <c:dLbl>
          <c:idx val="0"/>
          <c:layout>
            <c:manualLayout>
              <c:x val="5.8005249343832021E-4"/>
              <c:y val="6.7602799650043746E-2"/>
            </c:manualLayout>
          </c:layout>
          <c:showLegendKey val="0"/>
          <c:showVal val="0"/>
          <c:showCatName val="1"/>
          <c:showSerName val="0"/>
          <c:showPercent val="1"/>
          <c:showBubbleSize val="0"/>
          <c:separator>; </c:separator>
        </c:dLbl>
      </c:pivotFmt>
      <c:pivotFmt>
        <c:idx val="10"/>
        <c:dLbl>
          <c:idx val="0"/>
          <c:layout>
            <c:manualLayout>
              <c:x val="-1.8633202099737532E-2"/>
              <c:y val="-4.3184237386993292E-2"/>
            </c:manualLayout>
          </c:layout>
          <c:showLegendKey val="0"/>
          <c:showVal val="0"/>
          <c:showCatName val="1"/>
          <c:showSerName val="0"/>
          <c:showPercent val="1"/>
          <c:showBubbleSize val="0"/>
          <c:separator>; </c:separator>
        </c:dLbl>
      </c:pivotFmt>
      <c:pivotFmt>
        <c:idx val="11"/>
        <c:dLbl>
          <c:idx val="0"/>
          <c:layout>
            <c:manualLayout>
              <c:x val="-1.993471128608924E-2"/>
              <c:y val="3.0261738116068825E-2"/>
            </c:manualLayout>
          </c:layout>
          <c:showLegendKey val="0"/>
          <c:showVal val="0"/>
          <c:showCatName val="1"/>
          <c:showSerName val="0"/>
          <c:showPercent val="1"/>
          <c:showBubbleSize val="0"/>
          <c:separator>; </c:separator>
        </c:dLbl>
      </c:pivotFmt>
      <c:pivotFmt>
        <c:idx val="12"/>
        <c:dLbl>
          <c:idx val="0"/>
          <c:layout>
            <c:manualLayout>
              <c:x val="-2.1965551181102362E-2"/>
              <c:y val="-3.0326625838436861E-2"/>
            </c:manualLayout>
          </c:layout>
          <c:showLegendKey val="0"/>
          <c:showVal val="0"/>
          <c:showCatName val="1"/>
          <c:showSerName val="0"/>
          <c:showPercent val="1"/>
          <c:showBubbleSize val="0"/>
          <c:separator>; </c:separator>
        </c:dLbl>
      </c:pivotFmt>
      <c:pivotFmt>
        <c:idx val="13"/>
        <c:dLbl>
          <c:idx val="0"/>
          <c:layout>
            <c:manualLayout>
              <c:x val="-6.0043744531933507E-3"/>
              <c:y val="-4.5147273257509481E-2"/>
            </c:manualLayout>
          </c:layout>
          <c:showLegendKey val="0"/>
          <c:showVal val="0"/>
          <c:showCatName val="1"/>
          <c:showSerName val="0"/>
          <c:showPercent val="1"/>
          <c:showBubbleSize val="0"/>
          <c:separator>; </c:separator>
        </c:dLbl>
      </c:pivotFmt>
      <c:pivotFmt>
        <c:idx val="14"/>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15"/>
        <c:dLbl>
          <c:idx val="0"/>
          <c:layout>
            <c:manualLayout>
              <c:x val="4.3766185476815399E-2"/>
              <c:y val="-5.2074219889180519E-3"/>
            </c:manualLayout>
          </c:layout>
          <c:showLegendKey val="0"/>
          <c:showVal val="0"/>
          <c:showCatName val="1"/>
          <c:showSerName val="0"/>
          <c:showPercent val="1"/>
          <c:showBubbleSize val="0"/>
          <c:separator>; </c:separator>
        </c:dLbl>
      </c:pivotFmt>
      <c:pivotFmt>
        <c:idx val="16"/>
        <c:dLbl>
          <c:idx val="0"/>
          <c:layout>
            <c:manualLayout>
              <c:x val="5.8005249343832021E-4"/>
              <c:y val="6.7602799650043746E-2"/>
            </c:manualLayout>
          </c:layout>
          <c:showLegendKey val="0"/>
          <c:showVal val="0"/>
          <c:showCatName val="1"/>
          <c:showSerName val="0"/>
          <c:showPercent val="1"/>
          <c:showBubbleSize val="0"/>
          <c:separator>; </c:separator>
        </c:dLbl>
      </c:pivotFmt>
      <c:pivotFmt>
        <c:idx val="17"/>
        <c:dLbl>
          <c:idx val="0"/>
          <c:layout>
            <c:manualLayout>
              <c:x val="-1.8633202099737532E-2"/>
              <c:y val="-4.3184237386993292E-2"/>
            </c:manualLayout>
          </c:layout>
          <c:showLegendKey val="0"/>
          <c:showVal val="0"/>
          <c:showCatName val="1"/>
          <c:showSerName val="0"/>
          <c:showPercent val="1"/>
          <c:showBubbleSize val="0"/>
          <c:separator>; </c:separator>
        </c:dLbl>
      </c:pivotFmt>
      <c:pivotFmt>
        <c:idx val="18"/>
        <c:dLbl>
          <c:idx val="0"/>
          <c:layout>
            <c:manualLayout>
              <c:x val="-1.993471128608924E-2"/>
              <c:y val="3.0261738116068825E-2"/>
            </c:manualLayout>
          </c:layout>
          <c:showLegendKey val="0"/>
          <c:showVal val="0"/>
          <c:showCatName val="1"/>
          <c:showSerName val="0"/>
          <c:showPercent val="1"/>
          <c:showBubbleSize val="0"/>
          <c:separator>; </c:separator>
        </c:dLbl>
      </c:pivotFmt>
      <c:pivotFmt>
        <c:idx val="19"/>
        <c:dLbl>
          <c:idx val="0"/>
          <c:layout>
            <c:manualLayout>
              <c:x val="-2.1965551181102362E-2"/>
              <c:y val="-3.0326625838436861E-2"/>
            </c:manualLayout>
          </c:layout>
          <c:showLegendKey val="0"/>
          <c:showVal val="0"/>
          <c:showCatName val="1"/>
          <c:showSerName val="0"/>
          <c:showPercent val="1"/>
          <c:showBubbleSize val="0"/>
          <c:separator>; </c:separator>
        </c:dLbl>
      </c:pivotFmt>
      <c:pivotFmt>
        <c:idx val="20"/>
        <c:dLbl>
          <c:idx val="0"/>
          <c:layout>
            <c:manualLayout>
              <c:x val="-6.0043744531933507E-3"/>
              <c:y val="-4.5147273257509481E-2"/>
            </c:manualLayout>
          </c:layout>
          <c:showLegendKey val="0"/>
          <c:showVal val="0"/>
          <c:showCatName val="1"/>
          <c:showSerName val="0"/>
          <c:showPercent val="1"/>
          <c:showBubbleSize val="0"/>
          <c:separator>; </c:separator>
        </c:dLbl>
      </c:pivotFmt>
    </c:pivotFmts>
    <c:plotArea>
      <c:layout/>
      <c:pieChart>
        <c:varyColors val="1"/>
        <c:ser>
          <c:idx val="0"/>
          <c:order val="0"/>
          <c:tx>
            <c:strRef>
              <c:f>ilg!$E$4</c:f>
              <c:strCache>
                <c:ptCount val="1"/>
                <c:pt idx="0">
                  <c:v>Total</c:v>
                </c:pt>
              </c:strCache>
            </c:strRef>
          </c:tx>
          <c:dLbls>
            <c:dLbl>
              <c:idx val="0"/>
              <c:layout>
                <c:manualLayout>
                  <c:x val="6.2528808855753612E-2"/>
                  <c:y val="0"/>
                </c:manualLayout>
              </c:layout>
              <c:showLegendKey val="0"/>
              <c:showVal val="0"/>
              <c:showCatName val="1"/>
              <c:showSerName val="0"/>
              <c:showPercent val="1"/>
              <c:showBubbleSize val="0"/>
              <c:separator>; </c:separator>
            </c:dLbl>
            <c:dLbl>
              <c:idx val="1"/>
              <c:layout>
                <c:manualLayout>
                  <c:x val="5.8005249343832021E-4"/>
                  <c:y val="6.7602799650043746E-2"/>
                </c:manualLayout>
              </c:layout>
              <c:tx>
                <c:rich>
                  <a:bodyPr/>
                  <a:lstStyle/>
                  <a:p>
                    <a:r>
                      <a:rPr lang="en-US" dirty="0"/>
                      <a:t> </a:t>
                    </a:r>
                    <a:r>
                      <a:rPr lang="en-US" b="1" dirty="0">
                        <a:solidFill>
                          <a:srgbClr val="FF0000"/>
                        </a:solidFill>
                      </a:rPr>
                      <a:t>1-5; 48%</a:t>
                    </a:r>
                  </a:p>
                </c:rich>
              </c:tx>
              <c:showLegendKey val="0"/>
              <c:showVal val="0"/>
              <c:showCatName val="1"/>
              <c:showSerName val="0"/>
              <c:showPercent val="1"/>
              <c:showBubbleSize val="0"/>
              <c:separator>; </c:separator>
            </c:dLbl>
            <c:dLbl>
              <c:idx val="2"/>
              <c:layout>
                <c:manualLayout>
                  <c:x val="-1.8633202099737532E-2"/>
                  <c:y val="-4.3184237386993292E-2"/>
                </c:manualLayout>
              </c:layout>
              <c:showLegendKey val="0"/>
              <c:showVal val="0"/>
              <c:showCatName val="1"/>
              <c:showSerName val="0"/>
              <c:showPercent val="1"/>
              <c:showBubbleSize val="0"/>
              <c:separator>; </c:separator>
            </c:dLbl>
            <c:dLbl>
              <c:idx val="3"/>
              <c:layout>
                <c:manualLayout>
                  <c:x val="-1.993471128608924E-2"/>
                  <c:y val="3.0261738116068825E-2"/>
                </c:manualLayout>
              </c:layout>
              <c:showLegendKey val="0"/>
              <c:showVal val="0"/>
              <c:showCatName val="1"/>
              <c:showSerName val="0"/>
              <c:showPercent val="1"/>
              <c:showBubbleSize val="0"/>
              <c:separator>; </c:separator>
            </c:dLbl>
            <c:dLbl>
              <c:idx val="5"/>
              <c:layout>
                <c:manualLayout>
                  <c:x val="-4.6357142350613528E-2"/>
                  <c:y val="4.4946172770575612E-3"/>
                </c:manualLayout>
              </c:layout>
              <c:showLegendKey val="0"/>
              <c:showVal val="0"/>
              <c:showCatName val="1"/>
              <c:showSerName val="0"/>
              <c:showPercent val="1"/>
              <c:showBubbleSize val="0"/>
              <c:separator>; </c:separator>
            </c:dLbl>
            <c:dLbl>
              <c:idx val="6"/>
              <c:layout>
                <c:manualLayout>
                  <c:x val="-4.7282275964609134E-2"/>
                  <c:y val="0"/>
                </c:manualLayout>
              </c:layout>
              <c:showLegendKey val="0"/>
              <c:showVal val="0"/>
              <c:showCatName val="1"/>
              <c:showSerName val="0"/>
              <c:showPercent val="1"/>
              <c:showBubbleSize val="0"/>
              <c:separator>; </c:separator>
            </c:dLbl>
            <c:txPr>
              <a:bodyPr/>
              <a:lstStyle/>
              <a:p>
                <a:pPr>
                  <a:defRPr sz="2000"/>
                </a:pPr>
                <a:endParaRPr lang="lv-LV"/>
              </a:p>
            </c:txPr>
            <c:showLegendKey val="0"/>
            <c:showVal val="0"/>
            <c:showCatName val="1"/>
            <c:showSerName val="0"/>
            <c:showPercent val="1"/>
            <c:showBubbleSize val="0"/>
            <c:separator>; </c:separator>
            <c:showLeaderLines val="1"/>
          </c:dLbls>
          <c:cat>
            <c:strRef>
              <c:f>ilg!$D$5:$D$12</c:f>
              <c:strCache>
                <c:ptCount val="7"/>
                <c:pt idx="0">
                  <c:v>&lt;1</c:v>
                </c:pt>
                <c:pt idx="1">
                  <c:v> 1-5</c:v>
                </c:pt>
                <c:pt idx="2">
                  <c:v> 6-10</c:v>
                </c:pt>
                <c:pt idx="3">
                  <c:v> 11-15</c:v>
                </c:pt>
                <c:pt idx="4">
                  <c:v> 16-20</c:v>
                </c:pt>
                <c:pt idx="5">
                  <c:v> 21-25</c:v>
                </c:pt>
                <c:pt idx="6">
                  <c:v> 26-30</c:v>
                </c:pt>
              </c:strCache>
            </c:strRef>
          </c:cat>
          <c:val>
            <c:numRef>
              <c:f>ilg!$E$5:$E$12</c:f>
              <c:numCache>
                <c:formatCode>General</c:formatCode>
                <c:ptCount val="7"/>
                <c:pt idx="0">
                  <c:v>5</c:v>
                </c:pt>
                <c:pt idx="1">
                  <c:v>90</c:v>
                </c:pt>
                <c:pt idx="2">
                  <c:v>33</c:v>
                </c:pt>
                <c:pt idx="3">
                  <c:v>20</c:v>
                </c:pt>
                <c:pt idx="4">
                  <c:v>7</c:v>
                </c:pt>
                <c:pt idx="5">
                  <c:v>21</c:v>
                </c:pt>
                <c:pt idx="6">
                  <c:v>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1"/>
            <c:bubble3D val="0"/>
            <c:explosion val="13"/>
            <c:spPr>
              <a:solidFill>
                <a:schemeClr val="accent2">
                  <a:lumMod val="75000"/>
                </a:schemeClr>
              </a:solidFill>
            </c:spPr>
          </c:dPt>
          <c:dLbls>
            <c:dLbl>
              <c:idx val="0"/>
              <c:layout>
                <c:manualLayout>
                  <c:x val="-0.17467869641294839"/>
                  <c:y val="-0.18040937591134443"/>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1"/>
              <c:layout>
                <c:manualLayout>
                  <c:x val="-5.4062554680664891E-2"/>
                  <c:y val="0.11865011665208515"/>
                </c:manualLayout>
              </c:layout>
              <c:tx>
                <c:rich>
                  <a:bodyPr/>
                  <a:lstStyle/>
                  <a:p>
                    <a:r>
                      <a:rPr lang="en-US" b="1" dirty="0" err="1" smtClean="0"/>
                      <a:t>Jā</a:t>
                    </a:r>
                    <a:r>
                      <a:rPr lang="lv-LV" b="1" dirty="0" smtClean="0"/>
                      <a:t>;</a:t>
                    </a:r>
                    <a:r>
                      <a:rPr lang="en-US" b="1" dirty="0"/>
                      <a:t>
23%</a:t>
                    </a:r>
                    <a:endParaRPr lang="en-US" dirty="0"/>
                  </a:p>
                </c:rich>
              </c:tx>
              <c:showLegendKey val="0"/>
              <c:showVal val="0"/>
              <c:showCatName val="1"/>
              <c:showSerName val="0"/>
              <c:showPercent val="1"/>
              <c:showBubbleSize val="0"/>
            </c:dLbl>
            <c:txPr>
              <a:bodyPr/>
              <a:lstStyle/>
              <a:p>
                <a:pPr>
                  <a:defRPr b="1"/>
                </a:pPr>
                <a:endParaRPr lang="lv-LV"/>
              </a:p>
            </c:txPr>
            <c:showLegendKey val="0"/>
            <c:showVal val="0"/>
            <c:showCatName val="1"/>
            <c:showSerName val="0"/>
            <c:showPercent val="1"/>
            <c:showBubbleSize val="0"/>
            <c:showLeaderLines val="0"/>
          </c:dLbls>
          <c:cat>
            <c:strRef>
              <c:f>org!$D$4:$D$5</c:f>
              <c:strCache>
                <c:ptCount val="2"/>
                <c:pt idx="0">
                  <c:v>Nē</c:v>
                </c:pt>
                <c:pt idx="1">
                  <c:v>Jā</c:v>
                </c:pt>
              </c:strCache>
            </c:strRef>
          </c:cat>
          <c:val>
            <c:numRef>
              <c:f>org!$E$4:$E$5</c:f>
              <c:numCache>
                <c:formatCode>General</c:formatCode>
                <c:ptCount val="2"/>
                <c:pt idx="0">
                  <c:v>141</c:v>
                </c:pt>
                <c:pt idx="1">
                  <c:v>43</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33156022283995"/>
          <c:y val="9.6114560268878699E-2"/>
          <c:w val="0.23932555175409206"/>
          <c:h val="0.52663016617716485"/>
        </c:manualLayout>
      </c:layout>
      <c:pieChart>
        <c:varyColors val="1"/>
        <c:ser>
          <c:idx val="0"/>
          <c:order val="0"/>
          <c:spPr>
            <a:ln>
              <a:noFill/>
            </a:ln>
          </c:spPr>
          <c:dPt>
            <c:idx val="0"/>
            <c:bubble3D val="0"/>
            <c:spPr>
              <a:solidFill>
                <a:schemeClr val="bg1">
                  <a:lumMod val="50000"/>
                </a:schemeClr>
              </a:solidFill>
              <a:ln>
                <a:noFill/>
              </a:ln>
            </c:spPr>
          </c:dPt>
          <c:dPt>
            <c:idx val="1"/>
            <c:bubble3D val="0"/>
            <c:spPr>
              <a:solidFill>
                <a:srgbClr val="FFC000"/>
              </a:solidFill>
              <a:ln>
                <a:noFill/>
              </a:ln>
            </c:spPr>
          </c:dPt>
          <c:dLbls>
            <c:dLbl>
              <c:idx val="0"/>
              <c:layout>
                <c:manualLayout>
                  <c:x val="5.4181479835573821E-3"/>
                  <c:y val="1.3751480699618162E-2"/>
                </c:manualLayout>
              </c:layout>
              <c:showLegendKey val="0"/>
              <c:showVal val="0"/>
              <c:showCatName val="1"/>
              <c:showSerName val="0"/>
              <c:showPercent val="1"/>
              <c:showBubbleSize val="0"/>
            </c:dLbl>
            <c:dLbl>
              <c:idx val="1"/>
              <c:layout>
                <c:manualLayout>
                  <c:x val="0.1185449632580507"/>
                  <c:y val="-0.14392594254189486"/>
                </c:manualLayout>
              </c:layout>
              <c:showLegendKey val="0"/>
              <c:showVal val="0"/>
              <c:showCatName val="1"/>
              <c:showSerName val="0"/>
              <c:showPercent val="1"/>
              <c:showBubbleSize val="0"/>
            </c:dLbl>
            <c:dLbl>
              <c:idx val="2"/>
              <c:layout>
                <c:manualLayout>
                  <c:x val="0.1052950465821258"/>
                  <c:y val="-0.16528430003155936"/>
                </c:manualLayout>
              </c:layout>
              <c:showLegendKey val="0"/>
              <c:showVal val="0"/>
              <c:showCatName val="1"/>
              <c:showSerName val="0"/>
              <c:showPercent val="1"/>
              <c:showBubbleSize val="0"/>
            </c:dLbl>
            <c:dLbl>
              <c:idx val="3"/>
              <c:layout>
                <c:manualLayout>
                  <c:x val="7.4642301649023121E-2"/>
                  <c:y val="-8.1822245761793283E-2"/>
                </c:manualLayout>
              </c:layout>
              <c:showLegendKey val="0"/>
              <c:showVal val="0"/>
              <c:showCatName val="1"/>
              <c:showSerName val="0"/>
              <c:showPercent val="1"/>
              <c:showBubbleSize val="0"/>
            </c:dLbl>
            <c:dLbl>
              <c:idx val="4"/>
              <c:layout>
                <c:manualLayout>
                  <c:x val="5.0500043645944098E-2"/>
                  <c:y val="3.8154642659346781E-2"/>
                </c:manualLayout>
              </c:layout>
              <c:showLegendKey val="0"/>
              <c:showVal val="0"/>
              <c:showCatName val="1"/>
              <c:showSerName val="0"/>
              <c:showPercent val="1"/>
              <c:showBubbleSize val="0"/>
            </c:dLbl>
            <c:dLbl>
              <c:idx val="5"/>
              <c:layout>
                <c:manualLayout>
                  <c:x val="1.5058475567456634E-2"/>
                  <c:y val="6.8850119082967315E-2"/>
                </c:manualLayout>
              </c:layout>
              <c:showLegendKey val="0"/>
              <c:showVal val="0"/>
              <c:showCatName val="1"/>
              <c:showSerName val="0"/>
              <c:showPercent val="1"/>
              <c:showBubbleSize val="0"/>
            </c:dLbl>
            <c:dLbl>
              <c:idx val="6"/>
              <c:layout>
                <c:manualLayout>
                  <c:x val="-5.5019779548304157E-2"/>
                  <c:y val="-3.0136786865284461E-2"/>
                </c:manualLayout>
              </c:layout>
              <c:showLegendKey val="0"/>
              <c:showVal val="0"/>
              <c:showCatName val="1"/>
              <c:showSerName val="0"/>
              <c:showPercent val="1"/>
              <c:showBubbleSize val="0"/>
            </c:dLbl>
            <c:dLbl>
              <c:idx val="7"/>
              <c:layout>
                <c:manualLayout>
                  <c:x val="-1.3596306759566397E-2"/>
                  <c:y val="-1.8483558215598078E-2"/>
                </c:manualLayout>
              </c:layout>
              <c:showLegendKey val="0"/>
              <c:showVal val="0"/>
              <c:showCatName val="1"/>
              <c:showSerName val="0"/>
              <c:showPercent val="1"/>
              <c:showBubbleSize val="0"/>
            </c:dLbl>
            <c:dLbl>
              <c:idx val="8"/>
              <c:layout>
                <c:manualLayout>
                  <c:x val="-3.0085895967814601E-2"/>
                  <c:y val="7.6396932957901564E-4"/>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org!$F$5:$F$13</c:f>
              <c:strCache>
                <c:ptCount val="9"/>
                <c:pt idx="0">
                  <c:v>Latvijas Biškopības biedrība</c:v>
                </c:pt>
                <c:pt idx="1">
                  <c:v>LBLA</c:v>
                </c:pt>
                <c:pt idx="2">
                  <c:v>LZF</c:v>
                </c:pt>
                <c:pt idx="3">
                  <c:v>Zemnieku Saeima</c:v>
                </c:pt>
                <c:pt idx="4">
                  <c:v>Latvijas aitu audzētāju asociācija</c:v>
                </c:pt>
                <c:pt idx="5">
                  <c:v>LGLAA</c:v>
                </c:pt>
                <c:pt idx="6">
                  <c:v>Latvijas augļkopju asociācija</c:v>
                </c:pt>
                <c:pt idx="7">
                  <c:v>Citas ar lauksaimniecību saistītas</c:v>
                </c:pt>
                <c:pt idx="8">
                  <c:v>Citas ar lauksaimniecību nesaistītas</c:v>
                </c:pt>
              </c:strCache>
            </c:strRef>
          </c:cat>
          <c:val>
            <c:numRef>
              <c:f>org!$G$5:$G$13</c:f>
              <c:numCache>
                <c:formatCode>General</c:formatCode>
                <c:ptCount val="9"/>
                <c:pt idx="0">
                  <c:v>10</c:v>
                </c:pt>
                <c:pt idx="1">
                  <c:v>6</c:v>
                </c:pt>
                <c:pt idx="2">
                  <c:v>4</c:v>
                </c:pt>
                <c:pt idx="3">
                  <c:v>2</c:v>
                </c:pt>
                <c:pt idx="4">
                  <c:v>3</c:v>
                </c:pt>
                <c:pt idx="5">
                  <c:v>2</c:v>
                </c:pt>
                <c:pt idx="6">
                  <c:v>2</c:v>
                </c:pt>
                <c:pt idx="7">
                  <c:v>15</c:v>
                </c:pt>
                <c:pt idx="8">
                  <c:v>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791457885946078"/>
          <c:y val="0.18125867706118448"/>
          <c:w val="0.46388888888888891"/>
          <c:h val="0.77314814814814814"/>
        </c:manualLayout>
      </c:layout>
      <c:pieChart>
        <c:varyColors val="1"/>
        <c:ser>
          <c:idx val="0"/>
          <c:order val="0"/>
          <c:dLbls>
            <c:dLbl>
              <c:idx val="0"/>
              <c:delete val="1"/>
            </c:dLbl>
            <c:dLbl>
              <c:idx val="1"/>
              <c:layout>
                <c:manualLayout>
                  <c:x val="-5.8048197877135867E-2"/>
                  <c:y val="0.37195038757876803"/>
                </c:manualLayout>
              </c:layout>
              <c:showLegendKey val="0"/>
              <c:showVal val="0"/>
              <c:showCatName val="1"/>
              <c:showSerName val="0"/>
              <c:showPercent val="1"/>
              <c:showBubbleSize val="0"/>
            </c:dLbl>
            <c:dLbl>
              <c:idx val="2"/>
              <c:layout>
                <c:manualLayout>
                  <c:x val="-6.8617312965139052E-2"/>
                  <c:y val="2.475358488433059E-2"/>
                </c:manualLayout>
              </c:layout>
              <c:showLegendKey val="0"/>
              <c:showVal val="0"/>
              <c:showCatName val="1"/>
              <c:showSerName val="0"/>
              <c:showPercent val="1"/>
              <c:showBubbleSize val="0"/>
            </c:dLbl>
            <c:dLbl>
              <c:idx val="3"/>
              <c:layout>
                <c:manualLayout>
                  <c:x val="-0.18499622102211047"/>
                  <c:y val="3.6187539283875844E-2"/>
                </c:manualLayout>
              </c:layout>
              <c:showLegendKey val="0"/>
              <c:showVal val="0"/>
              <c:showCatName val="1"/>
              <c:showSerName val="0"/>
              <c:showPercent val="1"/>
              <c:showBubbleSize val="0"/>
            </c:dLbl>
            <c:dLbl>
              <c:idx val="4"/>
              <c:layout>
                <c:manualLayout>
                  <c:x val="9.0051439905090402E-2"/>
                  <c:y val="1.1574413271718056E-3"/>
                </c:manualLayout>
              </c:layout>
              <c:showLegendKey val="0"/>
              <c:showVal val="0"/>
              <c:showCatName val="1"/>
              <c:showSerName val="0"/>
              <c:showPercent val="1"/>
              <c:showBubbleSize val="0"/>
            </c:dLbl>
            <c:txPr>
              <a:bodyPr/>
              <a:lstStyle/>
              <a:p>
                <a:pPr>
                  <a:defRPr sz="2000"/>
                </a:pPr>
                <a:endParaRPr lang="lv-LV"/>
              </a:p>
            </c:txPr>
            <c:showLegendKey val="0"/>
            <c:showVal val="0"/>
            <c:showCatName val="1"/>
            <c:showSerName val="0"/>
            <c:showPercent val="1"/>
            <c:showBubbleSize val="0"/>
            <c:showLeaderLines val="1"/>
          </c:dLbls>
          <c:cat>
            <c:strRef>
              <c:f>prof!$D$12:$D$16</c:f>
              <c:strCache>
                <c:ptCount val="3"/>
                <c:pt idx="0">
                  <c:v>ražo tikai izejvielas</c:v>
                </c:pt>
                <c:pt idx="1">
                  <c:v>ražo izejvielas, sniedz pakalpojumus</c:v>
                </c:pt>
                <c:pt idx="2">
                  <c:v>ražo izejvielas, nodarbojas ar pārstrādi</c:v>
                </c:pt>
              </c:strCache>
            </c:strRef>
          </c:cat>
          <c:val>
            <c:numRef>
              <c:f>prof!$E$12:$E$16</c:f>
              <c:numCache>
                <c:formatCode>General</c:formatCode>
                <c:ptCount val="5"/>
                <c:pt idx="0">
                  <c:v>153</c:v>
                </c:pt>
                <c:pt idx="1">
                  <c:v>13</c:v>
                </c:pt>
                <c:pt idx="2">
                  <c:v>19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[dati1.xlsx]a-ha1!PivotTable2</c:name>
    <c:fmtId val="-1"/>
  </c:pivotSource>
  <c:chart>
    <c:autoTitleDeleted val="1"/>
    <c:pivotFmts>
      <c:pivotFmt>
        <c:idx val="0"/>
        <c:marker>
          <c:symbol val="none"/>
        </c:marker>
        <c:dLbl>
          <c:idx val="0"/>
          <c:spPr/>
          <c:txPr>
            <a:bodyPr/>
            <a:lstStyle/>
            <a:p>
              <a:pPr>
                <a:defRPr/>
              </a:pPr>
              <a:endParaRPr lang="lv-LV"/>
            </a:p>
          </c:txPr>
          <c:showLegendKey val="0"/>
          <c:showVal val="0"/>
          <c:showCatName val="1"/>
          <c:showSerName val="0"/>
          <c:showPercent val="1"/>
          <c:showBubbleSize val="0"/>
        </c:dLbl>
      </c:pivotFmt>
      <c:pivotFmt>
        <c:idx val="1"/>
        <c:dLbl>
          <c:idx val="0"/>
          <c:layout>
            <c:manualLayout>
              <c:x val="0.16982214572576018"/>
              <c:y val="3.1143547538203722E-2"/>
            </c:manualLayout>
          </c:layout>
          <c:showLegendKey val="0"/>
          <c:showVal val="0"/>
          <c:showCatName val="1"/>
          <c:showSerName val="0"/>
          <c:showPercent val="1"/>
          <c:showBubbleSize val="0"/>
        </c:dLbl>
      </c:pivotFmt>
      <c:pivotFmt>
        <c:idx val="2"/>
        <c:dLbl>
          <c:idx val="0"/>
          <c:layout>
            <c:manualLayout>
              <c:x val="0.1078600114744693"/>
              <c:y val="0.12846713359509035"/>
            </c:manualLayout>
          </c:layout>
          <c:showLegendKey val="0"/>
          <c:showVal val="0"/>
          <c:showCatName val="1"/>
          <c:showSerName val="0"/>
          <c:showPercent val="1"/>
          <c:showBubbleSize val="0"/>
        </c:dLbl>
      </c:pivotFmt>
      <c:pivotFmt>
        <c:idx val="3"/>
        <c:dLbl>
          <c:idx val="0"/>
          <c:layout>
            <c:manualLayout>
              <c:x val="9.8680436029833535E-2"/>
              <c:y val="1.9464717211377325E-2"/>
            </c:manualLayout>
          </c:layout>
          <c:showLegendKey val="0"/>
          <c:showVal val="0"/>
          <c:showCatName val="1"/>
          <c:showSerName val="0"/>
          <c:showPercent val="1"/>
          <c:showBubbleSize val="0"/>
        </c:dLbl>
      </c:pivotFmt>
      <c:pivotFmt>
        <c:idx val="4"/>
        <c:dLbl>
          <c:idx val="0"/>
          <c:layout>
            <c:manualLayout>
              <c:x val="6.8846815834767636E-2"/>
              <c:y val="-8.1064876362261992E-2"/>
            </c:manualLayout>
          </c:layout>
          <c:showLegendKey val="0"/>
          <c:showVal val="0"/>
          <c:showCatName val="1"/>
          <c:showSerName val="0"/>
          <c:showPercent val="1"/>
          <c:showBubbleSize val="0"/>
        </c:dLbl>
      </c:pivotFmt>
      <c:pivotFmt>
        <c:idx val="5"/>
        <c:dLbl>
          <c:idx val="0"/>
          <c:layout>
            <c:manualLayout>
              <c:x val="-2.5243832472748137E-2"/>
              <c:y val="-8.1751812287784775E-2"/>
            </c:manualLayout>
          </c:layout>
          <c:showLegendKey val="0"/>
          <c:showVal val="0"/>
          <c:showCatName val="1"/>
          <c:showSerName val="0"/>
          <c:showPercent val="1"/>
          <c:showBubbleSize val="0"/>
        </c:dLbl>
      </c:pivotFmt>
      <c:pivotFmt>
        <c:idx val="6"/>
        <c:dLbl>
          <c:idx val="0"/>
          <c:layout>
            <c:manualLayout>
              <c:x val="8.9500860585198017E-2"/>
              <c:y val="-1.8205794477721787E-2"/>
            </c:manualLayout>
          </c:layout>
          <c:showLegendKey val="0"/>
          <c:showVal val="0"/>
          <c:showCatName val="1"/>
          <c:showSerName val="0"/>
          <c:showPercent val="1"/>
          <c:showBubbleSize val="0"/>
        </c:dLbl>
      </c:pivotFmt>
      <c:pivotFmt>
        <c:idx val="7"/>
        <c:dLbl>
          <c:idx val="0"/>
          <c:layout>
            <c:manualLayout>
              <c:x val="5.598998920315683E-3"/>
              <c:y val="3.1760287869373661E-2"/>
            </c:manualLayout>
          </c:layout>
          <c:showLegendKey val="0"/>
          <c:showVal val="0"/>
          <c:showCatName val="1"/>
          <c:showSerName val="0"/>
          <c:showPercent val="1"/>
          <c:showBubbleSize val="0"/>
        </c:dLbl>
      </c:pivotFmt>
      <c:pivotFmt>
        <c:idx val="8"/>
        <c:dLbl>
          <c:idx val="0"/>
          <c:layout>
            <c:manualLayout>
              <c:x val="-6.0209341302216744E-2"/>
              <c:y val="1.1432072888162479E-2"/>
            </c:manualLayout>
          </c:layout>
          <c:showLegendKey val="0"/>
          <c:showVal val="0"/>
          <c:showCatName val="1"/>
          <c:showSerName val="0"/>
          <c:showPercent val="1"/>
          <c:showBubbleSize val="0"/>
        </c:dLbl>
      </c:pivotFmt>
      <c:pivotFmt>
        <c:idx val="9"/>
        <c:dLbl>
          <c:idx val="0"/>
          <c:layout>
            <c:manualLayout>
              <c:x val="-7.7913092188777608E-2"/>
              <c:y val="-9.5885955762062079E-3"/>
            </c:manualLayout>
          </c:layout>
          <c:showLegendKey val="0"/>
          <c:showVal val="0"/>
          <c:showCatName val="1"/>
          <c:showSerName val="0"/>
          <c:showPercent val="1"/>
          <c:showBubbleSize val="0"/>
        </c:dLbl>
      </c:pivotFmt>
      <c:pivotFmt>
        <c:idx val="10"/>
        <c:dLbl>
          <c:idx val="0"/>
          <c:layout>
            <c:manualLayout>
              <c:x val="-6.7396876595244876E-2"/>
              <c:y val="-2.9574108922105265E-2"/>
            </c:manualLayout>
          </c:layout>
          <c:showLegendKey val="0"/>
          <c:showVal val="0"/>
          <c:showCatName val="1"/>
          <c:showSerName val="0"/>
          <c:showPercent val="1"/>
          <c:showBubbleSize val="0"/>
        </c:dLbl>
      </c:pivotFmt>
      <c:pivotFmt>
        <c:idx val="11"/>
        <c:marker>
          <c:symbol val="none"/>
        </c:marker>
        <c:dLbl>
          <c:idx val="0"/>
          <c:spPr/>
          <c:txPr>
            <a:bodyPr/>
            <a:lstStyle/>
            <a:p>
              <a:pPr>
                <a:defRPr/>
              </a:pPr>
              <a:endParaRPr lang="lv-LV"/>
            </a:p>
          </c:txPr>
          <c:showLegendKey val="0"/>
          <c:showVal val="0"/>
          <c:showCatName val="1"/>
          <c:showSerName val="0"/>
          <c:showPercent val="1"/>
          <c:showBubbleSize val="0"/>
        </c:dLbl>
      </c:pivotFmt>
      <c:pivotFmt>
        <c:idx val="12"/>
        <c:dLbl>
          <c:idx val="0"/>
          <c:layout>
            <c:manualLayout>
              <c:x val="8.9500860585198017E-2"/>
              <c:y val="-1.8205794477721787E-2"/>
            </c:manualLayout>
          </c:layout>
          <c:showLegendKey val="0"/>
          <c:showVal val="0"/>
          <c:showCatName val="1"/>
          <c:showSerName val="0"/>
          <c:showPercent val="1"/>
          <c:showBubbleSize val="0"/>
        </c:dLbl>
      </c:pivotFmt>
      <c:pivotFmt>
        <c:idx val="13"/>
        <c:dLbl>
          <c:idx val="0"/>
          <c:layout>
            <c:manualLayout>
              <c:x val="9.8680436029833535E-2"/>
              <c:y val="1.9464717211377325E-2"/>
            </c:manualLayout>
          </c:layout>
          <c:showLegendKey val="0"/>
          <c:showVal val="0"/>
          <c:showCatName val="1"/>
          <c:showSerName val="0"/>
          <c:showPercent val="1"/>
          <c:showBubbleSize val="0"/>
        </c:dLbl>
      </c:pivotFmt>
      <c:pivotFmt>
        <c:idx val="14"/>
        <c:dLbl>
          <c:idx val="0"/>
          <c:layout>
            <c:manualLayout>
              <c:x val="0.16982214572576018"/>
              <c:y val="3.1143547538203722E-2"/>
            </c:manualLayout>
          </c:layout>
          <c:showLegendKey val="0"/>
          <c:showVal val="0"/>
          <c:showCatName val="1"/>
          <c:showSerName val="0"/>
          <c:showPercent val="1"/>
          <c:showBubbleSize val="0"/>
        </c:dLbl>
      </c:pivotFmt>
      <c:pivotFmt>
        <c:idx val="15"/>
        <c:dLbl>
          <c:idx val="0"/>
          <c:layout>
            <c:manualLayout>
              <c:x val="0.1078600114744693"/>
              <c:y val="0.12846713359509035"/>
            </c:manualLayout>
          </c:layout>
          <c:showLegendKey val="0"/>
          <c:showVal val="0"/>
          <c:showCatName val="1"/>
          <c:showSerName val="0"/>
          <c:showPercent val="1"/>
          <c:showBubbleSize val="0"/>
        </c:dLbl>
      </c:pivotFmt>
      <c:pivotFmt>
        <c:idx val="16"/>
        <c:dLbl>
          <c:idx val="0"/>
          <c:layout>
            <c:manualLayout>
              <c:x val="5.598998920315683E-3"/>
              <c:y val="3.1760287869373661E-2"/>
            </c:manualLayout>
          </c:layout>
          <c:showLegendKey val="0"/>
          <c:showVal val="0"/>
          <c:showCatName val="1"/>
          <c:showSerName val="0"/>
          <c:showPercent val="1"/>
          <c:showBubbleSize val="0"/>
        </c:dLbl>
      </c:pivotFmt>
      <c:pivotFmt>
        <c:idx val="17"/>
        <c:dLbl>
          <c:idx val="0"/>
          <c:layout>
            <c:manualLayout>
              <c:x val="-6.0209341302216744E-2"/>
              <c:y val="1.1432072888162479E-2"/>
            </c:manualLayout>
          </c:layout>
          <c:showLegendKey val="0"/>
          <c:showVal val="0"/>
          <c:showCatName val="1"/>
          <c:showSerName val="0"/>
          <c:showPercent val="1"/>
          <c:showBubbleSize val="0"/>
        </c:dLbl>
      </c:pivotFmt>
      <c:pivotFmt>
        <c:idx val="18"/>
        <c:dLbl>
          <c:idx val="0"/>
          <c:layout>
            <c:manualLayout>
              <c:x val="-7.7913092188777608E-2"/>
              <c:y val="-9.5885955762062079E-3"/>
            </c:manualLayout>
          </c:layout>
          <c:showLegendKey val="0"/>
          <c:showVal val="0"/>
          <c:showCatName val="1"/>
          <c:showSerName val="0"/>
          <c:showPercent val="1"/>
          <c:showBubbleSize val="0"/>
        </c:dLbl>
      </c:pivotFmt>
      <c:pivotFmt>
        <c:idx val="19"/>
        <c:dLbl>
          <c:idx val="0"/>
          <c:layout>
            <c:manualLayout>
              <c:x val="-6.7396876595244876E-2"/>
              <c:y val="-2.9574108922105265E-2"/>
            </c:manualLayout>
          </c:layout>
          <c:showLegendKey val="0"/>
          <c:showVal val="0"/>
          <c:showCatName val="1"/>
          <c:showSerName val="0"/>
          <c:showPercent val="1"/>
          <c:showBubbleSize val="0"/>
        </c:dLbl>
      </c:pivotFmt>
      <c:pivotFmt>
        <c:idx val="20"/>
        <c:dLbl>
          <c:idx val="0"/>
          <c:layout>
            <c:manualLayout>
              <c:x val="-2.5243832472748137E-2"/>
              <c:y val="-8.1751812287784775E-2"/>
            </c:manualLayout>
          </c:layout>
          <c:showLegendKey val="0"/>
          <c:showVal val="0"/>
          <c:showCatName val="1"/>
          <c:showSerName val="0"/>
          <c:showPercent val="1"/>
          <c:showBubbleSize val="0"/>
        </c:dLbl>
      </c:pivotFmt>
      <c:pivotFmt>
        <c:idx val="21"/>
        <c:dLbl>
          <c:idx val="0"/>
          <c:layout>
            <c:manualLayout>
              <c:x val="6.8846815834767636E-2"/>
              <c:y val="-8.1064876362261992E-2"/>
            </c:manualLayout>
          </c:layout>
          <c:showLegendKey val="0"/>
          <c:showVal val="0"/>
          <c:showCatName val="1"/>
          <c:showSerName val="0"/>
          <c:showPercent val="1"/>
          <c:showBubbleSize val="0"/>
        </c:dLbl>
      </c:pivotFmt>
      <c:pivotFmt>
        <c:idx val="22"/>
        <c:marker>
          <c:symbol val="none"/>
        </c:marker>
        <c:dLbl>
          <c:idx val="0"/>
          <c:spPr/>
          <c:txPr>
            <a:bodyPr/>
            <a:lstStyle/>
            <a:p>
              <a:pPr>
                <a:defRPr/>
              </a:pPr>
              <a:endParaRPr lang="lv-LV"/>
            </a:p>
          </c:txPr>
          <c:showLegendKey val="0"/>
          <c:showVal val="0"/>
          <c:showCatName val="1"/>
          <c:showSerName val="0"/>
          <c:showPercent val="1"/>
          <c:showBubbleSize val="0"/>
        </c:dLbl>
      </c:pivotFmt>
      <c:pivotFmt>
        <c:idx val="23"/>
        <c:dLbl>
          <c:idx val="0"/>
          <c:layout>
            <c:manualLayout>
              <c:x val="8.9500860585198017E-2"/>
              <c:y val="-1.8205794477721787E-2"/>
            </c:manualLayout>
          </c:layout>
          <c:showLegendKey val="0"/>
          <c:showVal val="0"/>
          <c:showCatName val="1"/>
          <c:showSerName val="0"/>
          <c:showPercent val="1"/>
          <c:showBubbleSize val="0"/>
        </c:dLbl>
      </c:pivotFmt>
      <c:pivotFmt>
        <c:idx val="24"/>
        <c:dLbl>
          <c:idx val="0"/>
          <c:layout>
            <c:manualLayout>
              <c:x val="9.8680436029833535E-2"/>
              <c:y val="1.9464717211377325E-2"/>
            </c:manualLayout>
          </c:layout>
          <c:showLegendKey val="0"/>
          <c:showVal val="0"/>
          <c:showCatName val="1"/>
          <c:showSerName val="0"/>
          <c:showPercent val="1"/>
          <c:showBubbleSize val="0"/>
        </c:dLbl>
      </c:pivotFmt>
      <c:pivotFmt>
        <c:idx val="25"/>
        <c:dLbl>
          <c:idx val="0"/>
          <c:layout>
            <c:manualLayout>
              <c:x val="0.16982214572576018"/>
              <c:y val="3.1143547538203722E-2"/>
            </c:manualLayout>
          </c:layout>
          <c:showLegendKey val="0"/>
          <c:showVal val="0"/>
          <c:showCatName val="1"/>
          <c:showSerName val="0"/>
          <c:showPercent val="1"/>
          <c:showBubbleSize val="0"/>
        </c:dLbl>
      </c:pivotFmt>
      <c:pivotFmt>
        <c:idx val="26"/>
        <c:dLbl>
          <c:idx val="0"/>
          <c:layout>
            <c:manualLayout>
              <c:x val="0.1078600114744693"/>
              <c:y val="0.12846713359509035"/>
            </c:manualLayout>
          </c:layout>
          <c:showLegendKey val="0"/>
          <c:showVal val="0"/>
          <c:showCatName val="1"/>
          <c:showSerName val="0"/>
          <c:showPercent val="1"/>
          <c:showBubbleSize val="0"/>
        </c:dLbl>
      </c:pivotFmt>
      <c:pivotFmt>
        <c:idx val="27"/>
        <c:dLbl>
          <c:idx val="0"/>
          <c:layout>
            <c:manualLayout>
              <c:x val="5.598998920315683E-3"/>
              <c:y val="3.1760287869373661E-2"/>
            </c:manualLayout>
          </c:layout>
          <c:showLegendKey val="0"/>
          <c:showVal val="0"/>
          <c:showCatName val="1"/>
          <c:showSerName val="0"/>
          <c:showPercent val="1"/>
          <c:showBubbleSize val="0"/>
        </c:dLbl>
      </c:pivotFmt>
      <c:pivotFmt>
        <c:idx val="28"/>
        <c:dLbl>
          <c:idx val="0"/>
          <c:layout>
            <c:manualLayout>
              <c:x val="-6.0209341302216744E-2"/>
              <c:y val="1.1432072888162479E-2"/>
            </c:manualLayout>
          </c:layout>
          <c:showLegendKey val="0"/>
          <c:showVal val="0"/>
          <c:showCatName val="1"/>
          <c:showSerName val="0"/>
          <c:showPercent val="1"/>
          <c:showBubbleSize val="0"/>
        </c:dLbl>
      </c:pivotFmt>
      <c:pivotFmt>
        <c:idx val="29"/>
        <c:dLbl>
          <c:idx val="0"/>
          <c:layout>
            <c:manualLayout>
              <c:x val="-7.7913092188777608E-2"/>
              <c:y val="-9.5885955762062079E-3"/>
            </c:manualLayout>
          </c:layout>
          <c:showLegendKey val="0"/>
          <c:showVal val="0"/>
          <c:showCatName val="1"/>
          <c:showSerName val="0"/>
          <c:showPercent val="1"/>
          <c:showBubbleSize val="0"/>
        </c:dLbl>
      </c:pivotFmt>
      <c:pivotFmt>
        <c:idx val="30"/>
        <c:dLbl>
          <c:idx val="0"/>
          <c:layout>
            <c:manualLayout>
              <c:x val="-6.7396876595244876E-2"/>
              <c:y val="-2.9574108922105265E-2"/>
            </c:manualLayout>
          </c:layout>
          <c:showLegendKey val="0"/>
          <c:showVal val="0"/>
          <c:showCatName val="1"/>
          <c:showSerName val="0"/>
          <c:showPercent val="1"/>
          <c:showBubbleSize val="0"/>
        </c:dLbl>
      </c:pivotFmt>
      <c:pivotFmt>
        <c:idx val="31"/>
        <c:dLbl>
          <c:idx val="0"/>
          <c:layout>
            <c:manualLayout>
              <c:x val="-2.5243832472748137E-2"/>
              <c:y val="-8.1751812287784775E-2"/>
            </c:manualLayout>
          </c:layout>
          <c:showLegendKey val="0"/>
          <c:showVal val="0"/>
          <c:showCatName val="1"/>
          <c:showSerName val="0"/>
          <c:showPercent val="1"/>
          <c:showBubbleSize val="0"/>
        </c:dLbl>
      </c:pivotFmt>
      <c:pivotFmt>
        <c:idx val="32"/>
        <c:dLbl>
          <c:idx val="0"/>
          <c:layout>
            <c:manualLayout>
              <c:x val="6.8846815834767636E-2"/>
              <c:y val="-8.1064876362261992E-2"/>
            </c:manualLayout>
          </c:layout>
          <c:showLegendKey val="0"/>
          <c:showVal val="0"/>
          <c:showCatName val="1"/>
          <c:showSerName val="0"/>
          <c:showPercent val="1"/>
          <c:showBubbleSize val="0"/>
        </c:dLbl>
      </c:pivotFmt>
    </c:pivotFmts>
    <c:plotArea>
      <c:layout>
        <c:manualLayout>
          <c:layoutTarget val="inner"/>
          <c:xMode val="edge"/>
          <c:yMode val="edge"/>
          <c:x val="0.35846552217949279"/>
          <c:y val="0.24552460628064388"/>
          <c:w val="0.29115929015022796"/>
          <c:h val="0.59879929483726124"/>
        </c:manualLayout>
      </c:layout>
      <c:pieChart>
        <c:varyColors val="1"/>
        <c:ser>
          <c:idx val="0"/>
          <c:order val="0"/>
          <c:tx>
            <c:strRef>
              <c:f>'a-ha1'!$E$9</c:f>
              <c:strCache>
                <c:ptCount val="1"/>
                <c:pt idx="0">
                  <c:v>Total</c:v>
                </c:pt>
              </c:strCache>
            </c:strRef>
          </c:tx>
          <c:dLbls>
            <c:dLbl>
              <c:idx val="0"/>
              <c:layout>
                <c:manualLayout>
                  <c:x val="8.9500860585198017E-2"/>
                  <c:y val="-1.8205794477721787E-2"/>
                </c:manualLayout>
              </c:layout>
              <c:showLegendKey val="0"/>
              <c:showVal val="0"/>
              <c:showCatName val="1"/>
              <c:showSerName val="0"/>
              <c:showPercent val="1"/>
              <c:showBubbleSize val="0"/>
              <c:separator>; </c:separator>
            </c:dLbl>
            <c:dLbl>
              <c:idx val="1"/>
              <c:layout>
                <c:manualLayout>
                  <c:x val="9.8680436029833535E-2"/>
                  <c:y val="1.9464717211377325E-2"/>
                </c:manualLayout>
              </c:layout>
              <c:showLegendKey val="0"/>
              <c:showVal val="0"/>
              <c:showCatName val="1"/>
              <c:showSerName val="0"/>
              <c:showPercent val="1"/>
              <c:showBubbleSize val="0"/>
              <c:separator>; </c:separator>
            </c:dLbl>
            <c:dLbl>
              <c:idx val="2"/>
              <c:layout>
                <c:manualLayout>
                  <c:x val="5.3036993637343689E-2"/>
                  <c:y val="2.4488107191444137E-2"/>
                </c:manualLayout>
              </c:layout>
              <c:spPr/>
              <c:txPr>
                <a:bodyPr/>
                <a:lstStyle/>
                <a:p>
                  <a:pPr>
                    <a:defRPr sz="1800" b="1">
                      <a:solidFill>
                        <a:srgbClr val="FF0000"/>
                      </a:solidFill>
                    </a:defRPr>
                  </a:pPr>
                  <a:endParaRPr lang="lv-LV"/>
                </a:p>
              </c:txPr>
              <c:showLegendKey val="0"/>
              <c:showVal val="0"/>
              <c:showCatName val="1"/>
              <c:showSerName val="0"/>
              <c:showPercent val="1"/>
              <c:showBubbleSize val="0"/>
              <c:separator>; </c:separator>
            </c:dLbl>
            <c:dLbl>
              <c:idx val="3"/>
              <c:layout>
                <c:manualLayout>
                  <c:x val="5.375153511471698E-3"/>
                  <c:y val="4.7329908836125124E-2"/>
                </c:manualLayout>
              </c:layout>
              <c:spPr/>
              <c:txPr>
                <a:bodyPr/>
                <a:lstStyle/>
                <a:p>
                  <a:pPr>
                    <a:defRPr sz="1800" b="1">
                      <a:solidFill>
                        <a:srgbClr val="FF0000"/>
                      </a:solidFill>
                    </a:defRPr>
                  </a:pPr>
                  <a:endParaRPr lang="lv-LV"/>
                </a:p>
              </c:txPr>
              <c:showLegendKey val="0"/>
              <c:showVal val="0"/>
              <c:showCatName val="1"/>
              <c:showSerName val="0"/>
              <c:showPercent val="1"/>
              <c:showBubbleSize val="0"/>
              <c:separator>; </c:separator>
            </c:dLbl>
            <c:dLbl>
              <c:idx val="4"/>
              <c:layout>
                <c:manualLayout>
                  <c:x val="-4.637604080027144E-2"/>
                  <c:y val="3.8415804952489557E-2"/>
                </c:manualLayout>
              </c:layout>
              <c:spPr/>
              <c:txPr>
                <a:bodyPr/>
                <a:lstStyle/>
                <a:p>
                  <a:pPr>
                    <a:defRPr sz="1800" b="1">
                      <a:solidFill>
                        <a:srgbClr val="FF0000"/>
                      </a:solidFill>
                    </a:defRPr>
                  </a:pPr>
                  <a:endParaRPr lang="lv-LV"/>
                </a:p>
              </c:txPr>
              <c:showLegendKey val="0"/>
              <c:showVal val="0"/>
              <c:showCatName val="1"/>
              <c:showSerName val="0"/>
              <c:showPercent val="1"/>
              <c:showBubbleSize val="0"/>
              <c:separator>; </c:separator>
            </c:dLbl>
            <c:dLbl>
              <c:idx val="5"/>
              <c:layout>
                <c:manualLayout>
                  <c:x val="-6.0209341302216744E-2"/>
                  <c:y val="1.1432072888162479E-2"/>
                </c:manualLayout>
              </c:layout>
              <c:showLegendKey val="0"/>
              <c:showVal val="0"/>
              <c:showCatName val="1"/>
              <c:showSerName val="0"/>
              <c:showPercent val="1"/>
              <c:showBubbleSize val="0"/>
              <c:separator>; </c:separator>
            </c:dLbl>
            <c:dLbl>
              <c:idx val="6"/>
              <c:layout>
                <c:manualLayout>
                  <c:x val="-7.7913092188777608E-2"/>
                  <c:y val="-9.5885955762062079E-3"/>
                </c:manualLayout>
              </c:layout>
              <c:showLegendKey val="0"/>
              <c:showVal val="0"/>
              <c:showCatName val="1"/>
              <c:showSerName val="0"/>
              <c:showPercent val="1"/>
              <c:showBubbleSize val="0"/>
              <c:separator>; </c:separator>
            </c:dLbl>
            <c:dLbl>
              <c:idx val="7"/>
              <c:layout>
                <c:manualLayout>
                  <c:x val="-6.7396876595244876E-2"/>
                  <c:y val="-2.9574108922105265E-2"/>
                </c:manualLayout>
              </c:layout>
              <c:showLegendKey val="0"/>
              <c:showVal val="0"/>
              <c:showCatName val="1"/>
              <c:showSerName val="0"/>
              <c:showPercent val="1"/>
              <c:showBubbleSize val="0"/>
              <c:separator>; </c:separator>
            </c:dLbl>
            <c:dLbl>
              <c:idx val="8"/>
              <c:layout>
                <c:manualLayout>
                  <c:x val="-2.5243832472748137E-2"/>
                  <c:y val="-8.1751812287784775E-2"/>
                </c:manualLayout>
              </c:layout>
              <c:showLegendKey val="0"/>
              <c:showVal val="0"/>
              <c:showCatName val="1"/>
              <c:showSerName val="0"/>
              <c:showPercent val="1"/>
              <c:showBubbleSize val="0"/>
              <c:separator>; </c:separator>
            </c:dLbl>
            <c:dLbl>
              <c:idx val="9"/>
              <c:layout>
                <c:manualLayout>
                  <c:x val="6.8846815834767636E-2"/>
                  <c:y val="-8.1064876362261992E-2"/>
                </c:manualLayout>
              </c:layout>
              <c:showLegendKey val="0"/>
              <c:showVal val="0"/>
              <c:showCatName val="1"/>
              <c:showSerName val="0"/>
              <c:showPercent val="1"/>
              <c:showBubbleSize val="0"/>
              <c:separator>; </c:separator>
            </c:dLbl>
            <c:txPr>
              <a:bodyPr/>
              <a:lstStyle/>
              <a:p>
                <a:pPr>
                  <a:defRPr sz="1800"/>
                </a:pPr>
                <a:endParaRPr lang="lv-LV"/>
              </a:p>
            </c:txPr>
            <c:showLegendKey val="0"/>
            <c:showVal val="0"/>
            <c:showCatName val="1"/>
            <c:showSerName val="0"/>
            <c:showPercent val="1"/>
            <c:showBubbleSize val="0"/>
            <c:separator>; </c:separator>
            <c:showLeaderLines val="1"/>
          </c:dLbls>
          <c:cat>
            <c:strRef>
              <c:f>'a-ha1'!$D$10:$D$20</c:f>
              <c:strCache>
                <c:ptCount val="10"/>
                <c:pt idx="0">
                  <c:v>&lt;50</c:v>
                </c:pt>
                <c:pt idx="1">
                  <c:v>51-100</c:v>
                </c:pt>
                <c:pt idx="2">
                  <c:v>101-200</c:v>
                </c:pt>
                <c:pt idx="3">
                  <c:v>201-300</c:v>
                </c:pt>
                <c:pt idx="4">
                  <c:v>301-400</c:v>
                </c:pt>
                <c:pt idx="5">
                  <c:v>401-500</c:v>
                </c:pt>
                <c:pt idx="6">
                  <c:v>501-600</c:v>
                </c:pt>
                <c:pt idx="7">
                  <c:v>601-1000</c:v>
                </c:pt>
                <c:pt idx="8">
                  <c:v>1001-4000</c:v>
                </c:pt>
                <c:pt idx="9">
                  <c:v>10000&lt;</c:v>
                </c:pt>
              </c:strCache>
            </c:strRef>
          </c:cat>
          <c:val>
            <c:numRef>
              <c:f>'a-ha1'!$E$10:$E$20</c:f>
              <c:numCache>
                <c:formatCode>General</c:formatCode>
                <c:ptCount val="10"/>
                <c:pt idx="0">
                  <c:v>8</c:v>
                </c:pt>
                <c:pt idx="1">
                  <c:v>19</c:v>
                </c:pt>
                <c:pt idx="2">
                  <c:v>43</c:v>
                </c:pt>
                <c:pt idx="3">
                  <c:v>34</c:v>
                </c:pt>
                <c:pt idx="4">
                  <c:v>29</c:v>
                </c:pt>
                <c:pt idx="5">
                  <c:v>12</c:v>
                </c:pt>
                <c:pt idx="6">
                  <c:v>8</c:v>
                </c:pt>
                <c:pt idx="7">
                  <c:v>10</c:v>
                </c:pt>
                <c:pt idx="8">
                  <c:v>9</c:v>
                </c:pt>
                <c:pt idx="9">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3.9208284728297849E-2"/>
                  <c:y val="-0.16025308810206021"/>
                </c:manualLayout>
              </c:layout>
              <c:tx>
                <c:rich>
                  <a:bodyPr/>
                  <a:lstStyle/>
                  <a:p>
                    <a:r>
                      <a:rPr lang="en-US" b="1" dirty="0" err="1">
                        <a:solidFill>
                          <a:srgbClr val="FF0000"/>
                        </a:solidFill>
                      </a:rPr>
                      <a:t>Nē</a:t>
                    </a:r>
                    <a:r>
                      <a:rPr lang="en-US" b="1" dirty="0">
                        <a:solidFill>
                          <a:srgbClr val="FF0000"/>
                        </a:solidFill>
                      </a:rPr>
                      <a:t>, </a:t>
                    </a:r>
                    <a:r>
                      <a:rPr lang="en-US" b="1" dirty="0" err="1">
                        <a:solidFill>
                          <a:srgbClr val="FF0000"/>
                        </a:solidFill>
                      </a:rPr>
                      <a:t>neizmantoju</a:t>
                    </a:r>
                    <a:r>
                      <a:rPr lang="en-US" b="1" dirty="0">
                        <a:solidFill>
                          <a:srgbClr val="FF0000"/>
                        </a:solidFill>
                      </a:rPr>
                      <a:t> </a:t>
                    </a:r>
                    <a:r>
                      <a:rPr lang="en-US" b="1" dirty="0" err="1">
                        <a:solidFill>
                          <a:srgbClr val="FF0000"/>
                        </a:solidFill>
                      </a:rPr>
                      <a:t>nevienu</a:t>
                    </a:r>
                    <a:r>
                      <a:rPr lang="en-US" b="1" dirty="0">
                        <a:solidFill>
                          <a:srgbClr val="FF0000"/>
                        </a:solidFill>
                      </a:rPr>
                      <a:t> </a:t>
                    </a:r>
                    <a:r>
                      <a:rPr lang="en-US" b="1" dirty="0" err="1">
                        <a:solidFill>
                          <a:srgbClr val="FF0000"/>
                        </a:solidFill>
                      </a:rPr>
                      <a:t>kopdarbības</a:t>
                    </a:r>
                    <a:r>
                      <a:rPr lang="en-US" b="1" dirty="0">
                        <a:solidFill>
                          <a:srgbClr val="FF0000"/>
                        </a:solidFill>
                      </a:rPr>
                      <a:t> </a:t>
                    </a:r>
                    <a:r>
                      <a:rPr lang="en-US" b="1" dirty="0" err="1" smtClean="0">
                        <a:solidFill>
                          <a:srgbClr val="FF0000"/>
                        </a:solidFill>
                      </a:rPr>
                      <a:t>formu</a:t>
                    </a:r>
                    <a:r>
                      <a:rPr lang="lv-LV" b="1" dirty="0" smtClean="0">
                        <a:solidFill>
                          <a:srgbClr val="FF0000"/>
                        </a:solidFill>
                      </a:rPr>
                      <a:t>;</a:t>
                    </a:r>
                    <a:r>
                      <a:rPr lang="lv-LV" b="1" baseline="0" dirty="0" smtClean="0">
                        <a:solidFill>
                          <a:srgbClr val="FF0000"/>
                        </a:solidFill>
                      </a:rPr>
                      <a:t> </a:t>
                    </a:r>
                    <a:r>
                      <a:rPr lang="en-US" b="1" dirty="0" smtClean="0">
                        <a:solidFill>
                          <a:srgbClr val="FF0000"/>
                        </a:solidFill>
                      </a:rPr>
                      <a:t>57</a:t>
                    </a:r>
                    <a:r>
                      <a:rPr lang="en-US" b="1" dirty="0">
                        <a:solidFill>
                          <a:srgbClr val="FF0000"/>
                        </a:solidFill>
                      </a:rPr>
                      <a:t>%</a:t>
                    </a:r>
                  </a:p>
                </c:rich>
              </c:tx>
              <c:showLegendKey val="0"/>
              <c:showVal val="0"/>
              <c:showCatName val="1"/>
              <c:showSerName val="0"/>
              <c:showPercent val="1"/>
              <c:showBubbleSize val="0"/>
            </c:dLbl>
            <c:dLbl>
              <c:idx val="1"/>
              <c:layout>
                <c:manualLayout>
                  <c:x val="-3.6517813745504037E-2"/>
                  <c:y val="8.2425992354323348E-3"/>
                </c:manualLayout>
              </c:layout>
              <c:tx>
                <c:rich>
                  <a:bodyPr/>
                  <a:lstStyle/>
                  <a:p>
                    <a:r>
                      <a:rPr lang="en-US" dirty="0" err="1"/>
                      <a:t>Esmu</a:t>
                    </a:r>
                    <a:r>
                      <a:rPr lang="en-US" dirty="0"/>
                      <a:t> </a:t>
                    </a:r>
                    <a:r>
                      <a:rPr lang="en-US" dirty="0" err="1"/>
                      <a:t>iesaistījies</a:t>
                    </a:r>
                    <a:r>
                      <a:rPr lang="en-US" dirty="0"/>
                      <a:t> </a:t>
                    </a:r>
                    <a:r>
                      <a:rPr lang="en-US" dirty="0" err="1"/>
                      <a:t>kādā</a:t>
                    </a:r>
                    <a:r>
                      <a:rPr lang="en-US" dirty="0"/>
                      <a:t> </a:t>
                    </a:r>
                    <a:r>
                      <a:rPr lang="en-US" dirty="0" err="1"/>
                      <a:t>formālā</a:t>
                    </a:r>
                    <a:r>
                      <a:rPr lang="en-US" dirty="0"/>
                      <a:t> </a:t>
                    </a:r>
                    <a:r>
                      <a:rPr lang="en-US" dirty="0" err="1"/>
                      <a:t>vai</a:t>
                    </a:r>
                    <a:r>
                      <a:rPr lang="en-US" dirty="0"/>
                      <a:t> </a:t>
                    </a:r>
                    <a:r>
                      <a:rPr lang="en-US" dirty="0" err="1"/>
                      <a:t>neformālā</a:t>
                    </a:r>
                    <a:r>
                      <a:rPr lang="en-US" dirty="0"/>
                      <a:t> </a:t>
                    </a:r>
                    <a:r>
                      <a:rPr lang="en-US" dirty="0" err="1"/>
                      <a:t>kopdarbības</a:t>
                    </a:r>
                    <a:r>
                      <a:rPr lang="en-US" dirty="0"/>
                      <a:t> </a:t>
                    </a:r>
                    <a:r>
                      <a:rPr lang="en-US" dirty="0" err="1" smtClean="0"/>
                      <a:t>formā</a:t>
                    </a:r>
                    <a:r>
                      <a:rPr lang="lv-LV" dirty="0" smtClean="0"/>
                      <a:t>;</a:t>
                    </a:r>
                    <a:r>
                      <a:rPr lang="lv-LV" baseline="0" dirty="0" smtClean="0"/>
                      <a:t> </a:t>
                    </a:r>
                    <a:r>
                      <a:rPr lang="en-US" dirty="0" smtClean="0"/>
                      <a:t>43</a:t>
                    </a:r>
                    <a:r>
                      <a:rPr lang="en-US" dirty="0"/>
                      <a:t>%</a:t>
                    </a:r>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'KS1'!$B$188:$B$189</c:f>
              <c:strCache>
                <c:ptCount val="2"/>
                <c:pt idx="0">
                  <c:v>Nē, neizmantoju nevienu kopdarbības formu</c:v>
                </c:pt>
                <c:pt idx="1">
                  <c:v>Esmu iesaistījies kādā formālā vai neformālā kopdarbības formā</c:v>
                </c:pt>
              </c:strCache>
            </c:strRef>
          </c:cat>
          <c:val>
            <c:numRef>
              <c:f>'KS1'!$C$188:$C$189</c:f>
              <c:numCache>
                <c:formatCode>General</c:formatCode>
                <c:ptCount val="2"/>
                <c:pt idx="0">
                  <c:v>104</c:v>
                </c:pt>
                <c:pt idx="1">
                  <c:v>80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390419947506559"/>
          <c:y val="9.9071906074339661E-2"/>
          <c:w val="0.29966073685233791"/>
          <c:h val="0.64559440735186935"/>
        </c:manualLayout>
      </c:layout>
      <c:pieChart>
        <c:varyColors val="1"/>
        <c:ser>
          <c:idx val="0"/>
          <c:order val="0"/>
          <c:dLbls>
            <c:dLbl>
              <c:idx val="0"/>
              <c:layout>
                <c:manualLayout>
                  <c:x val="4.8084354039078452E-2"/>
                  <c:y val="-0.13697317606453829"/>
                </c:manualLayout>
              </c:layout>
              <c:spPr/>
              <c:txPr>
                <a:bodyPr/>
                <a:lstStyle/>
                <a:p>
                  <a:pPr>
                    <a:defRPr sz="1800" b="1">
                      <a:solidFill>
                        <a:srgbClr val="FF0000"/>
                      </a:solidFill>
                    </a:defRPr>
                  </a:pPr>
                  <a:endParaRPr lang="lv-LV"/>
                </a:p>
              </c:txPr>
              <c:showLegendKey val="0"/>
              <c:showVal val="0"/>
              <c:showCatName val="1"/>
              <c:showSerName val="0"/>
              <c:showPercent val="1"/>
              <c:showBubbleSize val="0"/>
              <c:separator>; </c:separator>
            </c:dLbl>
            <c:dLbl>
              <c:idx val="1"/>
              <c:layout>
                <c:manualLayout>
                  <c:x val="0.18178149606299213"/>
                  <c:y val="0"/>
                </c:manualLayout>
              </c:layout>
              <c:showLegendKey val="0"/>
              <c:showVal val="0"/>
              <c:showCatName val="1"/>
              <c:showSerName val="0"/>
              <c:showPercent val="1"/>
              <c:showBubbleSize val="0"/>
              <c:separator>; </c:separator>
            </c:dLbl>
            <c:dLbl>
              <c:idx val="2"/>
              <c:layout>
                <c:manualLayout>
                  <c:x val="-9.7483109750170119E-2"/>
                  <c:y val="-2.9998387380519558E-3"/>
                </c:manualLayout>
              </c:layout>
              <c:showLegendKey val="0"/>
              <c:showVal val="0"/>
              <c:showCatName val="1"/>
              <c:showSerName val="0"/>
              <c:showPercent val="1"/>
              <c:showBubbleSize val="0"/>
              <c:separator>; </c:separator>
            </c:dLbl>
            <c:dLbl>
              <c:idx val="3"/>
              <c:layout>
                <c:manualLayout>
                  <c:x val="-3.9235321279284537E-2"/>
                  <c:y val="-7.4313746638630829E-2"/>
                </c:manualLayout>
              </c:layout>
              <c:spPr/>
              <c:txPr>
                <a:bodyPr/>
                <a:lstStyle/>
                <a:p>
                  <a:pPr>
                    <a:defRPr sz="1800" b="1">
                      <a:solidFill>
                        <a:srgbClr val="FF0000"/>
                      </a:solidFill>
                    </a:defRPr>
                  </a:pPr>
                  <a:endParaRPr lang="lv-LV"/>
                </a:p>
              </c:txPr>
              <c:showLegendKey val="0"/>
              <c:showVal val="0"/>
              <c:showCatName val="1"/>
              <c:showSerName val="0"/>
              <c:showPercent val="1"/>
              <c:showBubbleSize val="0"/>
              <c:separator>; </c:separator>
            </c:dLbl>
            <c:dLbl>
              <c:idx val="4"/>
              <c:layout>
                <c:manualLayout>
                  <c:x val="-9.6603601633129199E-2"/>
                  <c:y val="2.5307130710138979E-3"/>
                </c:manualLayout>
              </c:layout>
              <c:showLegendKey val="0"/>
              <c:showVal val="0"/>
              <c:showCatName val="1"/>
              <c:showSerName val="0"/>
              <c:showPercent val="1"/>
              <c:showBubbleSize val="0"/>
              <c:separator>; </c:separator>
            </c:dLbl>
            <c:txPr>
              <a:bodyPr/>
              <a:lstStyle/>
              <a:p>
                <a:pPr>
                  <a:defRPr sz="1800"/>
                </a:pPr>
                <a:endParaRPr lang="lv-LV"/>
              </a:p>
            </c:txPr>
            <c:showLegendKey val="0"/>
            <c:showVal val="0"/>
            <c:showCatName val="1"/>
            <c:showSerName val="0"/>
            <c:showPercent val="1"/>
            <c:showBubbleSize val="0"/>
            <c:separator>; </c:separator>
            <c:showLeaderLines val="1"/>
          </c:dLbls>
          <c:cat>
            <c:strRef>
              <c:f>'KS2'!$C$26:$C$30</c:f>
              <c:strCache>
                <c:ptCount val="5"/>
                <c:pt idx="0">
                  <c:v>saskatīju finansiālu izdevīgumu</c:v>
                </c:pt>
                <c:pt idx="1">
                  <c:v>augstu vērtēju kopdarbības līderi</c:v>
                </c:pt>
                <c:pt idx="2">
                  <c:v>kopdarbība nodrošina augsta līmeņa pakalpojumus</c:v>
                </c:pt>
                <c:pt idx="3">
                  <c:v>kopdarbības sniedz atbalsta sajūtu</c:v>
                </c:pt>
                <c:pt idx="4">
                  <c:v>cits variants</c:v>
                </c:pt>
              </c:strCache>
            </c:strRef>
          </c:cat>
          <c:val>
            <c:numRef>
              <c:f>'KS2'!$D$26:$D$30</c:f>
              <c:numCache>
                <c:formatCode>General</c:formatCode>
                <c:ptCount val="5"/>
                <c:pt idx="0">
                  <c:v>51</c:v>
                </c:pt>
                <c:pt idx="1">
                  <c:v>4</c:v>
                </c:pt>
                <c:pt idx="2">
                  <c:v>5</c:v>
                </c:pt>
                <c:pt idx="3">
                  <c:v>36</c:v>
                </c:pt>
                <c:pt idx="4">
                  <c:v>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4839376203378689"/>
          <c:y val="0.18640749616442873"/>
          <c:w val="0.10842332945558851"/>
          <c:h val="0.47913018119111928"/>
        </c:manualLayout>
      </c:layout>
      <c:pieChart>
        <c:varyColors val="1"/>
        <c:ser>
          <c:idx val="0"/>
          <c:order val="0"/>
          <c:dLbls>
            <c:dLbl>
              <c:idx val="0"/>
              <c:layout>
                <c:manualLayout>
                  <c:x val="1.008451601413355E-2"/>
                  <c:y val="-8.5349258878872028E-2"/>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1"/>
              <c:layout>
                <c:manualLayout>
                  <c:x val="8.6467494602701801E-3"/>
                  <c:y val="-8.7487795909569274E-2"/>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2"/>
              <c:layout>
                <c:manualLayout>
                  <c:x val="3.8626213703982844E-2"/>
                  <c:y val="2.7891513560804899E-2"/>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3"/>
              <c:layout>
                <c:manualLayout>
                  <c:x val="-8.4028197968820731E-3"/>
                  <c:y val="9.6618357487922701E-3"/>
                </c:manualLayout>
              </c:layout>
              <c:showLegendKey val="0"/>
              <c:showVal val="0"/>
              <c:showCatName val="1"/>
              <c:showSerName val="0"/>
              <c:showPercent val="1"/>
              <c:showBubbleSize val="0"/>
              <c:separator>; </c:separator>
            </c:dLbl>
            <c:dLbl>
              <c:idx val="4"/>
              <c:layout>
                <c:manualLayout>
                  <c:x val="-2.0477063613684798E-2"/>
                  <c:y val="2.9881192387183488E-2"/>
                </c:manualLayout>
              </c:layout>
              <c:tx>
                <c:rich>
                  <a:bodyPr/>
                  <a:lstStyle/>
                  <a:p>
                    <a:r>
                      <a:rPr lang="en-US" dirty="0" err="1"/>
                      <a:t>nevar atrast kopdarbību, kuras pārvaldība (</a:t>
                    </a:r>
                    <a:r>
                      <a:rPr lang="en-US" b="1" dirty="0" err="1">
                        <a:solidFill>
                          <a:srgbClr val="FF0000"/>
                        </a:solidFill>
                      </a:rPr>
                      <a:t>līderis</a:t>
                    </a:r>
                    <a:r>
                      <a:rPr lang="en-US" dirty="0" err="1"/>
                      <a:t>) apmierinātu (būtu profesionāla); 12%</a:t>
                    </a:r>
                    <a:endParaRPr lang="en-US" dirty="0"/>
                  </a:p>
                </c:rich>
              </c:tx>
              <c:showLegendKey val="0"/>
              <c:showVal val="0"/>
              <c:showCatName val="1"/>
              <c:showSerName val="0"/>
              <c:showPercent val="1"/>
              <c:showBubbleSize val="0"/>
              <c:separator>; </c:separator>
            </c:dLbl>
            <c:dLbl>
              <c:idx val="5"/>
              <c:layout>
                <c:manualLayout>
                  <c:x val="-8.0406010902369894E-3"/>
                  <c:y val="2.6988220675314135E-2"/>
                </c:manualLayout>
              </c:layout>
              <c:showLegendKey val="0"/>
              <c:showVal val="0"/>
              <c:showCatName val="1"/>
              <c:showSerName val="0"/>
              <c:showPercent val="1"/>
              <c:showBubbleSize val="0"/>
              <c:separator>; </c:separator>
            </c:dLbl>
            <c:dLbl>
              <c:idx val="6"/>
              <c:layout>
                <c:manualLayout>
                  <c:x val="-4.9047580571855653E-4"/>
                  <c:y val="-3.0934357842950792E-2"/>
                </c:manualLayout>
              </c:layout>
              <c:showLegendKey val="0"/>
              <c:showVal val="0"/>
              <c:showCatName val="1"/>
              <c:showSerName val="0"/>
              <c:showPercent val="1"/>
              <c:showBubbleSize val="0"/>
              <c:separator>; </c:separator>
            </c:dLbl>
            <c:dLbl>
              <c:idx val="7"/>
              <c:layout>
                <c:manualLayout>
                  <c:x val="4.7758707490959521E-2"/>
                  <c:y val="-0.126872582956116"/>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skersliKS!$E$4:$E$11</c:f>
              <c:strCache>
                <c:ptCount val="8"/>
                <c:pt idx="0">
                  <c:v>neuzticas</c:v>
                </c:pt>
                <c:pt idx="1">
                  <c:v>tuvākajā apkārtnē nav saimniekošanas veidam atbilstošas kopdarbības</c:v>
                </c:pt>
                <c:pt idx="2">
                  <c:v>nesaskata vajadzību pēc kopdarbības, jo tāpat ir labi</c:v>
                </c:pt>
                <c:pt idx="3">
                  <c:v>nesaskata izdevīgumu (vajadzību kooperēties saskata, bet nesaskata izdevīgumu dalībai tuvumā esošos konkrētos kooperatīvos)</c:v>
                </c:pt>
                <c:pt idx="4">
                  <c:v>nevar atrast kopdarbību, kuras pārvaldība (līderis) apmierinātu (būtu profesionāla)</c:v>
                </c:pt>
                <c:pt idx="5">
                  <c:v>slikta iepriekšējā pieredze </c:v>
                </c:pt>
                <c:pt idx="6">
                  <c:v>saimniecība neatbilst vēlamās kopdarbības iestāšanās kritērijiem</c:v>
                </c:pt>
                <c:pt idx="7">
                  <c:v>cits</c:v>
                </c:pt>
              </c:strCache>
            </c:strRef>
          </c:cat>
          <c:val>
            <c:numRef>
              <c:f>skersliKS!$F$4:$F$11</c:f>
              <c:numCache>
                <c:formatCode>General</c:formatCode>
                <c:ptCount val="8"/>
                <c:pt idx="0">
                  <c:v>68</c:v>
                </c:pt>
                <c:pt idx="1">
                  <c:v>50</c:v>
                </c:pt>
                <c:pt idx="2">
                  <c:v>46</c:v>
                </c:pt>
                <c:pt idx="3">
                  <c:v>36</c:v>
                </c:pt>
                <c:pt idx="4">
                  <c:v>34</c:v>
                </c:pt>
                <c:pt idx="5">
                  <c:v>26</c:v>
                </c:pt>
                <c:pt idx="6">
                  <c:v>8</c:v>
                </c:pt>
                <c:pt idx="7">
                  <c:v>19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9464692206119423"/>
          <c:y val="0.20843057386769592"/>
          <c:w val="0.21070625713892241"/>
          <c:h val="0.61307337050595523"/>
        </c:manualLayout>
      </c:layout>
      <c:pieChart>
        <c:varyColors val="1"/>
        <c:ser>
          <c:idx val="0"/>
          <c:order val="0"/>
          <c:dLbls>
            <c:dLbl>
              <c:idx val="0"/>
              <c:layout>
                <c:manualLayout>
                  <c:x val="7.3151428988043166E-2"/>
                  <c:y val="7.0329618526402626E-2"/>
                </c:manualLayout>
              </c:layout>
              <c:tx>
                <c:rich>
                  <a:bodyPr/>
                  <a:lstStyle/>
                  <a:p>
                    <a:r>
                      <a:rPr lang="en-US" b="1" dirty="0" err="1">
                        <a:solidFill>
                          <a:srgbClr val="FF0000"/>
                        </a:solidFill>
                      </a:rPr>
                      <a:t>saskatītu</a:t>
                    </a:r>
                    <a:r>
                      <a:rPr lang="en-US" b="1" dirty="0">
                        <a:solidFill>
                          <a:srgbClr val="FF0000"/>
                        </a:solidFill>
                      </a:rPr>
                      <a:t> </a:t>
                    </a:r>
                    <a:r>
                      <a:rPr lang="en-US" b="1" dirty="0" err="1">
                        <a:solidFill>
                          <a:srgbClr val="FF0000"/>
                        </a:solidFill>
                      </a:rPr>
                      <a:t>finansiālu</a:t>
                    </a:r>
                    <a:r>
                      <a:rPr lang="en-US" b="1" dirty="0">
                        <a:solidFill>
                          <a:srgbClr val="FF0000"/>
                        </a:solidFill>
                      </a:rPr>
                      <a:t> </a:t>
                    </a:r>
                    <a:r>
                      <a:rPr lang="en-US" b="1" dirty="0" err="1">
                        <a:solidFill>
                          <a:srgbClr val="FF0000"/>
                        </a:solidFill>
                      </a:rPr>
                      <a:t>izdevīgumu</a:t>
                    </a:r>
                    <a:r>
                      <a:rPr lang="en-US" b="1" dirty="0">
                        <a:solidFill>
                          <a:srgbClr val="FF0000"/>
                        </a:solidFill>
                      </a:rPr>
                      <a:t>; 39%</a:t>
                    </a:r>
                  </a:p>
                </c:rich>
              </c:tx>
              <c:showLegendKey val="0"/>
              <c:showVal val="0"/>
              <c:showCatName val="1"/>
              <c:showSerName val="0"/>
              <c:showPercent val="1"/>
              <c:showBubbleSize val="0"/>
              <c:separator>; </c:separator>
            </c:dLbl>
            <c:dLbl>
              <c:idx val="1"/>
              <c:layout>
                <c:manualLayout>
                  <c:x val="0.10833740400505493"/>
                  <c:y val="-1.5154349859681946E-2"/>
                </c:manualLayout>
              </c:layout>
              <c:showLegendKey val="0"/>
              <c:showVal val="0"/>
              <c:showCatName val="1"/>
              <c:showSerName val="0"/>
              <c:showPercent val="1"/>
              <c:showBubbleSize val="0"/>
              <c:separator>; </c:separator>
            </c:dLbl>
            <c:dLbl>
              <c:idx val="3"/>
              <c:layout>
                <c:manualLayout>
                  <c:x val="-0.10031186205890931"/>
                  <c:y val="-0.3064051324735016"/>
                </c:manualLayout>
              </c:layout>
              <c:showLegendKey val="0"/>
              <c:showVal val="0"/>
              <c:showCatName val="1"/>
              <c:showSerName val="0"/>
              <c:showPercent val="1"/>
              <c:showBubbleSize val="0"/>
              <c:separator>; </c:separator>
            </c:dLbl>
            <c:dLbl>
              <c:idx val="4"/>
              <c:layout>
                <c:manualLayout>
                  <c:x val="-4.734804850782541E-2"/>
                  <c:y val="4.6772684752104769E-3"/>
                </c:manualLayout>
              </c:layout>
              <c:showLegendKey val="0"/>
              <c:showVal val="0"/>
              <c:showCatName val="1"/>
              <c:showSerName val="0"/>
              <c:showPercent val="1"/>
              <c:showBubbleSize val="0"/>
              <c:separator>; </c:separator>
            </c:dLbl>
            <c:dLbl>
              <c:idx val="5"/>
              <c:layout>
                <c:manualLayout>
                  <c:x val="2.4494402274734088E-2"/>
                  <c:y val="-2.0187238054550947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Sheet45!$E$5:$E$10</c:f>
              <c:strCache>
                <c:ptCount val="6"/>
                <c:pt idx="0">
                  <c:v>saskatītu finansiālu izdevīgumu</c:v>
                </c:pt>
                <c:pt idx="1">
                  <c:v>būtu uzticami partneri</c:v>
                </c:pt>
                <c:pt idx="2">
                  <c:v>apkārtnē darbotos  KS saimniecības nozarē </c:v>
                </c:pt>
                <c:pt idx="3">
                  <c:v>cits variants</c:v>
                </c:pt>
                <c:pt idx="4">
                  <c:v>kategorisks NĒ kooperācijai</c:v>
                </c:pt>
                <c:pt idx="5">
                  <c:v>neesmu par to domājis</c:v>
                </c:pt>
              </c:strCache>
            </c:strRef>
          </c:cat>
          <c:val>
            <c:numRef>
              <c:f>Sheet45!$F$5:$F$10</c:f>
              <c:numCache>
                <c:formatCode>General</c:formatCode>
                <c:ptCount val="6"/>
                <c:pt idx="0">
                  <c:v>37</c:v>
                </c:pt>
                <c:pt idx="1">
                  <c:v>6</c:v>
                </c:pt>
                <c:pt idx="2">
                  <c:v>6</c:v>
                </c:pt>
                <c:pt idx="3">
                  <c:v>26</c:v>
                </c:pt>
                <c:pt idx="4">
                  <c:v>17</c:v>
                </c:pt>
                <c:pt idx="5">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1670155590467578"/>
          <c:y val="0.25333235122971648"/>
          <c:w val="0.23124052201808107"/>
          <c:h val="0.56068796358359785"/>
        </c:manualLayout>
      </c:layout>
      <c:pieChart>
        <c:varyColors val="1"/>
        <c:ser>
          <c:idx val="0"/>
          <c:order val="0"/>
          <c:dLbls>
            <c:dLbl>
              <c:idx val="0"/>
              <c:layout>
                <c:manualLayout>
                  <c:x val="4.5880662486633618E-2"/>
                  <c:y val="-0.17247497477221335"/>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1"/>
              <c:layout>
                <c:manualLayout>
                  <c:x val="0.16668906661377669"/>
                  <c:y val="1.0292936956313576E-2"/>
                </c:manualLayout>
              </c:layout>
              <c:showLegendKey val="0"/>
              <c:showVal val="0"/>
              <c:showCatName val="1"/>
              <c:showSerName val="0"/>
              <c:showPercent val="1"/>
              <c:showBubbleSize val="0"/>
              <c:separator>; </c:separator>
            </c:dLbl>
            <c:dLbl>
              <c:idx val="2"/>
              <c:layout>
                <c:manualLayout>
                  <c:x val="-4.4083002708871274E-3"/>
                  <c:y val="5.4269867342353957E-2"/>
                </c:manualLayout>
              </c:layout>
              <c:showLegendKey val="0"/>
              <c:showVal val="0"/>
              <c:showCatName val="1"/>
              <c:showSerName val="0"/>
              <c:showPercent val="1"/>
              <c:showBubbleSize val="0"/>
              <c:separator>; </c:separator>
            </c:dLbl>
            <c:dLbl>
              <c:idx val="3"/>
              <c:layout>
                <c:manualLayout>
                  <c:x val="-6.0131741514179257E-2"/>
                  <c:y val="0.12106273432378484"/>
                </c:manualLayout>
              </c:layout>
              <c:showLegendKey val="0"/>
              <c:showVal val="0"/>
              <c:showCatName val="1"/>
              <c:showSerName val="0"/>
              <c:showPercent val="1"/>
              <c:showBubbleSize val="0"/>
              <c:separator>; </c:separator>
            </c:dLbl>
            <c:dLbl>
              <c:idx val="4"/>
              <c:layout>
                <c:manualLayout>
                  <c:x val="-0.1385687757288713"/>
                  <c:y val="0.10888356916096432"/>
                </c:manualLayout>
              </c:layout>
              <c:showLegendKey val="0"/>
              <c:showVal val="0"/>
              <c:showCatName val="1"/>
              <c:showSerName val="0"/>
              <c:showPercent val="1"/>
              <c:showBubbleSize val="0"/>
              <c:separator>; </c:separator>
            </c:dLbl>
            <c:dLbl>
              <c:idx val="5"/>
              <c:layout>
                <c:manualLayout>
                  <c:x val="-0.16241521262738146"/>
                  <c:y val="-7.1004912973343257E-2"/>
                </c:manualLayout>
              </c:layout>
              <c:showLegendKey val="0"/>
              <c:showVal val="0"/>
              <c:showCatName val="1"/>
              <c:showSerName val="0"/>
              <c:showPercent val="1"/>
              <c:showBubbleSize val="0"/>
              <c:separator>; </c:separator>
            </c:dLbl>
            <c:dLbl>
              <c:idx val="6"/>
              <c:layout>
                <c:manualLayout>
                  <c:x val="1.7601931254469117E-2"/>
                  <c:y val="-1.710745932249582E-2"/>
                </c:manualLayout>
              </c:layout>
              <c:tx>
                <c:rich>
                  <a:bodyPr/>
                  <a:lstStyle/>
                  <a:p>
                    <a:r>
                      <a:rPr lang="en-US" dirty="0" err="1"/>
                      <a:t>lai</a:t>
                    </a:r>
                    <a:r>
                      <a:rPr lang="en-US" dirty="0"/>
                      <a:t> </a:t>
                    </a:r>
                    <a:r>
                      <a:rPr lang="en-US" dirty="0" err="1"/>
                      <a:t>uzlabotu</a:t>
                    </a:r>
                    <a:r>
                      <a:rPr lang="en-US" dirty="0"/>
                      <a:t> </a:t>
                    </a:r>
                    <a:r>
                      <a:rPr lang="en-US" dirty="0" err="1"/>
                      <a:t>saimniecības</a:t>
                    </a:r>
                    <a:r>
                      <a:rPr lang="en-US" dirty="0"/>
                      <a:t> </a:t>
                    </a:r>
                    <a:r>
                      <a:rPr lang="en-US" dirty="0" err="1" smtClean="0"/>
                      <a:t>perspektīvas</a:t>
                    </a:r>
                    <a:r>
                      <a:rPr lang="en-US" dirty="0" smtClean="0"/>
                      <a:t>; </a:t>
                    </a:r>
                    <a:r>
                      <a:rPr lang="en-US" dirty="0"/>
                      <a:t>16%</a:t>
                    </a:r>
                  </a:p>
                </c:rich>
              </c:tx>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KSmerki!$D$4:$D$10</c:f>
              <c:strCache>
                <c:ptCount val="7"/>
                <c:pt idx="0">
                  <c:v>kopīgai realizācijai</c:v>
                </c:pt>
                <c:pt idx="1">
                  <c:v>kopīgai pakalpojumu izmantošanai</c:v>
                </c:pt>
                <c:pt idx="2">
                  <c:v>kopīgai izejvielu iepirkšanai</c:v>
                </c:pt>
                <c:pt idx="3">
                  <c:v>cits variants</c:v>
                </c:pt>
                <c:pt idx="4">
                  <c:v>nē, tā pat nekooperētos</c:v>
                </c:pt>
                <c:pt idx="5">
                  <c:v>neesmu par to domājis</c:v>
                </c:pt>
                <c:pt idx="6">
                  <c:v>lai uzlabotu saimniecības perspektīvas </c:v>
                </c:pt>
              </c:strCache>
            </c:strRef>
          </c:cat>
          <c:val>
            <c:numRef>
              <c:f>KSmerki!$E$4:$E$10</c:f>
              <c:numCache>
                <c:formatCode>General</c:formatCode>
                <c:ptCount val="7"/>
                <c:pt idx="0">
                  <c:v>41</c:v>
                </c:pt>
                <c:pt idx="1">
                  <c:v>12</c:v>
                </c:pt>
                <c:pt idx="2">
                  <c:v>8</c:v>
                </c:pt>
                <c:pt idx="3">
                  <c:v>11</c:v>
                </c:pt>
                <c:pt idx="4">
                  <c:v>4</c:v>
                </c:pt>
                <c:pt idx="5">
                  <c:v>2</c:v>
                </c:pt>
                <c:pt idx="6">
                  <c:v>15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116992320404393"/>
          <c:y val="0.189721499966854"/>
          <c:w val="0.29759854670943908"/>
          <c:h val="0.72158599913083832"/>
        </c:manualLayout>
      </c:layout>
      <c:pieChart>
        <c:varyColors val="1"/>
        <c:ser>
          <c:idx val="0"/>
          <c:order val="0"/>
          <c:dLbls>
            <c:dLbl>
              <c:idx val="0"/>
              <c:layout>
                <c:manualLayout>
                  <c:x val="-0.11123383882570234"/>
                  <c:y val="-9.9968327158356848E-4"/>
                </c:manualLayout>
              </c:layout>
              <c:showLegendKey val="0"/>
              <c:showVal val="0"/>
              <c:showCatName val="1"/>
              <c:showSerName val="0"/>
              <c:showPercent val="1"/>
              <c:showBubbleSize val="0"/>
              <c:separator>; </c:separator>
            </c:dLbl>
            <c:dLbl>
              <c:idx val="1"/>
              <c:layout>
                <c:manualLayout>
                  <c:x val="-1.2172523573442208E-2"/>
                  <c:y val="-4.3501395814765434E-2"/>
                </c:manualLayout>
              </c:layout>
              <c:showLegendKey val="0"/>
              <c:showVal val="0"/>
              <c:showCatName val="1"/>
              <c:showSerName val="0"/>
              <c:showPercent val="1"/>
              <c:showBubbleSize val="0"/>
              <c:separator>; </c:separator>
            </c:dLbl>
            <c:dLbl>
              <c:idx val="2"/>
              <c:layout>
                <c:manualLayout>
                  <c:x val="7.6276246719160098E-2"/>
                  <c:y val="3.1587398628492303E-2"/>
                </c:manualLayout>
              </c:layout>
              <c:showLegendKey val="0"/>
              <c:showVal val="0"/>
              <c:showCatName val="1"/>
              <c:showSerName val="0"/>
              <c:showPercent val="1"/>
              <c:showBubbleSize val="0"/>
              <c:separator>; </c:separator>
            </c:dLbl>
            <c:dLbl>
              <c:idx val="3"/>
              <c:layout>
                <c:manualLayout>
                  <c:x val="9.3492271799358415E-2"/>
                  <c:y val="9.3238363913584699E-2"/>
                </c:manualLayout>
              </c:layout>
              <c:showLegendKey val="0"/>
              <c:showVal val="0"/>
              <c:showCatName val="1"/>
              <c:showSerName val="0"/>
              <c:showPercent val="1"/>
              <c:showBubbleSize val="0"/>
              <c:separator>; </c:separator>
            </c:dLbl>
            <c:dLbl>
              <c:idx val="4"/>
              <c:layout>
                <c:manualLayout>
                  <c:x val="4.7875230873918539E-2"/>
                  <c:y val="-2.7614593077642656E-2"/>
                </c:manualLayout>
              </c:layout>
              <c:showLegendKey val="0"/>
              <c:showVal val="0"/>
              <c:showCatName val="1"/>
              <c:showSerName val="0"/>
              <c:showPercent val="1"/>
              <c:showBubbleSize val="0"/>
              <c:separator>; </c:separator>
            </c:dLbl>
            <c:dLbl>
              <c:idx val="5"/>
              <c:layout>
                <c:manualLayout>
                  <c:x val="-5.5185671235540003E-2"/>
                  <c:y val="1.4333802287810375E-3"/>
                </c:manualLayout>
              </c:layout>
              <c:spPr/>
              <c:txPr>
                <a:bodyPr/>
                <a:lstStyle/>
                <a:p>
                  <a:pPr>
                    <a:defRPr sz="2000" b="1">
                      <a:solidFill>
                        <a:srgbClr val="FF0000"/>
                      </a:solidFill>
                    </a:defRPr>
                  </a:pPr>
                  <a:endParaRPr lang="lv-LV"/>
                </a:p>
              </c:txPr>
              <c:showLegendKey val="0"/>
              <c:showVal val="0"/>
              <c:showCatName val="1"/>
              <c:showSerName val="0"/>
              <c:showPercent val="1"/>
              <c:showBubbleSize val="0"/>
              <c:separator>; </c:separator>
            </c:dLbl>
            <c:txPr>
              <a:bodyPr/>
              <a:lstStyle/>
              <a:p>
                <a:pPr>
                  <a:defRPr sz="2000"/>
                </a:pPr>
                <a:endParaRPr lang="lv-LV"/>
              </a:p>
            </c:txPr>
            <c:showLegendKey val="0"/>
            <c:showVal val="0"/>
            <c:showCatName val="1"/>
            <c:showSerName val="0"/>
            <c:showPercent val="1"/>
            <c:showBubbleSize val="0"/>
            <c:separator>; </c:separator>
            <c:showLeaderLines val="1"/>
          </c:dLbls>
          <c:cat>
            <c:strRef>
              <c:f>pārd.pr!$C$14:$C$19</c:f>
              <c:strCache>
                <c:ptCount val="6"/>
                <c:pt idx="0">
                  <c:v>0</c:v>
                </c:pt>
                <c:pt idx="1">
                  <c:v>&lt;10%</c:v>
                </c:pt>
                <c:pt idx="2">
                  <c:v>11-25%</c:v>
                </c:pt>
                <c:pt idx="3">
                  <c:v>26-50%</c:v>
                </c:pt>
                <c:pt idx="4">
                  <c:v>51-75%</c:v>
                </c:pt>
                <c:pt idx="5">
                  <c:v>76% &lt;</c:v>
                </c:pt>
              </c:strCache>
            </c:strRef>
          </c:cat>
          <c:val>
            <c:numRef>
              <c:f>pārd.pr!$D$14:$D$19</c:f>
              <c:numCache>
                <c:formatCode>General</c:formatCode>
                <c:ptCount val="6"/>
                <c:pt idx="0">
                  <c:v>8</c:v>
                </c:pt>
                <c:pt idx="1">
                  <c:v>1</c:v>
                </c:pt>
                <c:pt idx="2">
                  <c:v>3</c:v>
                </c:pt>
                <c:pt idx="3">
                  <c:v>11</c:v>
                </c:pt>
                <c:pt idx="4">
                  <c:v>34</c:v>
                </c:pt>
                <c:pt idx="5">
                  <c:v>127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638888888888891"/>
          <c:y val="0.1875"/>
          <c:w val="0.46388888888888891"/>
          <c:h val="0.77314814814814814"/>
        </c:manualLayout>
      </c:layout>
      <c:doughnutChart>
        <c:varyColors val="1"/>
        <c:ser>
          <c:idx val="0"/>
          <c:order val="0"/>
          <c:dLbls>
            <c:dLbl>
              <c:idx val="0"/>
              <c:layout>
                <c:manualLayout>
                  <c:x val="0.17499999999999991"/>
                  <c:y val="-2.7777777777777821E-2"/>
                </c:manualLayout>
              </c:layout>
              <c:showLegendKey val="0"/>
              <c:showVal val="0"/>
              <c:showCatName val="1"/>
              <c:showSerName val="0"/>
              <c:showPercent val="1"/>
              <c:showBubbleSize val="0"/>
              <c:separator>; </c:separator>
            </c:dLbl>
            <c:dLbl>
              <c:idx val="1"/>
              <c:layout>
                <c:manualLayout>
                  <c:x val="0.15555555555555556"/>
                  <c:y val="8.3333333333333329E-2"/>
                </c:manualLayout>
              </c:layout>
              <c:showLegendKey val="0"/>
              <c:showVal val="0"/>
              <c:showCatName val="1"/>
              <c:showSerName val="0"/>
              <c:showPercent val="1"/>
              <c:showBubbleSize val="0"/>
              <c:separator>; </c:separator>
            </c:dLbl>
            <c:dLbl>
              <c:idx val="2"/>
              <c:layout>
                <c:manualLayout>
                  <c:x val="-0.15277777777777779"/>
                  <c:y val="6.4814814814814728E-2"/>
                </c:manualLayout>
              </c:layout>
              <c:showLegendKey val="0"/>
              <c:showVal val="0"/>
              <c:showCatName val="1"/>
              <c:showSerName val="0"/>
              <c:showPercent val="1"/>
              <c:showBubbleSize val="0"/>
              <c:separator>; </c:separator>
            </c:dLbl>
            <c:dLbl>
              <c:idx val="3"/>
              <c:layout>
                <c:manualLayout>
                  <c:x val="-0.12500000000000003"/>
                  <c:y val="-8.7962962962962979E-2"/>
                </c:manualLayout>
              </c:layout>
              <c:showLegendKey val="0"/>
              <c:showVal val="0"/>
              <c:showCatName val="1"/>
              <c:showSerName val="0"/>
              <c:showPercent val="1"/>
              <c:showBubbleSize val="0"/>
              <c:separator>; </c:separator>
            </c:dLbl>
            <c:dLbl>
              <c:idx val="4"/>
              <c:layout>
                <c:manualLayout>
                  <c:x val="-0.11666666666666661"/>
                  <c:y val="-0.125"/>
                </c:manualLayout>
              </c:layout>
              <c:showLegendKey val="0"/>
              <c:showVal val="0"/>
              <c:showCatName val="1"/>
              <c:showSerName val="0"/>
              <c:showPercent val="1"/>
              <c:showBubbleSize val="0"/>
              <c:separator>; </c:separator>
            </c:dLbl>
            <c:dLbl>
              <c:idx val="5"/>
              <c:layout>
                <c:manualLayout>
                  <c:x val="2.7777777777777776E-2"/>
                  <c:y val="-0.1388888888888889"/>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vec!$C$12:$C$17</c:f>
              <c:strCache>
                <c:ptCount val="6"/>
                <c:pt idx="0">
                  <c:v> 21-30</c:v>
                </c:pt>
                <c:pt idx="1">
                  <c:v> 31-40</c:v>
                </c:pt>
                <c:pt idx="2">
                  <c:v> 41-50</c:v>
                </c:pt>
                <c:pt idx="3">
                  <c:v> 51-60</c:v>
                </c:pt>
                <c:pt idx="4">
                  <c:v> 61-70</c:v>
                </c:pt>
                <c:pt idx="5">
                  <c:v> 71-80</c:v>
                </c:pt>
              </c:strCache>
            </c:strRef>
          </c:cat>
          <c:val>
            <c:numRef>
              <c:f>vec!$D$12:$D$17</c:f>
              <c:numCache>
                <c:formatCode>0</c:formatCode>
                <c:ptCount val="6"/>
                <c:pt idx="0">
                  <c:v>30.810810810810814</c:v>
                </c:pt>
                <c:pt idx="1">
                  <c:v>29.72972972972973</c:v>
                </c:pt>
                <c:pt idx="2">
                  <c:v>19.45945945945946</c:v>
                </c:pt>
                <c:pt idx="3">
                  <c:v>13.513513513513514</c:v>
                </c:pt>
                <c:pt idx="4">
                  <c:v>5.4054054054054053</c:v>
                </c:pt>
                <c:pt idx="5">
                  <c:v>1.0810810810810811</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ln>
      <a:noFill/>
    </a:ln>
  </c:spPr>
  <c:txPr>
    <a:bodyPr/>
    <a:lstStyle/>
    <a:p>
      <a:pPr>
        <a:defRPr sz="2000"/>
      </a:pPr>
      <a:endParaRPr lang="lv-LV"/>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820696024108097"/>
          <c:y val="0.23462327732887459"/>
          <c:w val="0.27290718868474773"/>
          <c:h val="0.66171696264814417"/>
        </c:manualLayout>
      </c:layout>
      <c:pieChart>
        <c:varyColors val="1"/>
        <c:ser>
          <c:idx val="0"/>
          <c:order val="0"/>
          <c:tx>
            <c:strRef>
              <c:f>'39_1'!$D$27</c:f>
              <c:strCache>
                <c:ptCount val="1"/>
                <c:pt idx="0">
                  <c:v>skaits</c:v>
                </c:pt>
              </c:strCache>
            </c:strRef>
          </c:tx>
          <c:dLbls>
            <c:dLbl>
              <c:idx val="0"/>
              <c:layout>
                <c:manualLayout>
                  <c:x val="8.3540633809662687E-2"/>
                  <c:y val="-6.2006585004750925E-2"/>
                </c:manualLayout>
              </c:layout>
              <c:showLegendKey val="0"/>
              <c:showVal val="0"/>
              <c:showCatName val="1"/>
              <c:showSerName val="0"/>
              <c:showPercent val="1"/>
              <c:showBubbleSize val="0"/>
              <c:separator>; </c:separator>
            </c:dLbl>
            <c:dLbl>
              <c:idx val="1"/>
              <c:layout>
                <c:manualLayout>
                  <c:x val="4.6938854865364053E-2"/>
                  <c:y val="-4.3412711858164595E-2"/>
                </c:manualLayout>
              </c:layout>
              <c:showLegendKey val="0"/>
              <c:showVal val="0"/>
              <c:showCatName val="1"/>
              <c:showSerName val="0"/>
              <c:showPercent val="1"/>
              <c:showBubbleSize val="0"/>
              <c:separator>; </c:separator>
            </c:dLbl>
            <c:dLbl>
              <c:idx val="2"/>
              <c:layout>
                <c:manualLayout>
                  <c:x val="2.978073053368329E-2"/>
                  <c:y val="4.0806405279789043E-2"/>
                </c:manualLayout>
              </c:layout>
              <c:tx>
                <c:rich>
                  <a:bodyPr/>
                  <a:lstStyle/>
                  <a:p>
                    <a:r>
                      <a:rPr lang="en-US" b="1" dirty="0">
                        <a:solidFill>
                          <a:srgbClr val="C00000"/>
                        </a:solidFill>
                      </a:rPr>
                      <a:t>30 km</a:t>
                    </a:r>
                    <a:r>
                      <a:rPr lang="en-US" dirty="0"/>
                      <a:t>; 20%</a:t>
                    </a:r>
                  </a:p>
                </c:rich>
              </c:tx>
              <c:showLegendKey val="0"/>
              <c:showVal val="0"/>
              <c:showCatName val="1"/>
              <c:showSerName val="0"/>
              <c:showPercent val="1"/>
              <c:showBubbleSize val="0"/>
              <c:separator>; </c:separator>
            </c:dLbl>
            <c:dLbl>
              <c:idx val="3"/>
              <c:layout>
                <c:manualLayout>
                  <c:x val="4.5820331486341986E-2"/>
                  <c:y val="4.938900878737211E-3"/>
                </c:manualLayout>
              </c:layout>
              <c:tx>
                <c:rich>
                  <a:bodyPr/>
                  <a:lstStyle/>
                  <a:p>
                    <a:r>
                      <a:rPr lang="en-US" b="1" dirty="0">
                        <a:solidFill>
                          <a:srgbClr val="C00000"/>
                        </a:solidFill>
                      </a:rPr>
                      <a:t>40 km</a:t>
                    </a:r>
                    <a:r>
                      <a:rPr lang="en-US" dirty="0"/>
                      <a:t>; 11%</a:t>
                    </a:r>
                  </a:p>
                </c:rich>
              </c:tx>
              <c:showLegendKey val="0"/>
              <c:showVal val="0"/>
              <c:showCatName val="1"/>
              <c:showSerName val="0"/>
              <c:showPercent val="1"/>
              <c:showBubbleSize val="0"/>
              <c:separator>; </c:separator>
            </c:dLbl>
            <c:dLbl>
              <c:idx val="4"/>
              <c:layout>
                <c:manualLayout>
                  <c:x val="-2.7649703509283561E-2"/>
                  <c:y val="-5.6773347672046136E-2"/>
                </c:manualLayout>
              </c:layout>
              <c:tx>
                <c:rich>
                  <a:bodyPr/>
                  <a:lstStyle/>
                  <a:p>
                    <a:r>
                      <a:rPr lang="en-US" b="1" dirty="0">
                        <a:solidFill>
                          <a:srgbClr val="C00000"/>
                        </a:solidFill>
                      </a:rPr>
                      <a:t>50 km</a:t>
                    </a:r>
                    <a:r>
                      <a:rPr lang="en-US" dirty="0"/>
                      <a:t>; 28%</a:t>
                    </a:r>
                  </a:p>
                </c:rich>
              </c:tx>
              <c:showLegendKey val="0"/>
              <c:showVal val="0"/>
              <c:showCatName val="1"/>
              <c:showSerName val="0"/>
              <c:showPercent val="1"/>
              <c:showBubbleSize val="0"/>
              <c:separator>; </c:separator>
            </c:dLbl>
            <c:dLbl>
              <c:idx val="5"/>
              <c:layout>
                <c:manualLayout>
                  <c:x val="-7.3002333041703116E-2"/>
                  <c:y val="0.10839153524892643"/>
                </c:manualLayout>
              </c:layout>
              <c:showLegendKey val="0"/>
              <c:showVal val="0"/>
              <c:showCatName val="1"/>
              <c:showSerName val="0"/>
              <c:showPercent val="1"/>
              <c:showBubbleSize val="0"/>
              <c:separator>; </c:separator>
            </c:dLbl>
            <c:dLbl>
              <c:idx val="6"/>
              <c:layout>
                <c:manualLayout>
                  <c:x val="-0.10645644988820842"/>
                  <c:y val="8.1309340541973876E-2"/>
                </c:manualLayout>
              </c:layout>
              <c:showLegendKey val="0"/>
              <c:showVal val="0"/>
              <c:showCatName val="1"/>
              <c:showSerName val="0"/>
              <c:showPercent val="1"/>
              <c:showBubbleSize val="0"/>
              <c:separator>; </c:separator>
            </c:dLbl>
            <c:dLbl>
              <c:idx val="7"/>
              <c:layout>
                <c:manualLayout>
                  <c:x val="-0.10132065957033148"/>
                  <c:y val="-8.5958619064104361E-3"/>
                </c:manualLayout>
              </c:layout>
              <c:showLegendKey val="0"/>
              <c:showVal val="0"/>
              <c:showCatName val="1"/>
              <c:showSerName val="0"/>
              <c:showPercent val="1"/>
              <c:showBubbleSize val="0"/>
              <c:separator>; </c:separator>
            </c:dLbl>
            <c:dLbl>
              <c:idx val="8"/>
              <c:layout>
                <c:manualLayout>
                  <c:x val="-6.5689340915718875E-2"/>
                  <c:y val="-9.0114390518771681E-2"/>
                </c:manualLayout>
              </c:layout>
              <c:showLegendKey val="0"/>
              <c:showVal val="0"/>
              <c:showCatName val="1"/>
              <c:showSerName val="0"/>
              <c:showPercent val="1"/>
              <c:showBubbleSize val="0"/>
              <c:separator>; </c:separator>
            </c:dLbl>
            <c:dLbl>
              <c:idx val="9"/>
              <c:layout>
                <c:manualLayout>
                  <c:x val="5.0521896568484492E-2"/>
                  <c:y val="-0.12350610991212628"/>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'39_1'!$C$28:$C$37</c:f>
              <c:strCache>
                <c:ptCount val="10"/>
                <c:pt idx="0">
                  <c:v>10 km</c:v>
                </c:pt>
                <c:pt idx="1">
                  <c:v>20 km</c:v>
                </c:pt>
                <c:pt idx="2">
                  <c:v>30 km</c:v>
                </c:pt>
                <c:pt idx="3">
                  <c:v>40 km</c:v>
                </c:pt>
                <c:pt idx="4">
                  <c:v>50 km</c:v>
                </c:pt>
                <c:pt idx="5">
                  <c:v>60 km</c:v>
                </c:pt>
                <c:pt idx="6">
                  <c:v>70 km</c:v>
                </c:pt>
                <c:pt idx="7">
                  <c:v>100 km</c:v>
                </c:pt>
                <c:pt idx="8">
                  <c:v>200 km</c:v>
                </c:pt>
                <c:pt idx="9">
                  <c:v>250 km</c:v>
                </c:pt>
              </c:strCache>
            </c:strRef>
          </c:cat>
          <c:val>
            <c:numRef>
              <c:f>'39_1'!$D$28:$D$37</c:f>
              <c:numCache>
                <c:formatCode>General</c:formatCode>
                <c:ptCount val="10"/>
                <c:pt idx="0">
                  <c:v>9</c:v>
                </c:pt>
                <c:pt idx="1">
                  <c:v>8</c:v>
                </c:pt>
                <c:pt idx="2">
                  <c:v>17</c:v>
                </c:pt>
                <c:pt idx="3">
                  <c:v>9</c:v>
                </c:pt>
                <c:pt idx="4">
                  <c:v>23</c:v>
                </c:pt>
                <c:pt idx="5">
                  <c:v>7</c:v>
                </c:pt>
                <c:pt idx="6">
                  <c:v>3</c:v>
                </c:pt>
                <c:pt idx="7">
                  <c:v>3</c:v>
                </c:pt>
                <c:pt idx="8">
                  <c:v>3</c:v>
                </c:pt>
                <c:pt idx="9">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8.6410032079323421E-2"/>
                  <c:y val="3.4839485908751945E-2"/>
                </c:manualLayout>
              </c:layout>
              <c:tx>
                <c:rich>
                  <a:bodyPr/>
                  <a:lstStyle/>
                  <a:p>
                    <a:r>
                      <a:rPr lang="en-US" b="1" dirty="0" err="1">
                        <a:solidFill>
                          <a:srgbClr val="FF0000"/>
                        </a:solidFill>
                      </a:rPr>
                      <a:t>galvenais</a:t>
                    </a:r>
                    <a:r>
                      <a:rPr lang="en-US" b="1" dirty="0">
                        <a:solidFill>
                          <a:srgbClr val="FF0000"/>
                        </a:solidFill>
                      </a:rPr>
                      <a:t> </a:t>
                    </a:r>
                    <a:r>
                      <a:rPr lang="en-US" b="1" dirty="0" err="1">
                        <a:solidFill>
                          <a:srgbClr val="FF0000"/>
                        </a:solidFill>
                      </a:rPr>
                      <a:t>iztikas</a:t>
                    </a:r>
                    <a:r>
                      <a:rPr lang="en-US" b="1" dirty="0">
                        <a:solidFill>
                          <a:srgbClr val="FF0000"/>
                        </a:solidFill>
                      </a:rPr>
                      <a:t> </a:t>
                    </a:r>
                    <a:r>
                      <a:rPr lang="en-US" b="1" dirty="0" err="1">
                        <a:solidFill>
                          <a:srgbClr val="FF0000"/>
                        </a:solidFill>
                      </a:rPr>
                      <a:t>avots</a:t>
                    </a:r>
                    <a:r>
                      <a:rPr lang="en-US" b="1" dirty="0">
                        <a:solidFill>
                          <a:srgbClr val="FF0000"/>
                        </a:solidFill>
                      </a:rPr>
                      <a:t>; 23%</a:t>
                    </a:r>
                  </a:p>
                </c:rich>
              </c:tx>
              <c:showLegendKey val="0"/>
              <c:showVal val="0"/>
              <c:showCatName val="1"/>
              <c:showSerName val="0"/>
              <c:showPercent val="1"/>
              <c:showBubbleSize val="0"/>
              <c:separator>; </c:separator>
            </c:dLbl>
            <c:dLbl>
              <c:idx val="1"/>
              <c:layout>
                <c:manualLayout>
                  <c:x val="3.6214056576261304E-2"/>
                  <c:y val="-9.0855233023594162E-2"/>
                </c:manualLayout>
              </c:layout>
              <c:showLegendKey val="0"/>
              <c:showVal val="0"/>
              <c:showCatName val="1"/>
              <c:showSerName val="0"/>
              <c:showPercent val="1"/>
              <c:showBubbleSize val="0"/>
              <c:separator>; </c:separator>
            </c:dLbl>
            <c:dLbl>
              <c:idx val="2"/>
              <c:layout>
                <c:manualLayout>
                  <c:x val="7.5925509311336084E-2"/>
                  <c:y val="1.0959165444359554E-2"/>
                </c:manualLayout>
              </c:layout>
              <c:showLegendKey val="0"/>
              <c:showVal val="0"/>
              <c:showCatName val="1"/>
              <c:showSerName val="0"/>
              <c:showPercent val="1"/>
              <c:showBubbleSize val="0"/>
              <c:separator>; </c:separator>
            </c:dLbl>
            <c:dLbl>
              <c:idx val="3"/>
              <c:layout>
                <c:manualLayout>
                  <c:x val="-0.19015939674207391"/>
                  <c:y val="-2.4228346574274164E-2"/>
                </c:manualLayout>
              </c:layout>
              <c:showLegendKey val="0"/>
              <c:showVal val="0"/>
              <c:showCatName val="1"/>
              <c:showSerName val="0"/>
              <c:showPercent val="1"/>
              <c:showBubbleSize val="0"/>
              <c:separator>; </c:separator>
            </c:dLbl>
            <c:dLbl>
              <c:idx val="4"/>
              <c:layout>
                <c:manualLayout>
                  <c:x val="-4.3522059742532183E-2"/>
                  <c:y val="-6.7436001442083671E-2"/>
                </c:manualLayout>
              </c:layout>
              <c:showLegendKey val="0"/>
              <c:showVal val="0"/>
              <c:showCatName val="1"/>
              <c:showSerName val="0"/>
              <c:showPercent val="1"/>
              <c:showBubbleSize val="0"/>
              <c:separator>; </c:separator>
            </c:dLbl>
            <c:dLbl>
              <c:idx val="5"/>
              <c:layout>
                <c:manualLayout>
                  <c:x val="-0.10608773903262092"/>
                  <c:y val="5.7956404091836229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Sheet3!$A$1:$A$6</c:f>
              <c:strCache>
                <c:ptCount val="6"/>
                <c:pt idx="0">
                  <c:v>galvenais iztikas avots</c:v>
                </c:pt>
                <c:pt idx="1">
                  <c:v>papildu ieņēmumu avots</c:v>
                </c:pt>
                <c:pt idx="2">
                  <c:v>brīvā laika pavadīšana</c:v>
                </c:pt>
                <c:pt idx="3">
                  <c:v>iespēja iegūt pašu audzētus produktus</c:v>
                </c:pt>
                <c:pt idx="4">
                  <c:v>dzīvesveids</c:v>
                </c:pt>
                <c:pt idx="5">
                  <c:v>vajadzība uzturēt īpašumu</c:v>
                </c:pt>
              </c:strCache>
            </c:strRef>
          </c:cat>
          <c:val>
            <c:numRef>
              <c:f>Sheet3!$B$1:$B$6</c:f>
              <c:numCache>
                <c:formatCode>General</c:formatCode>
                <c:ptCount val="6"/>
                <c:pt idx="0">
                  <c:v>86</c:v>
                </c:pt>
                <c:pt idx="1">
                  <c:v>58</c:v>
                </c:pt>
                <c:pt idx="2">
                  <c:v>22</c:v>
                </c:pt>
                <c:pt idx="3">
                  <c:v>64</c:v>
                </c:pt>
                <c:pt idx="4">
                  <c:v>79</c:v>
                </c:pt>
                <c:pt idx="5">
                  <c:v>70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2000"/>
      </a:pPr>
      <a:endParaRPr lang="lv-LV"/>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[dati1.xlsx]rac!PivotTable7</c:name>
    <c:fmtId val="3"/>
  </c:pivotSource>
  <c:chart>
    <c:autoTitleDeleted val="1"/>
    <c:pivotFmts>
      <c:pivotFmt>
        <c:idx val="0"/>
        <c:marker>
          <c:symbol val="none"/>
        </c:marker>
        <c:dLbl>
          <c:idx val="0"/>
          <c:spPr/>
          <c:txPr>
            <a:bodyPr/>
            <a:lstStyle/>
            <a:p>
              <a:pPr>
                <a:defRPr/>
              </a:pPr>
              <a:endParaRPr lang="lv-LV"/>
            </a:p>
          </c:txPr>
          <c:showLegendKey val="0"/>
          <c:showVal val="0"/>
          <c:showCatName val="1"/>
          <c:showSerName val="0"/>
          <c:showPercent val="1"/>
          <c:showBubbleSize val="0"/>
        </c:dLbl>
      </c:pivotFmt>
      <c:pivotFmt>
        <c:idx val="1"/>
        <c:dLbl>
          <c:idx val="0"/>
          <c:layout>
            <c:manualLayout>
              <c:x val="9.6683945756780396E-2"/>
              <c:y val="-0.14172754447360747"/>
            </c:manualLayout>
          </c:layout>
          <c:showLegendKey val="0"/>
          <c:showVal val="0"/>
          <c:showCatName val="1"/>
          <c:showSerName val="0"/>
          <c:showPercent val="1"/>
          <c:showBubbleSize val="0"/>
        </c:dLbl>
      </c:pivotFmt>
      <c:pivotFmt>
        <c:idx val="2"/>
        <c:dLbl>
          <c:idx val="0"/>
          <c:layout>
            <c:manualLayout>
              <c:x val="-8.2102362204724416E-2"/>
              <c:y val="0.12844342373869932"/>
            </c:manualLayout>
          </c:layout>
          <c:showLegendKey val="0"/>
          <c:showVal val="0"/>
          <c:showCatName val="1"/>
          <c:showSerName val="0"/>
          <c:showPercent val="1"/>
          <c:showBubbleSize val="0"/>
        </c:dLbl>
      </c:pivotFmt>
      <c:pivotFmt>
        <c:idx val="3"/>
        <c:marker>
          <c:symbol val="none"/>
        </c:marker>
        <c:dLbl>
          <c:idx val="0"/>
          <c:spPr/>
          <c:txPr>
            <a:bodyPr/>
            <a:lstStyle/>
            <a:p>
              <a:pPr>
                <a:defRPr/>
              </a:pPr>
              <a:endParaRPr lang="lv-LV"/>
            </a:p>
          </c:txPr>
          <c:showLegendKey val="0"/>
          <c:showVal val="0"/>
          <c:showCatName val="1"/>
          <c:showSerName val="0"/>
          <c:showPercent val="1"/>
          <c:showBubbleSize val="0"/>
        </c:dLbl>
      </c:pivotFmt>
      <c:pivotFmt>
        <c:idx val="4"/>
        <c:dLbl>
          <c:idx val="0"/>
          <c:layout>
            <c:manualLayout>
              <c:x val="9.6683945756780396E-2"/>
              <c:y val="-0.14172754447360747"/>
            </c:manualLayout>
          </c:layout>
          <c:showLegendKey val="0"/>
          <c:showVal val="0"/>
          <c:showCatName val="1"/>
          <c:showSerName val="0"/>
          <c:showPercent val="1"/>
          <c:showBubbleSize val="0"/>
        </c:dLbl>
      </c:pivotFmt>
      <c:pivotFmt>
        <c:idx val="5"/>
        <c:dLbl>
          <c:idx val="0"/>
          <c:layout>
            <c:manualLayout>
              <c:x val="-8.2102362204724416E-2"/>
              <c:y val="0.12844342373869932"/>
            </c:manualLayout>
          </c:layout>
          <c:showLegendKey val="0"/>
          <c:showVal val="0"/>
          <c:showCatName val="1"/>
          <c:showSerName val="0"/>
          <c:showPercent val="1"/>
          <c:showBubbleSize val="0"/>
        </c:dLbl>
      </c:pivotFmt>
      <c:pivotFmt>
        <c:idx val="6"/>
        <c:marker>
          <c:symbol val="none"/>
        </c:marker>
        <c:dLbl>
          <c:idx val="0"/>
          <c:spPr/>
          <c:txPr>
            <a:bodyPr/>
            <a:lstStyle/>
            <a:p>
              <a:pPr>
                <a:defRPr/>
              </a:pPr>
              <a:endParaRPr lang="lv-LV"/>
            </a:p>
          </c:txPr>
          <c:showLegendKey val="0"/>
          <c:showVal val="0"/>
          <c:showCatName val="1"/>
          <c:showSerName val="0"/>
          <c:showPercent val="1"/>
          <c:showBubbleSize val="0"/>
        </c:dLbl>
      </c:pivotFmt>
      <c:pivotFmt>
        <c:idx val="7"/>
        <c:dLbl>
          <c:idx val="0"/>
          <c:layout>
            <c:manualLayout>
              <c:x val="9.6683945756780396E-2"/>
              <c:y val="-0.14172754447360747"/>
            </c:manualLayout>
          </c:layout>
          <c:showLegendKey val="0"/>
          <c:showVal val="0"/>
          <c:showCatName val="1"/>
          <c:showSerName val="0"/>
          <c:showPercent val="1"/>
          <c:showBubbleSize val="0"/>
        </c:dLbl>
      </c:pivotFmt>
      <c:pivotFmt>
        <c:idx val="8"/>
        <c:dLbl>
          <c:idx val="0"/>
          <c:layout>
            <c:manualLayout>
              <c:x val="-8.2102362204724416E-2"/>
              <c:y val="0.12844342373869932"/>
            </c:manualLayout>
          </c:layout>
          <c:showLegendKey val="0"/>
          <c:showVal val="0"/>
          <c:showCatName val="1"/>
          <c:showSerName val="0"/>
          <c:showPercent val="1"/>
          <c:showBubbleSize val="0"/>
        </c:dLbl>
      </c:pivotFmt>
    </c:pivotFmts>
    <c:plotArea>
      <c:layout>
        <c:manualLayout>
          <c:layoutTarget val="inner"/>
          <c:xMode val="edge"/>
          <c:yMode val="edge"/>
          <c:x val="0.23523142490340582"/>
          <c:y val="0.170934964555811"/>
          <c:w val="0.46290875087953193"/>
          <c:h val="0.80045113696761672"/>
        </c:manualLayout>
      </c:layout>
      <c:pieChart>
        <c:varyColors val="1"/>
        <c:ser>
          <c:idx val="0"/>
          <c:order val="0"/>
          <c:tx>
            <c:strRef>
              <c:f>rac!$D$6</c:f>
              <c:strCache>
                <c:ptCount val="1"/>
                <c:pt idx="0">
                  <c:v>Total</c:v>
                </c:pt>
              </c:strCache>
            </c:strRef>
          </c:tx>
          <c:dLbls>
            <c:dLbl>
              <c:idx val="0"/>
              <c:layout>
                <c:manualLayout>
                  <c:x val="0.12019991605870953"/>
                  <c:y val="-6.0401337935421351E-2"/>
                </c:manualLayout>
              </c:layout>
              <c:spPr/>
              <c:txPr>
                <a:bodyPr/>
                <a:lstStyle/>
                <a:p>
                  <a:pPr>
                    <a:defRPr b="1">
                      <a:solidFill>
                        <a:srgbClr val="FF0000"/>
                      </a:solidFill>
                    </a:defRPr>
                  </a:pPr>
                  <a:endParaRPr lang="lv-LV"/>
                </a:p>
              </c:txPr>
              <c:showLegendKey val="0"/>
              <c:showVal val="0"/>
              <c:showCatName val="1"/>
              <c:showSerName val="0"/>
              <c:showPercent val="1"/>
              <c:showBubbleSize val="0"/>
            </c:dLbl>
            <c:dLbl>
              <c:idx val="1"/>
              <c:layout>
                <c:manualLayout>
                  <c:x val="-8.2102297275611358E-2"/>
                  <c:y val="2.3396793480233005E-2"/>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rac!$C$7:$C$9</c:f>
              <c:strCache>
                <c:ptCount val="2"/>
                <c:pt idx="0">
                  <c:v>jā</c:v>
                </c:pt>
                <c:pt idx="1">
                  <c:v>nē</c:v>
                </c:pt>
              </c:strCache>
            </c:strRef>
          </c:cat>
          <c:val>
            <c:numRef>
              <c:f>rac!$D$7:$D$9</c:f>
              <c:numCache>
                <c:formatCode>General</c:formatCode>
                <c:ptCount val="2"/>
                <c:pt idx="0">
                  <c:v>144</c:v>
                </c:pt>
                <c:pt idx="1">
                  <c:v>41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2400"/>
      </a:pPr>
      <a:endParaRPr lang="lv-LV"/>
    </a:p>
  </c:tx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422459273531011"/>
          <c:y val="0.20843057386769592"/>
          <c:w val="0.30377138621561195"/>
          <c:h val="0.73655325825151186"/>
        </c:manualLayout>
      </c:layout>
      <c:pieChart>
        <c:varyColors val="1"/>
        <c:ser>
          <c:idx val="0"/>
          <c:order val="0"/>
          <c:dLbls>
            <c:dLbl>
              <c:idx val="1"/>
              <c:layout>
                <c:manualLayout>
                  <c:x val="3.6736506616223928E-2"/>
                  <c:y val="-8.0149672591206741E-2"/>
                </c:manualLayout>
              </c:layout>
              <c:spPr/>
              <c:txPr>
                <a:bodyPr/>
                <a:lstStyle/>
                <a:p>
                  <a:pPr>
                    <a:defRPr b="1">
                      <a:solidFill>
                        <a:srgbClr val="C00000"/>
                      </a:solidFill>
                    </a:defRPr>
                  </a:pPr>
                  <a:endParaRPr lang="lv-LV"/>
                </a:p>
              </c:txPr>
              <c:showLegendKey val="0"/>
              <c:showVal val="0"/>
              <c:showCatName val="1"/>
              <c:showSerName val="0"/>
              <c:showPercent val="1"/>
              <c:showBubbleSize val="0"/>
              <c:separator>; </c:separator>
            </c:dLbl>
            <c:dLbl>
              <c:idx val="2"/>
              <c:layout>
                <c:manualLayout>
                  <c:x val="-7.7118167425841572E-2"/>
                  <c:y val="0.22637979420018711"/>
                </c:manualLayout>
              </c:layout>
              <c:showLegendKey val="0"/>
              <c:showVal val="0"/>
              <c:showCatName val="1"/>
              <c:showSerName val="0"/>
              <c:showPercent val="1"/>
              <c:showBubbleSize val="0"/>
              <c:separator>; </c:separator>
            </c:dLbl>
            <c:dLbl>
              <c:idx val="3"/>
              <c:layout>
                <c:manualLayout>
                  <c:x val="-0.18026805677068145"/>
                  <c:y val="4.6772684752104769E-3"/>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Sheet15!$C$13:$C$16</c:f>
              <c:strCache>
                <c:ptCount val="4"/>
                <c:pt idx="0">
                  <c:v> darbības pārtraukšana</c:v>
                </c:pt>
                <c:pt idx="1">
                  <c:v>darbības apjomu palielināšana</c:v>
                </c:pt>
                <c:pt idx="2">
                  <c:v>darbības apjomu saglabāšana</c:v>
                </c:pt>
                <c:pt idx="3">
                  <c:v>darbības apjomu samazināšana</c:v>
                </c:pt>
              </c:strCache>
            </c:strRef>
          </c:cat>
          <c:val>
            <c:numRef>
              <c:f>Sheet15!$D$13:$D$16</c:f>
              <c:numCache>
                <c:formatCode>General</c:formatCode>
                <c:ptCount val="4"/>
                <c:pt idx="0">
                  <c:v>3</c:v>
                </c:pt>
                <c:pt idx="1">
                  <c:v>137</c:v>
                </c:pt>
                <c:pt idx="2">
                  <c:v>41</c:v>
                </c:pt>
                <c:pt idx="3">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2000"/>
      </a:pPr>
      <a:endParaRPr lang="lv-LV"/>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[dati1.xlsx]velme!PivotTable4</c:name>
    <c:fmtId val="5"/>
  </c:pivotSource>
  <c:chart>
    <c:autoTitleDeleted val="0"/>
    <c:pivotFmts>
      <c:pivotFmt>
        <c:idx val="0"/>
        <c:marker>
          <c:symbol val="none"/>
        </c:marker>
        <c:dLbl>
          <c:idx val="0"/>
          <c:spPr/>
          <c:txPr>
            <a:bodyPr/>
            <a:lstStyle/>
            <a:p>
              <a:pPr>
                <a:defRPr/>
              </a:pPr>
              <a:endParaRPr lang="lv-LV"/>
            </a:p>
          </c:txPr>
          <c:showLegendKey val="0"/>
          <c:showVal val="1"/>
          <c:showCatName val="0"/>
          <c:showSerName val="0"/>
          <c:showPercent val="0"/>
          <c:showBubbleSize val="0"/>
        </c:dLbl>
      </c:pivotFmt>
      <c:pivotFmt>
        <c:idx val="1"/>
        <c:marker>
          <c:symbol val="none"/>
        </c:marker>
        <c:dLbl>
          <c:idx val="0"/>
          <c:spPr/>
          <c:txPr>
            <a:bodyPr/>
            <a:lstStyle/>
            <a:p>
              <a:pPr>
                <a:defRPr/>
              </a:pPr>
              <a:endParaRPr lang="lv-LV"/>
            </a:p>
          </c:txPr>
          <c:showLegendKey val="0"/>
          <c:showVal val="1"/>
          <c:showCatName val="0"/>
          <c:showSerName val="0"/>
          <c:showPercent val="0"/>
          <c:showBubbleSize val="0"/>
        </c:dLbl>
      </c:pivotFmt>
      <c:pivotFmt>
        <c:idx val="2"/>
        <c:marker>
          <c:symbol val="none"/>
        </c:marker>
        <c:dLbl>
          <c:idx val="0"/>
          <c:spPr/>
          <c:txPr>
            <a:bodyPr/>
            <a:lstStyle/>
            <a:p>
              <a:pPr>
                <a:defRPr/>
              </a:pPr>
              <a:endParaRPr lang="lv-LV"/>
            </a:p>
          </c:txPr>
          <c:showLegendKey val="0"/>
          <c:showVal val="1"/>
          <c:showCatName val="0"/>
          <c:showSerName val="0"/>
          <c:showPercent val="0"/>
          <c:showBubbleSize val="0"/>
        </c:dLbl>
      </c:pivotFmt>
      <c:pivotFmt>
        <c:idx val="3"/>
        <c:marker>
          <c:symbol val="none"/>
        </c:marker>
        <c:dLbl>
          <c:idx val="0"/>
          <c:spPr/>
          <c:txPr>
            <a:bodyPr/>
            <a:lstStyle/>
            <a:p>
              <a:pPr>
                <a:defRPr/>
              </a:pPr>
              <a:endParaRPr lang="lv-LV"/>
            </a:p>
          </c:txPr>
          <c:showLegendKey val="0"/>
          <c:showVal val="1"/>
          <c:showCatName val="0"/>
          <c:showSerName val="0"/>
          <c:showPercent val="0"/>
          <c:showBubbleSize val="0"/>
        </c:dLbl>
      </c:pivotFmt>
      <c:pivotFmt>
        <c:idx val="4"/>
        <c:spPr>
          <a:ln w="25400">
            <a:noFill/>
          </a:ln>
        </c:spPr>
        <c:marker>
          <c:symbol val="none"/>
        </c:marker>
      </c:pivotFmt>
      <c:pivotFmt>
        <c:idx val="5"/>
        <c:spPr>
          <a:ln w="25400">
            <a:noFill/>
          </a:ln>
        </c:spPr>
        <c:marker>
          <c:symbol val="none"/>
        </c:marker>
      </c:pivotFmt>
      <c:pivotFmt>
        <c:idx val="6"/>
        <c:marker>
          <c:symbol val="none"/>
        </c:marker>
        <c:dLbl>
          <c:idx val="0"/>
          <c:spPr/>
          <c:txPr>
            <a:bodyPr/>
            <a:lstStyle/>
            <a:p>
              <a:pPr>
                <a:defRPr/>
              </a:pPr>
              <a:endParaRPr lang="lv-LV"/>
            </a:p>
          </c:txPr>
          <c:showLegendKey val="0"/>
          <c:showVal val="1"/>
          <c:showCatName val="0"/>
          <c:showSerName val="0"/>
          <c:showPercent val="0"/>
          <c:showBubbleSize val="0"/>
        </c:dLbl>
      </c:pivotFmt>
      <c:pivotFmt>
        <c:idx val="7"/>
        <c:marker>
          <c:symbol val="none"/>
        </c:marker>
        <c:dLbl>
          <c:idx val="0"/>
          <c:spPr/>
          <c:txPr>
            <a:bodyPr/>
            <a:lstStyle/>
            <a:p>
              <a:pPr>
                <a:defRPr/>
              </a:pPr>
              <a:endParaRPr lang="lv-LV"/>
            </a:p>
          </c:txPr>
          <c:showLegendKey val="0"/>
          <c:showVal val="1"/>
          <c:showCatName val="0"/>
          <c:showSerName val="0"/>
          <c:showPercent val="0"/>
          <c:showBubbleSize val="0"/>
        </c:dLbl>
      </c:pivotFmt>
      <c:pivotFmt>
        <c:idx val="8"/>
        <c:marker>
          <c:symbol val="none"/>
        </c:marker>
        <c:dLbl>
          <c:idx val="0"/>
          <c:spPr/>
          <c:txPr>
            <a:bodyPr/>
            <a:lstStyle/>
            <a:p>
              <a:pPr>
                <a:defRPr/>
              </a:pPr>
              <a:endParaRPr lang="lv-LV"/>
            </a:p>
          </c:txPr>
          <c:showLegendKey val="0"/>
          <c:showVal val="1"/>
          <c:showCatName val="0"/>
          <c:showSerName val="0"/>
          <c:showPercent val="0"/>
          <c:showBubbleSize val="0"/>
        </c:dLbl>
      </c:pivotFmt>
      <c:pivotFmt>
        <c:idx val="9"/>
        <c:marker>
          <c:symbol val="none"/>
        </c:marker>
        <c:dLbl>
          <c:idx val="0"/>
          <c:spPr/>
          <c:txPr>
            <a:bodyPr/>
            <a:lstStyle/>
            <a:p>
              <a:pPr>
                <a:defRPr/>
              </a:pPr>
              <a:endParaRPr lang="lv-LV"/>
            </a:p>
          </c:txPr>
          <c:showLegendKey val="0"/>
          <c:showVal val="1"/>
          <c:showCatName val="0"/>
          <c:showSerName val="0"/>
          <c:showPercent val="0"/>
          <c:showBubbleSize val="0"/>
        </c:dLbl>
      </c:pivotFmt>
      <c:pivotFmt>
        <c:idx val="10"/>
        <c:marker>
          <c:symbol val="none"/>
        </c:marker>
        <c:dLbl>
          <c:idx val="0"/>
          <c:spPr/>
          <c:txPr>
            <a:bodyPr/>
            <a:lstStyle/>
            <a:p>
              <a:pPr>
                <a:defRPr/>
              </a:pPr>
              <a:endParaRPr lang="lv-LV"/>
            </a:p>
          </c:txPr>
          <c:showLegendKey val="0"/>
          <c:showVal val="1"/>
          <c:showCatName val="0"/>
          <c:showSerName val="0"/>
          <c:showPercent val="0"/>
          <c:showBubbleSize val="0"/>
        </c:dLbl>
      </c:pivotFmt>
      <c:pivotFmt>
        <c:idx val="11"/>
        <c:marker>
          <c:symbol val="none"/>
        </c:marker>
        <c:dLbl>
          <c:idx val="0"/>
          <c:spPr/>
          <c:txPr>
            <a:bodyPr/>
            <a:lstStyle/>
            <a:p>
              <a:pPr>
                <a:defRPr/>
              </a:pPr>
              <a:endParaRPr lang="lv-LV"/>
            </a:p>
          </c:txPr>
          <c:showLegendKey val="0"/>
          <c:showVal val="1"/>
          <c:showCatName val="0"/>
          <c:showSerName val="0"/>
          <c:showPercent val="0"/>
          <c:showBubbleSize val="0"/>
        </c:dLbl>
      </c:pivotFmt>
    </c:pivotFmts>
    <c:plotArea>
      <c:layout>
        <c:manualLayout>
          <c:layoutTarget val="inner"/>
          <c:xMode val="edge"/>
          <c:yMode val="edge"/>
          <c:x val="0.19363320209973753"/>
          <c:y val="6.317214753916231E-2"/>
          <c:w val="0.75402307524059498"/>
          <c:h val="0.59072098049711652"/>
        </c:manualLayout>
      </c:layout>
      <c:barChart>
        <c:barDir val="bar"/>
        <c:grouping val="stacked"/>
        <c:varyColors val="0"/>
        <c:ser>
          <c:idx val="0"/>
          <c:order val="0"/>
          <c:tx>
            <c:strRef>
              <c:f>velme!$S$4:$S$5</c:f>
              <c:strCache>
                <c:ptCount val="1"/>
                <c:pt idx="0">
                  <c:v>augsta</c:v>
                </c:pt>
              </c:strCache>
            </c:strRef>
          </c:tx>
          <c:invertIfNegative val="0"/>
          <c:dLbls>
            <c:showLegendKey val="0"/>
            <c:showVal val="1"/>
            <c:showCatName val="0"/>
            <c:showSerName val="0"/>
            <c:showPercent val="0"/>
            <c:showBubbleSize val="0"/>
            <c:showLeaderLines val="0"/>
          </c:dLbls>
          <c:cat>
            <c:strRef>
              <c:f>velme!$R$6:$R$9</c:f>
              <c:strCache>
                <c:ptCount val="3"/>
                <c:pt idx="0">
                  <c:v>augsta</c:v>
                </c:pt>
                <c:pt idx="1">
                  <c:v>vidēja</c:v>
                </c:pt>
                <c:pt idx="2">
                  <c:v>zema</c:v>
                </c:pt>
              </c:strCache>
            </c:strRef>
          </c:cat>
          <c:val>
            <c:numRef>
              <c:f>velme!$S$6:$S$9</c:f>
              <c:numCache>
                <c:formatCode>General</c:formatCode>
                <c:ptCount val="3"/>
                <c:pt idx="0">
                  <c:v>5</c:v>
                </c:pt>
                <c:pt idx="1">
                  <c:v>29</c:v>
                </c:pt>
                <c:pt idx="2">
                  <c:v>5</c:v>
                </c:pt>
              </c:numCache>
            </c:numRef>
          </c:val>
        </c:ser>
        <c:ser>
          <c:idx val="1"/>
          <c:order val="1"/>
          <c:tx>
            <c:strRef>
              <c:f>velme!$T$4:$T$5</c:f>
              <c:strCache>
                <c:ptCount val="1"/>
                <c:pt idx="0">
                  <c:v>vidēja</c:v>
                </c:pt>
              </c:strCache>
            </c:strRef>
          </c:tx>
          <c:invertIfNegative val="0"/>
          <c:dLbls>
            <c:showLegendKey val="0"/>
            <c:showVal val="1"/>
            <c:showCatName val="0"/>
            <c:showSerName val="0"/>
            <c:showPercent val="0"/>
            <c:showBubbleSize val="0"/>
            <c:showLeaderLines val="0"/>
          </c:dLbls>
          <c:cat>
            <c:strRef>
              <c:f>velme!$R$6:$R$9</c:f>
              <c:strCache>
                <c:ptCount val="3"/>
                <c:pt idx="0">
                  <c:v>augsta</c:v>
                </c:pt>
                <c:pt idx="1">
                  <c:v>vidēja</c:v>
                </c:pt>
                <c:pt idx="2">
                  <c:v>zema</c:v>
                </c:pt>
              </c:strCache>
            </c:strRef>
          </c:cat>
          <c:val>
            <c:numRef>
              <c:f>velme!$T$6:$T$9</c:f>
              <c:numCache>
                <c:formatCode>General</c:formatCode>
                <c:ptCount val="3"/>
                <c:pt idx="0">
                  <c:v>8</c:v>
                </c:pt>
                <c:pt idx="1">
                  <c:v>75</c:v>
                </c:pt>
                <c:pt idx="2">
                  <c:v>21</c:v>
                </c:pt>
              </c:numCache>
            </c:numRef>
          </c:val>
        </c:ser>
        <c:ser>
          <c:idx val="2"/>
          <c:order val="2"/>
          <c:tx>
            <c:strRef>
              <c:f>velme!$U$4:$U$5</c:f>
              <c:strCache>
                <c:ptCount val="1"/>
                <c:pt idx="0">
                  <c:v>zema</c:v>
                </c:pt>
              </c:strCache>
            </c:strRef>
          </c:tx>
          <c:invertIfNegative val="0"/>
          <c:dLbls>
            <c:showLegendKey val="0"/>
            <c:showVal val="1"/>
            <c:showCatName val="0"/>
            <c:showSerName val="0"/>
            <c:showPercent val="0"/>
            <c:showBubbleSize val="0"/>
            <c:showLeaderLines val="0"/>
          </c:dLbls>
          <c:cat>
            <c:strRef>
              <c:f>velme!$R$6:$R$9</c:f>
              <c:strCache>
                <c:ptCount val="3"/>
                <c:pt idx="0">
                  <c:v>augsta</c:v>
                </c:pt>
                <c:pt idx="1">
                  <c:v>vidēja</c:v>
                </c:pt>
                <c:pt idx="2">
                  <c:v>zema</c:v>
                </c:pt>
              </c:strCache>
            </c:strRef>
          </c:cat>
          <c:val>
            <c:numRef>
              <c:f>velme!$U$6:$U$9</c:f>
              <c:numCache>
                <c:formatCode>General</c:formatCode>
                <c:ptCount val="3"/>
                <c:pt idx="0">
                  <c:v>6</c:v>
                </c:pt>
                <c:pt idx="1">
                  <c:v>12</c:v>
                </c:pt>
                <c:pt idx="2">
                  <c:v>24</c:v>
                </c:pt>
              </c:numCache>
            </c:numRef>
          </c:val>
        </c:ser>
        <c:dLbls>
          <c:showLegendKey val="0"/>
          <c:showVal val="0"/>
          <c:showCatName val="0"/>
          <c:showSerName val="0"/>
          <c:showPercent val="0"/>
          <c:showBubbleSize val="0"/>
        </c:dLbls>
        <c:gapWidth val="75"/>
        <c:overlap val="100"/>
        <c:axId val="57382400"/>
        <c:axId val="57384320"/>
      </c:barChart>
      <c:catAx>
        <c:axId val="57382400"/>
        <c:scaling>
          <c:orientation val="minMax"/>
        </c:scaling>
        <c:delete val="0"/>
        <c:axPos val="l"/>
        <c:title>
          <c:tx>
            <c:rich>
              <a:bodyPr/>
              <a:lstStyle/>
              <a:p>
                <a:pPr>
                  <a:defRPr/>
                </a:pPr>
                <a:r>
                  <a:rPr lang="lv-LV" dirty="0" smtClean="0"/>
                  <a:t>Nepieciešamība</a:t>
                </a:r>
              </a:p>
              <a:p>
                <a:pPr>
                  <a:defRPr/>
                </a:pPr>
                <a:r>
                  <a:rPr lang="lv-LV" dirty="0" smtClean="0"/>
                  <a:t> kaut ko mainīt</a:t>
                </a:r>
                <a:endParaRPr lang="lv-LV" dirty="0"/>
              </a:p>
            </c:rich>
          </c:tx>
          <c:layout>
            <c:manualLayout>
              <c:xMode val="edge"/>
              <c:yMode val="edge"/>
              <c:x val="4.1666666666666666E-3"/>
              <c:y val="0.12313770692145315"/>
            </c:manualLayout>
          </c:layout>
          <c:overlay val="0"/>
        </c:title>
        <c:majorTickMark val="none"/>
        <c:minorTickMark val="none"/>
        <c:tickLblPos val="nextTo"/>
        <c:crossAx val="57384320"/>
        <c:crosses val="autoZero"/>
        <c:auto val="1"/>
        <c:lblAlgn val="ctr"/>
        <c:lblOffset val="100"/>
        <c:noMultiLvlLbl val="0"/>
      </c:catAx>
      <c:valAx>
        <c:axId val="57384320"/>
        <c:scaling>
          <c:orientation val="minMax"/>
          <c:max val="120"/>
        </c:scaling>
        <c:delete val="0"/>
        <c:axPos val="b"/>
        <c:majorGridlines/>
        <c:title>
          <c:tx>
            <c:rich>
              <a:bodyPr/>
              <a:lstStyle/>
              <a:p>
                <a:pPr>
                  <a:defRPr/>
                </a:pPr>
                <a:r>
                  <a:rPr lang="lv-LV" dirty="0" smtClean="0"/>
                  <a:t>Vēlme un motivācija kaut</a:t>
                </a:r>
                <a:r>
                  <a:rPr lang="lv-LV" baseline="0" dirty="0" smtClean="0"/>
                  <a:t> ko mainīt</a:t>
                </a:r>
                <a:endParaRPr lang="lv-LV" dirty="0"/>
              </a:p>
            </c:rich>
          </c:tx>
          <c:layout/>
          <c:overlay val="0"/>
        </c:title>
        <c:numFmt formatCode="General" sourceLinked="1"/>
        <c:majorTickMark val="out"/>
        <c:minorTickMark val="none"/>
        <c:tickLblPos val="nextTo"/>
        <c:crossAx val="57382400"/>
        <c:crosses val="autoZero"/>
        <c:crossBetween val="between"/>
      </c:valAx>
      <c:spPr>
        <a:noFill/>
        <a:ln w="25400">
          <a:noFill/>
        </a:ln>
      </c:spPr>
    </c:plotArea>
    <c:legend>
      <c:legendPos val="b"/>
      <c:layout>
        <c:manualLayout>
          <c:xMode val="edge"/>
          <c:yMode val="edge"/>
          <c:x val="0.42063943569553813"/>
          <c:y val="0.89856932563048553"/>
          <c:w val="0.31705446194225723"/>
          <c:h val="9.7903288523497389E-2"/>
        </c:manualLayout>
      </c:layout>
      <c:overlay val="0"/>
    </c:legend>
    <c:plotVisOnly val="1"/>
    <c:dispBlanksAs val="gap"/>
    <c:showDLblsOverMax val="0"/>
  </c:chart>
  <c:txPr>
    <a:bodyPr/>
    <a:lstStyle/>
    <a:p>
      <a:pPr>
        <a:defRPr sz="1800"/>
      </a:pPr>
      <a:endParaRPr lang="lv-LV"/>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3835669493513069"/>
          <c:y val="0.25251600796277279"/>
          <c:w val="0.1427489538199459"/>
          <c:h val="0.46920308874434169"/>
        </c:manualLayout>
      </c:layout>
      <c:pieChart>
        <c:varyColors val="1"/>
        <c:ser>
          <c:idx val="0"/>
          <c:order val="0"/>
          <c:dLbls>
            <c:dLbl>
              <c:idx val="0"/>
              <c:layout>
                <c:manualLayout>
                  <c:x val="0.1322448792569815"/>
                  <c:y val="-6.3579190282374118E-2"/>
                </c:manualLayout>
              </c:layout>
              <c:showLegendKey val="0"/>
              <c:showVal val="0"/>
              <c:showCatName val="1"/>
              <c:showSerName val="0"/>
              <c:showPercent val="1"/>
              <c:showBubbleSize val="0"/>
              <c:separator>; </c:separator>
            </c:dLbl>
            <c:dLbl>
              <c:idx val="1"/>
              <c:layout>
                <c:manualLayout>
                  <c:x val="9.8528428874333107E-2"/>
                  <c:y val="9.9736011259462132E-2"/>
                </c:manualLayout>
              </c:layout>
              <c:tx>
                <c:rich>
                  <a:bodyPr/>
                  <a:lstStyle/>
                  <a:p>
                    <a:r>
                      <a:rPr lang="en-US" dirty="0" err="1"/>
                      <a:t>nepietiekamas</a:t>
                    </a:r>
                    <a:r>
                      <a:rPr lang="en-US" dirty="0"/>
                      <a:t> </a:t>
                    </a:r>
                    <a:r>
                      <a:rPr lang="en-US" dirty="0" err="1" smtClean="0"/>
                      <a:t>zināšanas</a:t>
                    </a:r>
                    <a:r>
                      <a:rPr lang="en-US" dirty="0" smtClean="0"/>
                      <a:t>; </a:t>
                    </a:r>
                    <a:r>
                      <a:rPr lang="en-US" dirty="0"/>
                      <a:t>5%</a:t>
                    </a:r>
                  </a:p>
                </c:rich>
              </c:tx>
              <c:showLegendKey val="0"/>
              <c:showVal val="0"/>
              <c:showCatName val="1"/>
              <c:showSerName val="0"/>
              <c:showPercent val="1"/>
              <c:showBubbleSize val="0"/>
              <c:separator>; </c:separator>
            </c:dLbl>
            <c:dLbl>
              <c:idx val="2"/>
              <c:layout>
                <c:manualLayout>
                  <c:x val="5.1386208270003099E-2"/>
                  <c:y val="0.25763652731814318"/>
                </c:manualLayout>
              </c:layout>
              <c:showLegendKey val="0"/>
              <c:showVal val="0"/>
              <c:showCatName val="1"/>
              <c:showSerName val="0"/>
              <c:showPercent val="1"/>
              <c:showBubbleSize val="0"/>
              <c:separator>; </c:separator>
            </c:dLbl>
            <c:dLbl>
              <c:idx val="3"/>
              <c:layout>
                <c:manualLayout>
                  <c:x val="2.2902227766654768E-2"/>
                  <c:y val="0.15374034767393208"/>
                </c:manualLayout>
              </c:layout>
              <c:tx>
                <c:rich>
                  <a:bodyPr/>
                  <a:lstStyle/>
                  <a:p>
                    <a:pPr>
                      <a:defRPr b="1">
                        <a:solidFill>
                          <a:srgbClr val="FF0000"/>
                        </a:solidFill>
                      </a:defRPr>
                    </a:pPr>
                    <a:r>
                      <a:rPr lang="lv-LV" b="1" dirty="0" smtClean="0">
                        <a:solidFill>
                          <a:srgbClr val="FF0000"/>
                        </a:solidFill>
                      </a:rPr>
                      <a:t>g</a:t>
                    </a:r>
                    <a:r>
                      <a:rPr lang="en-US" b="1" dirty="0" err="1" smtClean="0">
                        <a:solidFill>
                          <a:srgbClr val="FF0000"/>
                        </a:solidFill>
                      </a:rPr>
                      <a:t>rūtības</a:t>
                    </a:r>
                    <a:r>
                      <a:rPr lang="en-US" b="1" dirty="0" smtClean="0">
                        <a:solidFill>
                          <a:srgbClr val="FF0000"/>
                        </a:solidFill>
                      </a:rPr>
                      <a:t> </a:t>
                    </a:r>
                    <a:r>
                      <a:rPr lang="en-US" b="1" dirty="0" err="1">
                        <a:solidFill>
                          <a:srgbClr val="FF0000"/>
                        </a:solidFill>
                      </a:rPr>
                      <a:t>piesaistīt</a:t>
                    </a:r>
                    <a:r>
                      <a:rPr lang="en-US" b="1" dirty="0">
                        <a:solidFill>
                          <a:srgbClr val="FF0000"/>
                        </a:solidFill>
                      </a:rPr>
                      <a:t> </a:t>
                    </a:r>
                    <a:r>
                      <a:rPr lang="en-US" b="1" dirty="0" err="1">
                        <a:solidFill>
                          <a:srgbClr val="FF0000"/>
                        </a:solidFill>
                      </a:rPr>
                      <a:t>finanšu</a:t>
                    </a:r>
                    <a:r>
                      <a:rPr lang="en-US" b="1" dirty="0">
                        <a:solidFill>
                          <a:srgbClr val="FF0000"/>
                        </a:solidFill>
                      </a:rPr>
                      <a:t> </a:t>
                    </a:r>
                    <a:r>
                      <a:rPr lang="en-US" b="1" dirty="0" err="1" smtClean="0">
                        <a:solidFill>
                          <a:srgbClr val="FF0000"/>
                        </a:solidFill>
                      </a:rPr>
                      <a:t>resursus</a:t>
                    </a:r>
                    <a:r>
                      <a:rPr lang="en-US" b="1" dirty="0" smtClean="0">
                        <a:solidFill>
                          <a:srgbClr val="FF0000"/>
                        </a:solidFill>
                      </a:rPr>
                      <a:t>; </a:t>
                    </a:r>
                    <a:r>
                      <a:rPr lang="en-US" b="1" dirty="0">
                        <a:solidFill>
                          <a:srgbClr val="FF0000"/>
                        </a:solidFill>
                      </a:rPr>
                      <a:t>19%</a:t>
                    </a:r>
                  </a:p>
                </c:rich>
              </c:tx>
              <c:spPr/>
              <c:showLegendKey val="0"/>
              <c:showVal val="0"/>
              <c:showCatName val="1"/>
              <c:showSerName val="0"/>
              <c:showPercent val="1"/>
              <c:showBubbleSize val="0"/>
              <c:separator>; </c:separator>
            </c:dLbl>
            <c:dLbl>
              <c:idx val="4"/>
              <c:layout>
                <c:manualLayout>
                  <c:x val="-3.1750092188338415E-2"/>
                  <c:y val="3.0300379119276757E-2"/>
                </c:manualLayout>
              </c:layout>
              <c:spPr/>
              <c:txPr>
                <a:bodyPr/>
                <a:lstStyle/>
                <a:p>
                  <a:pPr>
                    <a:defRPr b="1">
                      <a:solidFill>
                        <a:srgbClr val="FF0000"/>
                      </a:solidFill>
                    </a:defRPr>
                  </a:pPr>
                  <a:endParaRPr lang="lv-LV"/>
                </a:p>
              </c:txPr>
              <c:showLegendKey val="0"/>
              <c:showVal val="0"/>
              <c:showCatName val="1"/>
              <c:showSerName val="0"/>
              <c:showPercent val="1"/>
              <c:showBubbleSize val="0"/>
              <c:separator>; </c:separator>
            </c:dLbl>
            <c:dLbl>
              <c:idx val="5"/>
              <c:layout>
                <c:manualLayout>
                  <c:x val="-3.0227507227329385E-2"/>
                  <c:y val="5.610965296004666E-3"/>
                </c:manualLayout>
              </c:layout>
              <c:tx>
                <c:rich>
                  <a:bodyPr/>
                  <a:lstStyle/>
                  <a:p>
                    <a:r>
                      <a:rPr lang="en-US" dirty="0" err="1"/>
                      <a:t>neapmierinoša</a:t>
                    </a:r>
                    <a:r>
                      <a:rPr lang="en-US" dirty="0"/>
                      <a:t> </a:t>
                    </a:r>
                    <a:r>
                      <a:rPr lang="en-US" dirty="0" err="1"/>
                      <a:t>ārējā</a:t>
                    </a:r>
                    <a:r>
                      <a:rPr lang="en-US" dirty="0"/>
                      <a:t> </a:t>
                    </a:r>
                    <a:r>
                      <a:rPr lang="en-US" dirty="0" err="1" smtClean="0"/>
                      <a:t>infrastruktūra</a:t>
                    </a:r>
                    <a:r>
                      <a:rPr lang="en-US" dirty="0" smtClean="0"/>
                      <a:t>; </a:t>
                    </a:r>
                    <a:r>
                      <a:rPr lang="en-US" dirty="0"/>
                      <a:t>6%</a:t>
                    </a:r>
                  </a:p>
                </c:rich>
              </c:tx>
              <c:showLegendKey val="0"/>
              <c:showVal val="0"/>
              <c:showCatName val="1"/>
              <c:showSerName val="0"/>
              <c:showPercent val="1"/>
              <c:showBubbleSize val="0"/>
              <c:separator>; </c:separator>
            </c:dLbl>
            <c:dLbl>
              <c:idx val="6"/>
              <c:layout>
                <c:manualLayout>
                  <c:x val="-9.0138794102242615E-3"/>
                  <c:y val="0.11965105811048982"/>
                </c:manualLayout>
              </c:layout>
              <c:tx>
                <c:rich>
                  <a:bodyPr/>
                  <a:lstStyle/>
                  <a:p>
                    <a:pPr>
                      <a:defRPr b="1">
                        <a:solidFill>
                          <a:srgbClr val="FF0000"/>
                        </a:solidFill>
                      </a:defRPr>
                    </a:pPr>
                    <a:r>
                      <a:rPr lang="en-US" b="1" dirty="0" err="1">
                        <a:solidFill>
                          <a:srgbClr val="FF0000"/>
                        </a:solidFill>
                      </a:rPr>
                      <a:t>neskaidrība</a:t>
                    </a:r>
                    <a:r>
                      <a:rPr lang="en-US" b="1" dirty="0">
                        <a:solidFill>
                          <a:srgbClr val="FF0000"/>
                        </a:solidFill>
                      </a:rPr>
                      <a:t> par </a:t>
                    </a:r>
                    <a:r>
                      <a:rPr lang="en-US" b="1" dirty="0" err="1">
                        <a:solidFill>
                          <a:srgbClr val="FF0000"/>
                        </a:solidFill>
                      </a:rPr>
                      <a:t>nākotni</a:t>
                    </a:r>
                    <a:r>
                      <a:rPr lang="en-US" b="1" dirty="0">
                        <a:solidFill>
                          <a:srgbClr val="FF0000"/>
                        </a:solidFill>
                      </a:rPr>
                      <a:t> </a:t>
                    </a:r>
                    <a:r>
                      <a:rPr lang="en-US" b="1" dirty="0" err="1" smtClean="0">
                        <a:solidFill>
                          <a:srgbClr val="FF0000"/>
                        </a:solidFill>
                      </a:rPr>
                      <a:t>kopumā</a:t>
                    </a:r>
                    <a:r>
                      <a:rPr lang="en-US" b="1" dirty="0" smtClean="0">
                        <a:solidFill>
                          <a:srgbClr val="FF0000"/>
                        </a:solidFill>
                      </a:rPr>
                      <a:t>; </a:t>
                    </a:r>
                    <a:r>
                      <a:rPr lang="en-US" b="1" dirty="0">
                        <a:solidFill>
                          <a:srgbClr val="FF0000"/>
                        </a:solidFill>
                      </a:rPr>
                      <a:t>27%</a:t>
                    </a:r>
                  </a:p>
                </c:rich>
              </c:tx>
              <c:spPr/>
              <c:showLegendKey val="0"/>
              <c:showVal val="0"/>
              <c:showCatName val="1"/>
              <c:showSerName val="0"/>
              <c:showPercent val="1"/>
              <c:showBubbleSize val="0"/>
              <c:separator>; </c:separator>
            </c:dLbl>
            <c:dLbl>
              <c:idx val="7"/>
              <c:layout>
                <c:manualLayout>
                  <c:x val="-6.2725767444546332E-2"/>
                  <c:y val="0.17471819645732689"/>
                </c:manualLayout>
              </c:layout>
              <c:tx>
                <c:rich>
                  <a:bodyPr/>
                  <a:lstStyle/>
                  <a:p>
                    <a:r>
                      <a:rPr lang="en-US" dirty="0" err="1"/>
                      <a:t>pārmērīgas</a:t>
                    </a:r>
                    <a:r>
                      <a:rPr lang="en-US" dirty="0"/>
                      <a:t> </a:t>
                    </a:r>
                    <a:r>
                      <a:rPr lang="en-US" dirty="0" err="1"/>
                      <a:t>administratīvās</a:t>
                    </a:r>
                    <a:r>
                      <a:rPr lang="en-US" dirty="0"/>
                      <a:t> </a:t>
                    </a:r>
                    <a:r>
                      <a:rPr lang="en-US" dirty="0" err="1" smtClean="0"/>
                      <a:t>prasības</a:t>
                    </a:r>
                    <a:r>
                      <a:rPr lang="en-US" dirty="0" smtClean="0"/>
                      <a:t>; </a:t>
                    </a:r>
                    <a:r>
                      <a:rPr lang="en-US" dirty="0"/>
                      <a:t>9%</a:t>
                    </a:r>
                  </a:p>
                </c:rich>
              </c:tx>
              <c:showLegendKey val="0"/>
              <c:showVal val="0"/>
              <c:showCatName val="1"/>
              <c:showSerName val="0"/>
              <c:showPercent val="1"/>
              <c:showBubbleSize val="0"/>
              <c:separator>; </c:separator>
            </c:dLbl>
            <c:dLbl>
              <c:idx val="8"/>
              <c:layout>
                <c:manualLayout>
                  <c:x val="-0.14122449985155447"/>
                  <c:y val="-0.11544042501933635"/>
                </c:manualLayout>
              </c:layout>
              <c:showLegendKey val="0"/>
              <c:showVal val="0"/>
              <c:showCatName val="1"/>
              <c:showSerName val="0"/>
              <c:showPercent val="1"/>
              <c:showBubbleSize val="0"/>
              <c:separator>; </c:separator>
            </c:dLbl>
            <c:dLbl>
              <c:idx val="9"/>
              <c:layout>
                <c:manualLayout>
                  <c:x val="1.3376173332986642E-3"/>
                  <c:y val="-0.1152362838703133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att.trauc!$C$93:$C$102</c:f>
              <c:strCache>
                <c:ptCount val="10"/>
                <c:pt idx="0">
                  <c:v>biznesa ideju, uzņēmības trūkums</c:v>
                </c:pt>
                <c:pt idx="1">
                  <c:v>nepietiekamas zināšanas </c:v>
                </c:pt>
                <c:pt idx="2">
                  <c:v>grūtības pārdot saražotos produktus / sniegtos pakalpojumus</c:v>
                </c:pt>
                <c:pt idx="3">
                  <c:v>grūtības piesaistīt finanšu resursus </c:v>
                </c:pt>
                <c:pt idx="4">
                  <c:v>ražošanas resursu trūkums</c:v>
                </c:pt>
                <c:pt idx="5">
                  <c:v>neapmierinoša ārējā infrastruktūra </c:v>
                </c:pt>
                <c:pt idx="6">
                  <c:v>neskaidrība par nākotni kopumā </c:v>
                </c:pt>
                <c:pt idx="7">
                  <c:v>pārmērīgas administratīvās prasības (lūdzu, precizējiet, kādas) </c:v>
                </c:pt>
                <c:pt idx="8">
                  <c:v>nodokļu politika</c:v>
                </c:pt>
                <c:pt idx="9">
                  <c:v>zemas cenas</c:v>
                </c:pt>
              </c:strCache>
            </c:strRef>
          </c:cat>
          <c:val>
            <c:numRef>
              <c:f>att.trauc!$D$93:$D$102</c:f>
              <c:numCache>
                <c:formatCode>General</c:formatCode>
                <c:ptCount val="10"/>
                <c:pt idx="0">
                  <c:v>13</c:v>
                </c:pt>
                <c:pt idx="1">
                  <c:v>18</c:v>
                </c:pt>
                <c:pt idx="2">
                  <c:v>28</c:v>
                </c:pt>
                <c:pt idx="3">
                  <c:v>64</c:v>
                </c:pt>
                <c:pt idx="4">
                  <c:v>68</c:v>
                </c:pt>
                <c:pt idx="5">
                  <c:v>21</c:v>
                </c:pt>
                <c:pt idx="6">
                  <c:v>88</c:v>
                </c:pt>
                <c:pt idx="7">
                  <c:v>29</c:v>
                </c:pt>
                <c:pt idx="8">
                  <c:v>2</c:v>
                </c:pt>
                <c:pt idx="9">
                  <c:v>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1"/>
              <c:layout>
                <c:manualLayout>
                  <c:x val="4.7605837464761352E-2"/>
                  <c:y val="-2.3538961278109647E-2"/>
                </c:manualLayout>
              </c:layout>
              <c:spPr/>
              <c:txPr>
                <a:bodyPr/>
                <a:lstStyle/>
                <a:p>
                  <a:pPr>
                    <a:defRPr b="1">
                      <a:solidFill>
                        <a:srgbClr val="C00000"/>
                      </a:solidFill>
                    </a:defRPr>
                  </a:pPr>
                  <a:endParaRPr lang="lv-LV"/>
                </a:p>
              </c:txPr>
              <c:showLegendKey val="0"/>
              <c:showVal val="0"/>
              <c:showCatName val="1"/>
              <c:showSerName val="0"/>
              <c:showPercent val="1"/>
              <c:showBubbleSize val="0"/>
              <c:separator>; </c:separator>
            </c:dLbl>
            <c:dLbl>
              <c:idx val="2"/>
              <c:layout>
                <c:manualLayout>
                  <c:x val="-2.4870346067852628E-2"/>
                  <c:y val="1.7621001303742553E-2"/>
                </c:manualLayout>
              </c:layout>
              <c:spPr/>
              <c:txPr>
                <a:bodyPr/>
                <a:lstStyle/>
                <a:p>
                  <a:pPr>
                    <a:defRPr b="1">
                      <a:solidFill>
                        <a:srgbClr val="C00000"/>
                      </a:solidFill>
                    </a:defRPr>
                  </a:pPr>
                  <a:endParaRPr lang="lv-LV"/>
                </a:p>
              </c:txPr>
              <c:showLegendKey val="0"/>
              <c:showVal val="0"/>
              <c:showCatName val="1"/>
              <c:showSerName val="0"/>
              <c:showPercent val="1"/>
              <c:showBubbleSize val="0"/>
              <c:separator>; </c:separator>
            </c:dLbl>
            <c:dLbl>
              <c:idx val="3"/>
              <c:layout>
                <c:manualLayout>
                  <c:x val="-8.9548702245552642E-2"/>
                  <c:y val="4.6772684752104769E-3"/>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'40-pp'!$D$21:$D$24</c:f>
              <c:strCache>
                <c:ptCount val="4"/>
                <c:pt idx="0">
                  <c:v>realizācijas iespēju trūkums</c:v>
                </c:pt>
                <c:pt idx="1">
                  <c:v>neapmierinošs iepirkuma cenu līmenis</c:v>
                </c:pt>
                <c:pt idx="2">
                  <c:v>nepietiekami ražošanas apjomi</c:v>
                </c:pt>
                <c:pt idx="3">
                  <c:v>cits variants</c:v>
                </c:pt>
              </c:strCache>
            </c:strRef>
          </c:cat>
          <c:val>
            <c:numRef>
              <c:f>'40-pp'!$E$21:$E$24</c:f>
              <c:numCache>
                <c:formatCode>General</c:formatCode>
                <c:ptCount val="4"/>
                <c:pt idx="0">
                  <c:v>2</c:v>
                </c:pt>
                <c:pt idx="1">
                  <c:v>8</c:v>
                </c:pt>
                <c:pt idx="2">
                  <c:v>10</c:v>
                </c:pt>
                <c:pt idx="3">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[dati1.xlsx]ār.pied!PivotTable23</c:name>
    <c:fmtId val="3"/>
  </c:pivotSource>
  <c:chart>
    <c:autoTitleDeleted val="1"/>
    <c:pivotFmts>
      <c:pivotFmt>
        <c:idx val="0"/>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1"/>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2"/>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s>
    <c:plotArea>
      <c:layout/>
      <c:pieChart>
        <c:varyColors val="1"/>
        <c:ser>
          <c:idx val="0"/>
          <c:order val="0"/>
          <c:tx>
            <c:strRef>
              <c:f>ār.pied!$D$6</c:f>
              <c:strCache>
                <c:ptCount val="1"/>
                <c:pt idx="0">
                  <c:v>Total</c:v>
                </c:pt>
              </c:strCache>
            </c:strRef>
          </c:tx>
          <c:dLbls>
            <c:dLbl>
              <c:idx val="0"/>
              <c:layout>
                <c:manualLayout>
                  <c:x val="8.074924662195003E-2"/>
                  <c:y val="-5.3054808747596917E-2"/>
                </c:manualLayout>
              </c:layout>
              <c:showLegendKey val="0"/>
              <c:showVal val="0"/>
              <c:showCatName val="1"/>
              <c:showSerName val="0"/>
              <c:showPercent val="1"/>
              <c:showBubbleSize val="0"/>
              <c:separator>; </c:separator>
            </c:dLbl>
            <c:dLbl>
              <c:idx val="1"/>
              <c:layout>
                <c:manualLayout>
                  <c:x val="-5.9749623310975018E-2"/>
                  <c:y val="-3.5194861633876681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ār.pied!$C$7:$C$9</c:f>
              <c:strCache>
                <c:ptCount val="2"/>
                <c:pt idx="0">
                  <c:v>jā</c:v>
                </c:pt>
                <c:pt idx="1">
                  <c:v>nē</c:v>
                </c:pt>
              </c:strCache>
            </c:strRef>
          </c:cat>
          <c:val>
            <c:numRef>
              <c:f>ār.pied!$D$7:$D$9</c:f>
              <c:numCache>
                <c:formatCode>General</c:formatCode>
                <c:ptCount val="2"/>
                <c:pt idx="0">
                  <c:v>112</c:v>
                </c:pt>
                <c:pt idx="1">
                  <c:v>72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2000"/>
      </a:pPr>
      <a:endParaRPr lang="lv-LV"/>
    </a:p>
  </c:tx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5527437154989564"/>
          <c:y val="0.23380454899159109"/>
          <c:w val="0.23864502756691156"/>
          <c:h val="0.52353031738567635"/>
        </c:manualLayout>
      </c:layout>
      <c:pieChart>
        <c:varyColors val="1"/>
        <c:ser>
          <c:idx val="0"/>
          <c:order val="0"/>
          <c:dPt>
            <c:idx val="0"/>
            <c:bubble3D val="0"/>
            <c:spPr>
              <a:solidFill>
                <a:srgbClr val="FFC000"/>
              </a:solidFill>
            </c:spPr>
          </c:dPt>
          <c:dPt>
            <c:idx val="1"/>
            <c:bubble3D val="0"/>
            <c:spPr>
              <a:solidFill>
                <a:srgbClr val="C00000"/>
              </a:solidFill>
            </c:spPr>
          </c:dPt>
          <c:dLbls>
            <c:dLbl>
              <c:idx val="0"/>
              <c:layout>
                <c:manualLayout>
                  <c:x val="-3.3156833295028289E-3"/>
                  <c:y val="-9.086727216320592E-2"/>
                </c:manualLayout>
              </c:layout>
              <c:spPr/>
              <c:txPr>
                <a:bodyPr/>
                <a:lstStyle/>
                <a:p>
                  <a:pPr>
                    <a:defRPr b="1">
                      <a:solidFill>
                        <a:srgbClr val="C00000"/>
                      </a:solidFill>
                    </a:defRPr>
                  </a:pPr>
                  <a:endParaRPr lang="lv-LV"/>
                </a:p>
              </c:txPr>
              <c:showLegendKey val="0"/>
              <c:showVal val="0"/>
              <c:showCatName val="1"/>
              <c:showSerName val="0"/>
              <c:showPercent val="1"/>
              <c:showBubbleSize val="0"/>
              <c:separator>; </c:separator>
            </c:dLbl>
            <c:dLbl>
              <c:idx val="1"/>
              <c:layout>
                <c:manualLayout>
                  <c:x val="0.15156458775143511"/>
                  <c:y val="3.8521682385483341E-2"/>
                </c:manualLayout>
              </c:layout>
              <c:spPr/>
              <c:txPr>
                <a:bodyPr/>
                <a:lstStyle/>
                <a:p>
                  <a:pPr>
                    <a:defRPr b="1">
                      <a:solidFill>
                        <a:srgbClr val="C00000"/>
                      </a:solidFill>
                    </a:defRPr>
                  </a:pPr>
                  <a:endParaRPr lang="lv-LV"/>
                </a:p>
              </c:txPr>
              <c:showLegendKey val="0"/>
              <c:showVal val="0"/>
              <c:showCatName val="1"/>
              <c:showSerName val="0"/>
              <c:showPercent val="1"/>
              <c:showBubbleSize val="0"/>
              <c:separator>; </c:separator>
            </c:dLbl>
            <c:dLbl>
              <c:idx val="2"/>
              <c:layout>
                <c:manualLayout>
                  <c:x val="9.0768222529981832E-2"/>
                  <c:y val="6.9059071029330163E-2"/>
                </c:manualLayout>
              </c:layout>
              <c:showLegendKey val="0"/>
              <c:showVal val="0"/>
              <c:showCatName val="1"/>
              <c:showSerName val="0"/>
              <c:showPercent val="1"/>
              <c:showBubbleSize val="0"/>
              <c:separator>; </c:separator>
            </c:dLbl>
            <c:dLbl>
              <c:idx val="3"/>
              <c:layout>
                <c:manualLayout>
                  <c:x val="-5.8300243993245876E-2"/>
                  <c:y val="0.11529457839198762"/>
                </c:manualLayout>
              </c:layout>
              <c:showLegendKey val="0"/>
              <c:showVal val="0"/>
              <c:showCatName val="1"/>
              <c:showSerName val="0"/>
              <c:showPercent val="1"/>
              <c:showBubbleSize val="0"/>
              <c:separator>; </c:separator>
            </c:dLbl>
            <c:dLbl>
              <c:idx val="4"/>
              <c:layout>
                <c:manualLayout>
                  <c:x val="-8.4679575467017654E-2"/>
                  <c:y val="0.11282198690121867"/>
                </c:manualLayout>
              </c:layout>
              <c:showLegendKey val="0"/>
              <c:showVal val="0"/>
              <c:showCatName val="1"/>
              <c:showSerName val="0"/>
              <c:showPercent val="1"/>
              <c:showBubbleSize val="0"/>
              <c:separator>; </c:separator>
            </c:dLbl>
            <c:dLbl>
              <c:idx val="5"/>
              <c:layout>
                <c:manualLayout>
                  <c:x val="-9.093328052608235E-2"/>
                  <c:y val="6.7513003663770346E-2"/>
                </c:manualLayout>
              </c:layout>
              <c:tx>
                <c:rich>
                  <a:bodyPr/>
                  <a:lstStyle/>
                  <a:p>
                    <a:r>
                      <a:rPr lang="en-US" dirty="0" err="1"/>
                      <a:t>Pārstrādes</a:t>
                    </a:r>
                    <a:r>
                      <a:rPr lang="en-US" dirty="0"/>
                      <a:t> </a:t>
                    </a:r>
                    <a:r>
                      <a:rPr lang="en-US" dirty="0" err="1"/>
                      <a:t>nozares</a:t>
                    </a:r>
                    <a:r>
                      <a:rPr lang="en-US" dirty="0"/>
                      <a:t> </a:t>
                    </a:r>
                    <a:r>
                      <a:rPr lang="en-US" dirty="0" err="1" smtClean="0"/>
                      <a:t>attīstībai</a:t>
                    </a:r>
                    <a:r>
                      <a:rPr lang="en-US" dirty="0" smtClean="0"/>
                      <a:t>; </a:t>
                    </a:r>
                    <a:r>
                      <a:rPr lang="en-US" dirty="0"/>
                      <a:t>6%</a:t>
                    </a:r>
                  </a:p>
                </c:rich>
              </c:tx>
              <c:showLegendKey val="0"/>
              <c:showVal val="0"/>
              <c:showCatName val="1"/>
              <c:showSerName val="0"/>
              <c:showPercent val="1"/>
              <c:showBubbleSize val="0"/>
              <c:separator>; </c:separator>
            </c:dLbl>
            <c:dLbl>
              <c:idx val="6"/>
              <c:layout>
                <c:manualLayout>
                  <c:x val="-0.15296445009078719"/>
                  <c:y val="7.0445136236721335E-3"/>
                </c:manualLayout>
              </c:layout>
              <c:showLegendKey val="0"/>
              <c:showVal val="0"/>
              <c:showCatName val="1"/>
              <c:showSerName val="0"/>
              <c:showPercent val="1"/>
              <c:showBubbleSize val="0"/>
              <c:separator>; </c:separator>
            </c:dLbl>
            <c:dLbl>
              <c:idx val="7"/>
              <c:layout>
                <c:manualLayout>
                  <c:x val="2.7407154082116407E-2"/>
                  <c:y val="-5.2425358295530501E-2"/>
                </c:manualLayout>
              </c:layout>
              <c:showLegendKey val="0"/>
              <c:showVal val="0"/>
              <c:showCatName val="1"/>
              <c:showSerName val="0"/>
              <c:showPercent val="1"/>
              <c:showBubbleSize val="0"/>
              <c:separator>; </c:separator>
            </c:dLbl>
            <c:dLbl>
              <c:idx val="8"/>
              <c:layout>
                <c:manualLayout>
                  <c:x val="0.10865756222167003"/>
                  <c:y val="-7.0682813861210225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ār.fin.lidz!$C$5:$C$13</c:f>
              <c:strCache>
                <c:ptCount val="9"/>
                <c:pt idx="0">
                  <c:v>Tehnikas parka atjaunošana, paplašināšana</c:v>
                </c:pt>
                <c:pt idx="1">
                  <c:v>Zemes iegāde</c:v>
                </c:pt>
                <c:pt idx="2">
                  <c:v>Ēku būvniecībai, atjaunošanai, modernizācijai</c:v>
                </c:pt>
                <c:pt idx="3">
                  <c:v>Pamatlīdzekļu iegādei</c:v>
                </c:pt>
                <c:pt idx="4">
                  <c:v>Saimniecības attīstībai</c:v>
                </c:pt>
                <c:pt idx="5">
                  <c:v>Pārstrādes nozares attīstībai </c:v>
                </c:pt>
                <c:pt idx="6">
                  <c:v>Tūrisma nozares attīstībai</c:v>
                </c:pt>
                <c:pt idx="7">
                  <c:v>Ilggadīgo stādījumu ierīkošanai</c:v>
                </c:pt>
                <c:pt idx="8">
                  <c:v>Cits</c:v>
                </c:pt>
              </c:strCache>
            </c:strRef>
          </c:cat>
          <c:val>
            <c:numRef>
              <c:f>ār.fin.lidz!$D$5:$D$13</c:f>
              <c:numCache>
                <c:formatCode>General</c:formatCode>
                <c:ptCount val="9"/>
                <c:pt idx="0">
                  <c:v>66</c:v>
                </c:pt>
                <c:pt idx="1">
                  <c:v>29</c:v>
                </c:pt>
                <c:pt idx="2">
                  <c:v>13</c:v>
                </c:pt>
                <c:pt idx="3">
                  <c:v>12</c:v>
                </c:pt>
                <c:pt idx="4">
                  <c:v>11</c:v>
                </c:pt>
                <c:pt idx="5">
                  <c:v>9</c:v>
                </c:pt>
                <c:pt idx="6">
                  <c:v>8</c:v>
                </c:pt>
                <c:pt idx="7">
                  <c:v>5</c:v>
                </c:pt>
                <c:pt idx="8">
                  <c:v>10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419548220792529"/>
          <c:y val="0.21367367911501897"/>
          <c:w val="0.18155895136230654"/>
          <c:h val="0.5135524624248099"/>
        </c:manualLayout>
      </c:layout>
      <c:pieChart>
        <c:varyColors val="1"/>
        <c:ser>
          <c:idx val="0"/>
          <c:order val="0"/>
          <c:dPt>
            <c:idx val="0"/>
            <c:bubble3D val="0"/>
            <c:spPr>
              <a:solidFill>
                <a:schemeClr val="accent2">
                  <a:lumMod val="75000"/>
                </a:schemeClr>
              </a:solidFill>
            </c:spPr>
          </c:dPt>
          <c:dPt>
            <c:idx val="1"/>
            <c:bubble3D val="0"/>
            <c:spPr>
              <a:solidFill>
                <a:schemeClr val="accent1">
                  <a:lumMod val="75000"/>
                </a:schemeClr>
              </a:solidFill>
            </c:spPr>
          </c:dPt>
          <c:dLbls>
            <c:dLbl>
              <c:idx val="0"/>
              <c:layout>
                <c:manualLayout>
                  <c:x val="-0.10165312720584357"/>
                  <c:y val="0.18510324249686544"/>
                </c:manualLayout>
              </c:layout>
              <c:spPr/>
              <c:txPr>
                <a:bodyPr/>
                <a:lstStyle/>
                <a:p>
                  <a:pPr>
                    <a:defRPr b="1"/>
                  </a:pPr>
                  <a:endParaRPr lang="lv-LV"/>
                </a:p>
              </c:txPr>
              <c:showLegendKey val="0"/>
              <c:showVal val="0"/>
              <c:showCatName val="1"/>
              <c:showSerName val="0"/>
              <c:showPercent val="1"/>
              <c:showBubbleSize val="0"/>
              <c:separator>; </c:separator>
            </c:dLbl>
            <c:dLbl>
              <c:idx val="1"/>
              <c:layout>
                <c:manualLayout>
                  <c:x val="0.10423449021938079"/>
                  <c:y val="-0.12277881822654625"/>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Sheet1!$C$3:$C$4</c:f>
              <c:strCache>
                <c:ptCount val="2"/>
                <c:pt idx="0">
                  <c:v>Jā, plānoju</c:v>
                </c:pt>
                <c:pt idx="1">
                  <c:v>Nē, nelānoju</c:v>
                </c:pt>
              </c:strCache>
            </c:strRef>
          </c:cat>
          <c:val>
            <c:numRef>
              <c:f>Sheet1!$D$3:$D$4</c:f>
              <c:numCache>
                <c:formatCode>General</c:formatCode>
                <c:ptCount val="2"/>
                <c:pt idx="0">
                  <c:v>127</c:v>
                </c:pt>
                <c:pt idx="1">
                  <c:v>58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8621959755030622"/>
          <c:y val="0.14481972260483342"/>
          <c:w val="0.20214396112850205"/>
          <c:h val="0.72906962869117509"/>
        </c:manualLayout>
      </c:layout>
      <c:pieChart>
        <c:varyColors val="1"/>
        <c:ser>
          <c:idx val="0"/>
          <c:order val="0"/>
          <c:dLbls>
            <c:dLbl>
              <c:idx val="0"/>
              <c:layout>
                <c:manualLayout>
                  <c:x val="1.6007745171171456E-2"/>
                  <c:y val="7.8102617051042544E-2"/>
                </c:manualLayout>
              </c:layout>
              <c:tx>
                <c:rich>
                  <a:bodyPr/>
                  <a:lstStyle/>
                  <a:p>
                    <a:r>
                      <a:rPr lang="lv-LV" sz="1800" dirty="0"/>
                      <a:t> </a:t>
                    </a:r>
                    <a:r>
                      <a:rPr lang="lv-LV" sz="1800" b="1" dirty="0">
                        <a:solidFill>
                          <a:srgbClr val="FF0000"/>
                        </a:solidFill>
                      </a:rPr>
                      <a:t>visi pieaugušie ģimenes locekļi ir nodarbināti tikai </a:t>
                    </a:r>
                    <a:r>
                      <a:rPr lang="lv-LV" sz="1800" b="1" dirty="0" smtClean="0">
                        <a:solidFill>
                          <a:srgbClr val="FF0000"/>
                        </a:solidFill>
                      </a:rPr>
                      <a:t>saimniecībā; </a:t>
                    </a:r>
                    <a:r>
                      <a:rPr lang="lv-LV" sz="1800" b="1" dirty="0">
                        <a:solidFill>
                          <a:srgbClr val="FF0000"/>
                        </a:solidFill>
                      </a:rPr>
                      <a:t>48%</a:t>
                    </a:r>
                    <a:endParaRPr lang="lv-LV" b="1" dirty="0">
                      <a:solidFill>
                        <a:srgbClr val="FF0000"/>
                      </a:solidFill>
                    </a:endParaRPr>
                  </a:p>
                </c:rich>
              </c:tx>
              <c:showLegendKey val="0"/>
              <c:showVal val="0"/>
              <c:showCatName val="1"/>
              <c:showSerName val="0"/>
              <c:showPercent val="1"/>
              <c:showBubbleSize val="0"/>
              <c:separator>; </c:separator>
            </c:dLbl>
            <c:dLbl>
              <c:idx val="1"/>
              <c:layout>
                <c:manualLayout>
                  <c:x val="-7.2414829724801816E-2"/>
                  <c:y val="-2.5647979827596316E-2"/>
                </c:manualLayout>
              </c:layout>
              <c:tx>
                <c:rich>
                  <a:bodyPr/>
                  <a:lstStyle/>
                  <a:p>
                    <a:r>
                      <a:rPr lang="lv-LV" dirty="0" smtClean="0"/>
                      <a:t>daļa </a:t>
                    </a:r>
                    <a:r>
                      <a:rPr lang="lv-LV" dirty="0"/>
                      <a:t>ģimenes locekļu ir nodarbināti tikai saimniecībā, daļa kombinē darbu saimniecībā ar algotu </a:t>
                    </a:r>
                    <a:r>
                      <a:rPr lang="lv-LV" dirty="0" smtClean="0"/>
                      <a:t>darbu; </a:t>
                    </a:r>
                    <a:r>
                      <a:rPr lang="lv-LV" dirty="0"/>
                      <a:t>24%</a:t>
                    </a:r>
                  </a:p>
                </c:rich>
              </c:tx>
              <c:showLegendKey val="0"/>
              <c:showVal val="0"/>
              <c:showCatName val="1"/>
              <c:showSerName val="0"/>
              <c:showPercent val="1"/>
              <c:showBubbleSize val="0"/>
              <c:separator>; </c:separator>
            </c:dLbl>
            <c:dLbl>
              <c:idx val="2"/>
              <c:layout>
                <c:manualLayout>
                  <c:x val="-3.1851699017569478E-2"/>
                  <c:y val="8.8482022434259577E-3"/>
                </c:manualLayout>
              </c:layout>
              <c:tx>
                <c:rich>
                  <a:bodyPr/>
                  <a:lstStyle/>
                  <a:p>
                    <a:r>
                      <a:rPr lang="lv-LV" dirty="0" smtClean="0"/>
                      <a:t>neviens </a:t>
                    </a:r>
                    <a:r>
                      <a:rPr lang="lv-LV" dirty="0"/>
                      <a:t>no ģimenes locekļiem nav nodarbināts tikai saimniecībā – </a:t>
                    </a:r>
                    <a:r>
                      <a:rPr lang="lv-LV" dirty="0" smtClean="0"/>
                      <a:t>visi kombinē </a:t>
                    </a:r>
                    <a:r>
                      <a:rPr lang="lv-LV" dirty="0"/>
                      <a:t>darbu saimniecībā ar algotu </a:t>
                    </a:r>
                    <a:r>
                      <a:rPr lang="lv-LV" dirty="0" smtClean="0"/>
                      <a:t>darbu; </a:t>
                    </a:r>
                    <a:r>
                      <a:rPr lang="lv-LV" dirty="0"/>
                      <a:t>28%</a:t>
                    </a:r>
                  </a:p>
                </c:rich>
              </c:tx>
              <c:showLegendKey val="0"/>
              <c:showVal val="0"/>
              <c:showCatName val="1"/>
              <c:showSerName val="0"/>
              <c:showPercent val="1"/>
              <c:showBubbleSize val="0"/>
              <c:separator>; </c:separator>
            </c:dLbl>
            <c:txPr>
              <a:bodyPr/>
              <a:lstStyle/>
              <a:p>
                <a:pPr>
                  <a:defRPr sz="1800"/>
                </a:pPr>
                <a:endParaRPr lang="lv-LV"/>
              </a:p>
            </c:txPr>
            <c:showLegendKey val="0"/>
            <c:showVal val="0"/>
            <c:showCatName val="1"/>
            <c:showSerName val="0"/>
            <c:showPercent val="1"/>
            <c:showBubbleSize val="0"/>
            <c:separator>; </c:separator>
            <c:showLeaderLines val="1"/>
          </c:dLbls>
          <c:cat>
            <c:strRef>
              <c:f>nod!$B$221:$B$223</c:f>
              <c:strCache>
                <c:ptCount val="3"/>
                <c:pt idx="0">
                  <c:v> visi pieaugušie ģimenes locekļi ir nodarbināti tikai saimniecībā.</c:v>
                </c:pt>
                <c:pt idx="1">
                  <c:v>daļa ģimenes locekļu ir nodarbināti tikai saimniecībā, daļa kombinē darbu saimniecībā ar algotu darbu.</c:v>
                </c:pt>
                <c:pt idx="2">
                  <c:v>neviens no ģimenes locekļiem nav nodarbināts tikai saimniecībā – kombinē darbu saimniecībā ar algotu darbu.</c:v>
                </c:pt>
              </c:strCache>
            </c:strRef>
          </c:cat>
          <c:val>
            <c:numRef>
              <c:f>nod!$C$221:$C$223</c:f>
              <c:numCache>
                <c:formatCode>General</c:formatCode>
                <c:ptCount val="3"/>
                <c:pt idx="0">
                  <c:v>48</c:v>
                </c:pt>
                <c:pt idx="1">
                  <c:v>24</c:v>
                </c:pt>
                <c:pt idx="2">
                  <c:v>28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pivotSource>
    <c:name>[dati1.xlsx]%!PivotTable2</c:name>
    <c:fmtId val="3"/>
  </c:pivotSource>
  <c:chart>
    <c:autoTitleDeleted val="1"/>
    <c:pivotFmts>
      <c:pivotFmt>
        <c:idx val="0"/>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1"/>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
        <c:idx val="2"/>
        <c:marker>
          <c:symbol val="none"/>
        </c:marker>
        <c:dLbl>
          <c:idx val="0"/>
          <c:spPr/>
          <c:txPr>
            <a:bodyPr/>
            <a:lstStyle/>
            <a:p>
              <a:pPr>
                <a:defRPr/>
              </a:pPr>
              <a:endParaRPr lang="lv-LV"/>
            </a:p>
          </c:txPr>
          <c:showLegendKey val="0"/>
          <c:showVal val="0"/>
          <c:showCatName val="1"/>
          <c:showSerName val="0"/>
          <c:showPercent val="1"/>
          <c:showBubbleSize val="0"/>
          <c:separator>; </c:separator>
        </c:dLbl>
      </c:pivotFmt>
    </c:pivotFmts>
    <c:plotArea>
      <c:layout>
        <c:manualLayout>
          <c:layoutTarget val="inner"/>
          <c:xMode val="edge"/>
          <c:yMode val="edge"/>
          <c:x val="0.38621959755030622"/>
          <c:y val="0.14856153738500177"/>
          <c:w val="0.26089424759405072"/>
          <c:h val="0.70287692522999634"/>
        </c:manualLayout>
      </c:layout>
      <c:pieChart>
        <c:varyColors val="1"/>
        <c:ser>
          <c:idx val="0"/>
          <c:order val="0"/>
          <c:tx>
            <c:strRef>
              <c:f>'%'!$D$2</c:f>
              <c:strCache>
                <c:ptCount val="1"/>
                <c:pt idx="0">
                  <c:v>Total</c:v>
                </c:pt>
              </c:strCache>
            </c:strRef>
          </c:tx>
          <c:dPt>
            <c:idx val="5"/>
            <c:bubble3D val="0"/>
            <c:spPr>
              <a:solidFill>
                <a:srgbClr val="FFC000"/>
              </a:solidFill>
            </c:spPr>
          </c:dPt>
          <c:dPt>
            <c:idx val="7"/>
            <c:bubble3D val="0"/>
            <c:spPr>
              <a:solidFill>
                <a:schemeClr val="accent3">
                  <a:lumMod val="50000"/>
                </a:schemeClr>
              </a:solidFill>
            </c:spPr>
          </c:dPt>
          <c:dPt>
            <c:idx val="11"/>
            <c:bubble3D val="0"/>
            <c:spPr>
              <a:solidFill>
                <a:srgbClr val="C00000"/>
              </a:solidFill>
            </c:spPr>
          </c:dPt>
          <c:dLbls>
            <c:dLbl>
              <c:idx val="0"/>
              <c:layout>
                <c:manualLayout>
                  <c:x val="-0.21523370516185478"/>
                  <c:y val="-3.6482694106641712E-2"/>
                </c:manualLayout>
              </c:layout>
              <c:tx>
                <c:rich>
                  <a:bodyPr/>
                  <a:lstStyle/>
                  <a:p>
                    <a:r>
                      <a:rPr lang="en-US" dirty="0">
                        <a:solidFill>
                          <a:srgbClr val="FF0000"/>
                        </a:solidFill>
                      </a:rPr>
                      <a:t>10%/90%; </a:t>
                    </a:r>
                    <a:r>
                      <a:rPr lang="en-US" dirty="0"/>
                      <a:t>1%</a:t>
                    </a:r>
                  </a:p>
                </c:rich>
              </c:tx>
              <c:showLegendKey val="0"/>
              <c:showVal val="0"/>
              <c:showCatName val="1"/>
              <c:showSerName val="0"/>
              <c:showPercent val="1"/>
              <c:showBubbleSize val="0"/>
              <c:separator>; </c:separator>
            </c:dLbl>
            <c:dLbl>
              <c:idx val="1"/>
              <c:layout>
                <c:manualLayout>
                  <c:x val="-4.2970581802274713E-2"/>
                  <c:y val="-4.0224508886810104E-2"/>
                </c:manualLayout>
              </c:layout>
              <c:tx>
                <c:rich>
                  <a:bodyPr/>
                  <a:lstStyle/>
                  <a:p>
                    <a:r>
                      <a:rPr lang="en-US" dirty="0">
                        <a:solidFill>
                          <a:srgbClr val="FF0000"/>
                        </a:solidFill>
                      </a:rPr>
                      <a:t>15%/85%; </a:t>
                    </a:r>
                    <a:r>
                      <a:rPr lang="en-US" dirty="0"/>
                      <a:t>1%</a:t>
                    </a:r>
                  </a:p>
                </c:rich>
              </c:tx>
              <c:showLegendKey val="0"/>
              <c:showVal val="0"/>
              <c:showCatName val="1"/>
              <c:showSerName val="0"/>
              <c:showPercent val="1"/>
              <c:showBubbleSize val="0"/>
              <c:separator>; </c:separator>
            </c:dLbl>
            <c:dLbl>
              <c:idx val="2"/>
              <c:layout>
                <c:manualLayout>
                  <c:x val="9.1334317585301833E-2"/>
                  <c:y val="-4.694180299492498E-2"/>
                </c:manualLayout>
              </c:layout>
              <c:tx>
                <c:rich>
                  <a:bodyPr/>
                  <a:lstStyle/>
                  <a:p>
                    <a:r>
                      <a:rPr lang="en-US" dirty="0">
                        <a:solidFill>
                          <a:srgbClr val="FF0000"/>
                        </a:solidFill>
                      </a:rPr>
                      <a:t>20%/80%; </a:t>
                    </a:r>
                    <a:r>
                      <a:rPr lang="en-US" dirty="0"/>
                      <a:t>2%</a:t>
                    </a:r>
                  </a:p>
                </c:rich>
              </c:tx>
              <c:showLegendKey val="0"/>
              <c:showVal val="0"/>
              <c:showCatName val="1"/>
              <c:showSerName val="0"/>
              <c:showPercent val="1"/>
              <c:showBubbleSize val="0"/>
              <c:separator>; </c:separator>
            </c:dLbl>
            <c:dLbl>
              <c:idx val="3"/>
              <c:layout>
                <c:manualLayout>
                  <c:x val="0.14372003499562566"/>
                  <c:y val="6.2688361335562715E-2"/>
                </c:manualLayout>
              </c:layout>
              <c:tx>
                <c:rich>
                  <a:bodyPr/>
                  <a:lstStyle/>
                  <a:p>
                    <a:r>
                      <a:rPr lang="en-US" dirty="0">
                        <a:solidFill>
                          <a:srgbClr val="FF0000"/>
                        </a:solidFill>
                      </a:rPr>
                      <a:t>30%/70%; </a:t>
                    </a:r>
                    <a:r>
                      <a:rPr lang="en-US" dirty="0"/>
                      <a:t>3%</a:t>
                    </a:r>
                  </a:p>
                </c:rich>
              </c:tx>
              <c:showLegendKey val="0"/>
              <c:showVal val="0"/>
              <c:showCatName val="1"/>
              <c:showSerName val="0"/>
              <c:showPercent val="1"/>
              <c:showBubbleSize val="0"/>
              <c:separator>; </c:separator>
            </c:dLbl>
            <c:dLbl>
              <c:idx val="4"/>
              <c:layout>
                <c:manualLayout>
                  <c:x val="0.15002941819772528"/>
                  <c:y val="0.18910513173692389"/>
                </c:manualLayout>
              </c:layout>
              <c:tx>
                <c:rich>
                  <a:bodyPr/>
                  <a:lstStyle/>
                  <a:p>
                    <a:r>
                      <a:rPr lang="en-US" dirty="0">
                        <a:solidFill>
                          <a:srgbClr val="FF0000"/>
                        </a:solidFill>
                      </a:rPr>
                      <a:t>40%/60%; </a:t>
                    </a:r>
                    <a:r>
                      <a:rPr lang="en-US" dirty="0"/>
                      <a:t>2%</a:t>
                    </a:r>
                  </a:p>
                </c:rich>
              </c:tx>
              <c:showLegendKey val="0"/>
              <c:showVal val="0"/>
              <c:showCatName val="1"/>
              <c:showSerName val="0"/>
              <c:showPercent val="1"/>
              <c:showBubbleSize val="0"/>
              <c:separator>; </c:separator>
            </c:dLbl>
            <c:dLbl>
              <c:idx val="5"/>
              <c:layout>
                <c:manualLayout>
                  <c:x val="9.3555993000874887E-2"/>
                  <c:y val="0.15740164846092086"/>
                </c:manualLayout>
              </c:layout>
              <c:tx>
                <c:rich>
                  <a:bodyPr/>
                  <a:lstStyle/>
                  <a:p>
                    <a:r>
                      <a:rPr lang="en-US" dirty="0">
                        <a:solidFill>
                          <a:srgbClr val="FF0000"/>
                        </a:solidFill>
                      </a:rPr>
                      <a:t>50%/50%; </a:t>
                    </a:r>
                    <a:r>
                      <a:rPr lang="en-US" dirty="0"/>
                      <a:t>16%</a:t>
                    </a:r>
                  </a:p>
                </c:rich>
              </c:tx>
              <c:showLegendKey val="0"/>
              <c:showVal val="0"/>
              <c:showCatName val="1"/>
              <c:showSerName val="0"/>
              <c:showPercent val="1"/>
              <c:showBubbleSize val="0"/>
              <c:separator>; </c:separator>
            </c:dLbl>
            <c:dLbl>
              <c:idx val="6"/>
              <c:layout>
                <c:manualLayout>
                  <c:x val="8.2889873140857495E-2"/>
                  <c:y val="2.2044887045807766E-2"/>
                </c:manualLayout>
              </c:layout>
              <c:tx>
                <c:rich>
                  <a:bodyPr/>
                  <a:lstStyle/>
                  <a:p>
                    <a:r>
                      <a:rPr lang="en-US" dirty="0">
                        <a:solidFill>
                          <a:srgbClr val="FF0000"/>
                        </a:solidFill>
                      </a:rPr>
                      <a:t>60%/40%; </a:t>
                    </a:r>
                    <a:r>
                      <a:rPr lang="en-US" dirty="0"/>
                      <a:t>9%</a:t>
                    </a:r>
                  </a:p>
                </c:rich>
              </c:tx>
              <c:showLegendKey val="0"/>
              <c:showVal val="0"/>
              <c:showCatName val="1"/>
              <c:showSerName val="0"/>
              <c:showPercent val="1"/>
              <c:showBubbleSize val="0"/>
              <c:separator>; </c:separator>
            </c:dLbl>
            <c:dLbl>
              <c:idx val="7"/>
              <c:layout>
                <c:manualLayout>
                  <c:x val="8.9576224846894245E-2"/>
                  <c:y val="-1.6785132915448243E-2"/>
                </c:manualLayout>
              </c:layout>
              <c:tx>
                <c:rich>
                  <a:bodyPr/>
                  <a:lstStyle/>
                  <a:p>
                    <a:r>
                      <a:rPr lang="en-US" dirty="0">
                        <a:solidFill>
                          <a:srgbClr val="FF0000"/>
                        </a:solidFill>
                      </a:rPr>
                      <a:t>70%/30%; </a:t>
                    </a:r>
                    <a:r>
                      <a:rPr lang="en-US" dirty="0"/>
                      <a:t>10%</a:t>
                    </a:r>
                  </a:p>
                </c:rich>
              </c:tx>
              <c:showLegendKey val="0"/>
              <c:showVal val="0"/>
              <c:showCatName val="1"/>
              <c:showSerName val="0"/>
              <c:showPercent val="1"/>
              <c:showBubbleSize val="0"/>
              <c:separator>; </c:separator>
            </c:dLbl>
            <c:dLbl>
              <c:idx val="8"/>
              <c:layout>
                <c:manualLayout>
                  <c:x val="3.6088746719160104E-2"/>
                  <c:y val="4.7480093987316133E-2"/>
                </c:manualLayout>
              </c:layout>
              <c:tx>
                <c:rich>
                  <a:bodyPr/>
                  <a:lstStyle/>
                  <a:p>
                    <a:r>
                      <a:rPr lang="en-US" dirty="0">
                        <a:solidFill>
                          <a:srgbClr val="FF0000"/>
                        </a:solidFill>
                      </a:rPr>
                      <a:t>80%/20%; </a:t>
                    </a:r>
                    <a:r>
                      <a:rPr lang="en-US" dirty="0"/>
                      <a:t>6%</a:t>
                    </a:r>
                  </a:p>
                </c:rich>
              </c:tx>
              <c:showLegendKey val="0"/>
              <c:showVal val="0"/>
              <c:showCatName val="1"/>
              <c:showSerName val="0"/>
              <c:showPercent val="1"/>
              <c:showBubbleSize val="0"/>
              <c:separator>; </c:separator>
            </c:dLbl>
            <c:dLbl>
              <c:idx val="9"/>
              <c:layout>
                <c:manualLayout>
                  <c:x val="-4.5328958880139984E-2"/>
                  <c:y val="4.5359634068192364E-2"/>
                </c:manualLayout>
              </c:layout>
              <c:tx>
                <c:rich>
                  <a:bodyPr/>
                  <a:lstStyle/>
                  <a:p>
                    <a:r>
                      <a:rPr lang="en-US" dirty="0">
                        <a:solidFill>
                          <a:srgbClr val="FF0000"/>
                        </a:solidFill>
                      </a:rPr>
                      <a:t>90%/10%; </a:t>
                    </a:r>
                    <a:r>
                      <a:rPr lang="en-US" dirty="0"/>
                      <a:t>5%</a:t>
                    </a:r>
                  </a:p>
                </c:rich>
              </c:tx>
              <c:showLegendKey val="0"/>
              <c:showVal val="0"/>
              <c:showCatName val="1"/>
              <c:showSerName val="0"/>
              <c:showPercent val="1"/>
              <c:showBubbleSize val="0"/>
              <c:separator>; </c:separator>
            </c:dLbl>
            <c:dLbl>
              <c:idx val="10"/>
              <c:layout>
                <c:manualLayout>
                  <c:x val="-7.6699475065616793E-2"/>
                  <c:y val="-8.278131744289681E-2"/>
                </c:manualLayout>
              </c:layout>
              <c:tx>
                <c:rich>
                  <a:bodyPr/>
                  <a:lstStyle/>
                  <a:p>
                    <a:r>
                      <a:rPr lang="en-US" dirty="0">
                        <a:solidFill>
                          <a:srgbClr val="FF0000"/>
                        </a:solidFill>
                      </a:rPr>
                      <a:t>95%/5%; </a:t>
                    </a:r>
                    <a:r>
                      <a:rPr lang="en-US" dirty="0" smtClean="0"/>
                      <a:t>0</a:t>
                    </a:r>
                    <a:r>
                      <a:rPr lang="lv-LV" dirty="0" smtClean="0"/>
                      <a:t>.5</a:t>
                    </a:r>
                    <a:r>
                      <a:rPr lang="en-US" dirty="0" smtClean="0"/>
                      <a:t>%</a:t>
                    </a:r>
                    <a:endParaRPr lang="en-US" dirty="0"/>
                  </a:p>
                </c:rich>
              </c:tx>
              <c:showLegendKey val="0"/>
              <c:showVal val="0"/>
              <c:showCatName val="1"/>
              <c:showSerName val="0"/>
              <c:showPercent val="1"/>
              <c:showBubbleSize val="0"/>
              <c:separator>; </c:separator>
            </c:dLbl>
            <c:dLbl>
              <c:idx val="11"/>
              <c:layout>
                <c:manualLayout>
                  <c:x val="-4.6903676970934186E-2"/>
                  <c:y val="-1.3160875938215862E-2"/>
                </c:manualLayout>
              </c:layout>
              <c:tx>
                <c:rich>
                  <a:bodyPr/>
                  <a:lstStyle/>
                  <a:p>
                    <a:pPr>
                      <a:defRPr b="1"/>
                    </a:pPr>
                    <a:r>
                      <a:rPr lang="en-US" b="1" dirty="0">
                        <a:solidFill>
                          <a:srgbClr val="FF0000"/>
                        </a:solidFill>
                      </a:rPr>
                      <a:t>100%/0%; </a:t>
                    </a:r>
                    <a:r>
                      <a:rPr lang="en-US" b="1" dirty="0"/>
                      <a:t>45%</a:t>
                    </a:r>
                  </a:p>
                </c:rich>
              </c:tx>
              <c:spPr/>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'%'!$C$3:$C$15</c:f>
              <c:strCache>
                <c:ptCount val="12"/>
                <c:pt idx="0">
                  <c:v>10%/90%</c:v>
                </c:pt>
                <c:pt idx="1">
                  <c:v>15%/85%</c:v>
                </c:pt>
                <c:pt idx="2">
                  <c:v>20%/80%</c:v>
                </c:pt>
                <c:pt idx="3">
                  <c:v>30%/70%</c:v>
                </c:pt>
                <c:pt idx="4">
                  <c:v>40%/60%</c:v>
                </c:pt>
                <c:pt idx="5">
                  <c:v>50%/50%</c:v>
                </c:pt>
                <c:pt idx="6">
                  <c:v>60%/40%</c:v>
                </c:pt>
                <c:pt idx="7">
                  <c:v>70%/30%</c:v>
                </c:pt>
                <c:pt idx="8">
                  <c:v>80%/20%</c:v>
                </c:pt>
                <c:pt idx="9">
                  <c:v>90%/10%</c:v>
                </c:pt>
                <c:pt idx="10">
                  <c:v>95%/5%</c:v>
                </c:pt>
                <c:pt idx="11">
                  <c:v>100%/0%</c:v>
                </c:pt>
              </c:strCache>
            </c:strRef>
          </c:cat>
          <c:val>
            <c:numRef>
              <c:f>'%'!$D$3:$D$15</c:f>
              <c:numCache>
                <c:formatCode>General</c:formatCode>
                <c:ptCount val="12"/>
                <c:pt idx="0">
                  <c:v>2</c:v>
                </c:pt>
                <c:pt idx="1">
                  <c:v>2</c:v>
                </c:pt>
                <c:pt idx="2">
                  <c:v>4</c:v>
                </c:pt>
                <c:pt idx="3">
                  <c:v>5</c:v>
                </c:pt>
                <c:pt idx="4">
                  <c:v>3</c:v>
                </c:pt>
                <c:pt idx="5">
                  <c:v>30</c:v>
                </c:pt>
                <c:pt idx="6">
                  <c:v>17</c:v>
                </c:pt>
                <c:pt idx="7">
                  <c:v>18</c:v>
                </c:pt>
                <c:pt idx="8">
                  <c:v>11</c:v>
                </c:pt>
                <c:pt idx="9">
                  <c:v>9</c:v>
                </c:pt>
                <c:pt idx="10">
                  <c:v>1</c:v>
                </c:pt>
                <c:pt idx="11">
                  <c:v>82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a:ln>
      <a:noFill/>
    </a:ln>
  </c:spPr>
  <c:txPr>
    <a:bodyPr/>
    <a:lstStyle/>
    <a:p>
      <a:pPr>
        <a:defRPr sz="1800"/>
      </a:pPr>
      <a:endParaRPr lang="lv-LV"/>
    </a:p>
  </c:txPr>
  <c:externalData r:id="rId1">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116992320404393"/>
          <c:y val="0.14856153738500177"/>
          <c:w val="0.32691953436376009"/>
          <c:h val="0.79268047995403756"/>
        </c:manualLayout>
      </c:layout>
      <c:pieChart>
        <c:varyColors val="1"/>
        <c:ser>
          <c:idx val="0"/>
          <c:order val="0"/>
          <c:dLbls>
            <c:dLbl>
              <c:idx val="0"/>
              <c:layout>
                <c:manualLayout>
                  <c:x val="6.0185549722951301E-2"/>
                  <c:y val="-5.8070608339532863E-2"/>
                </c:manualLayout>
              </c:layout>
              <c:tx>
                <c:rich>
                  <a:bodyPr/>
                  <a:lstStyle/>
                  <a:p>
                    <a:pPr>
                      <a:defRPr b="1"/>
                    </a:pPr>
                    <a:r>
                      <a:rPr lang="lv-LV" dirty="0">
                        <a:solidFill>
                          <a:srgbClr val="C00000"/>
                        </a:solidFill>
                      </a:rPr>
                      <a:t>konsultējos ar ģimeni; 53%</a:t>
                    </a:r>
                  </a:p>
                </c:rich>
              </c:tx>
              <c:spPr/>
              <c:showLegendKey val="0"/>
              <c:showVal val="0"/>
              <c:showCatName val="1"/>
              <c:showSerName val="0"/>
              <c:showPercent val="1"/>
              <c:showBubbleSize val="0"/>
              <c:separator>; </c:separator>
            </c:dLbl>
            <c:dLbl>
              <c:idx val="1"/>
              <c:layout>
                <c:manualLayout>
                  <c:x val="-4.3188672596480994E-2"/>
                  <c:y val="0"/>
                </c:manualLayout>
              </c:layout>
              <c:tx>
                <c:rich>
                  <a:bodyPr/>
                  <a:lstStyle/>
                  <a:p>
                    <a:r>
                      <a:rPr lang="en-US" dirty="0"/>
                      <a:t>LLKC </a:t>
                    </a:r>
                    <a:r>
                      <a:rPr lang="en-US" dirty="0" err="1" smtClean="0"/>
                      <a:t>konsultant</a:t>
                    </a:r>
                    <a:r>
                      <a:rPr lang="lv-LV" dirty="0" smtClean="0"/>
                      <a:t>i</a:t>
                    </a:r>
                    <a:r>
                      <a:rPr lang="en-US" dirty="0" smtClean="0"/>
                      <a:t>; </a:t>
                    </a:r>
                    <a:r>
                      <a:rPr lang="en-US" dirty="0"/>
                      <a:t>21%</a:t>
                    </a:r>
                  </a:p>
                </c:rich>
              </c:tx>
              <c:showLegendKey val="0"/>
              <c:showVal val="0"/>
              <c:showCatName val="1"/>
              <c:showSerName val="0"/>
              <c:showPercent val="1"/>
              <c:showBubbleSize val="0"/>
              <c:separator>; </c:separator>
            </c:dLbl>
            <c:dLbl>
              <c:idx val="2"/>
              <c:layout>
                <c:manualLayout>
                  <c:x val="-7.7613735783027119E-2"/>
                  <c:y val="0.23038383064605231"/>
                </c:manualLayout>
              </c:layout>
              <c:showLegendKey val="0"/>
              <c:showVal val="0"/>
              <c:showCatName val="1"/>
              <c:showSerName val="0"/>
              <c:showPercent val="1"/>
              <c:showBubbleSize val="0"/>
              <c:separator>; </c:separator>
            </c:dLbl>
            <c:dLbl>
              <c:idx val="3"/>
              <c:layout>
                <c:manualLayout>
                  <c:x val="-0.12178814897734967"/>
                  <c:y val="0.2029934518241347"/>
                </c:manualLayout>
              </c:layout>
              <c:showLegendKey val="0"/>
              <c:showVal val="0"/>
              <c:showCatName val="1"/>
              <c:showSerName val="0"/>
              <c:showPercent val="1"/>
              <c:showBubbleSize val="0"/>
              <c:separator>; </c:separator>
            </c:dLbl>
            <c:dLbl>
              <c:idx val="4"/>
              <c:layout>
                <c:manualLayout>
                  <c:x val="2.2970308966874051E-3"/>
                  <c:y val="-5.9869036482694107E-2"/>
                </c:manualLayout>
              </c:layout>
              <c:showLegendKey val="0"/>
              <c:showVal val="0"/>
              <c:showCatName val="1"/>
              <c:showSerName val="0"/>
              <c:showPercent val="1"/>
              <c:showBubbleSize val="0"/>
              <c:separator>; </c:separator>
            </c:dLbl>
            <c:dLbl>
              <c:idx val="5"/>
              <c:layout>
                <c:manualLayout>
                  <c:x val="0.1494924419169826"/>
                  <c:y val="-3.9822337455713265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lemumi!$C$5:$C$10</c:f>
              <c:strCache>
                <c:ptCount val="6"/>
                <c:pt idx="0">
                  <c:v>konsultējos ar ģimeni</c:v>
                </c:pt>
                <c:pt idx="1">
                  <c:v>LLKC konsultantus</c:v>
                </c:pt>
                <c:pt idx="2">
                  <c:v>lēmumus pieņemu vienpersoniski</c:v>
                </c:pt>
                <c:pt idx="3">
                  <c:v>citi lauksaimnieki</c:v>
                </c:pt>
                <c:pt idx="4">
                  <c:v>paziņas, draugi</c:v>
                </c:pt>
                <c:pt idx="5">
                  <c:v>cits variants</c:v>
                </c:pt>
              </c:strCache>
            </c:strRef>
          </c:cat>
          <c:val>
            <c:numRef>
              <c:f>lemumi!$D$5:$D$10</c:f>
              <c:numCache>
                <c:formatCode>General</c:formatCode>
                <c:ptCount val="6"/>
                <c:pt idx="0">
                  <c:v>123</c:v>
                </c:pt>
                <c:pt idx="1">
                  <c:v>48</c:v>
                </c:pt>
                <c:pt idx="2">
                  <c:v>33</c:v>
                </c:pt>
                <c:pt idx="3">
                  <c:v>10</c:v>
                </c:pt>
                <c:pt idx="4">
                  <c:v>9</c:v>
                </c:pt>
                <c:pt idx="5">
                  <c:v>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1800"/>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1"/>
    <c:plotArea>
      <c:layout>
        <c:manualLayout>
          <c:layoutTarget val="inner"/>
          <c:xMode val="edge"/>
          <c:yMode val="edge"/>
          <c:x val="0.30804014560880666"/>
          <c:y val="0.10532223772588274"/>
          <c:w val="0.18729434589448649"/>
          <c:h val="0.43959100910735149"/>
        </c:manualLayout>
      </c:layout>
      <c:pieChart>
        <c:varyColors val="1"/>
        <c:ser>
          <c:idx val="0"/>
          <c:order val="0"/>
          <c:tx>
            <c:strRef>
              <c:f>Sheet14!$E$32</c:f>
              <c:strCache>
                <c:ptCount val="1"/>
                <c:pt idx="0">
                  <c:v>Count of PROF</c:v>
                </c:pt>
              </c:strCache>
            </c:strRef>
          </c:tx>
          <c:dLbls>
            <c:dLbl>
              <c:idx val="0"/>
              <c:layout>
                <c:manualLayout>
                  <c:x val="1.4818730574582259E-2"/>
                  <c:y val="1.751572898671094E-2"/>
                </c:manualLayout>
              </c:layout>
              <c:showLegendKey val="0"/>
              <c:showVal val="0"/>
              <c:showCatName val="1"/>
              <c:showSerName val="0"/>
              <c:showPercent val="1"/>
              <c:showBubbleSize val="0"/>
              <c:separator>; </c:separator>
            </c:dLbl>
            <c:dLbl>
              <c:idx val="1"/>
              <c:layout>
                <c:manualLayout>
                  <c:x val="5.8634410904630082E-3"/>
                  <c:y val="-5.0213319511997999E-2"/>
                </c:manualLayout>
              </c:layout>
              <c:showLegendKey val="0"/>
              <c:showVal val="0"/>
              <c:showCatName val="1"/>
              <c:showSerName val="0"/>
              <c:showPercent val="1"/>
              <c:showBubbleSize val="0"/>
              <c:separator>; </c:separator>
            </c:dLbl>
            <c:dLbl>
              <c:idx val="2"/>
              <c:layout>
                <c:manualLayout>
                  <c:x val="6.6128746785984335E-2"/>
                  <c:y val="-3.1528312176079695E-2"/>
                </c:manualLayout>
              </c:layout>
              <c:showLegendKey val="0"/>
              <c:showVal val="0"/>
              <c:showCatName val="1"/>
              <c:showSerName val="0"/>
              <c:showPercent val="1"/>
              <c:showBubbleSize val="0"/>
              <c:separator>; </c:separator>
            </c:dLbl>
            <c:dLbl>
              <c:idx val="3"/>
              <c:layout>
                <c:manualLayout>
                  <c:x val="3.9814423282365861E-2"/>
                  <c:y val="0.24292164566204352"/>
                </c:manualLayout>
              </c:layout>
              <c:showLegendKey val="0"/>
              <c:showVal val="0"/>
              <c:showCatName val="1"/>
              <c:showSerName val="0"/>
              <c:showPercent val="1"/>
              <c:showBubbleSize val="0"/>
              <c:separator>; </c:separator>
            </c:dLbl>
            <c:dLbl>
              <c:idx val="4"/>
              <c:layout>
                <c:manualLayout>
                  <c:x val="0.1028224105182078"/>
                  <c:y val="7.7379801413009028E-2"/>
                </c:manualLayout>
              </c:layout>
              <c:showLegendKey val="0"/>
              <c:showVal val="0"/>
              <c:showCatName val="1"/>
              <c:showSerName val="0"/>
              <c:showPercent val="1"/>
              <c:showBubbleSize val="0"/>
              <c:separator>; </c:separator>
            </c:dLbl>
            <c:dLbl>
              <c:idx val="5"/>
              <c:layout>
                <c:manualLayout>
                  <c:x val="1.5460299693518236E-2"/>
                  <c:y val="3.1917795787563784E-2"/>
                </c:manualLayout>
              </c:layout>
              <c:showLegendKey val="0"/>
              <c:showVal val="0"/>
              <c:showCatName val="1"/>
              <c:showSerName val="0"/>
              <c:showPercent val="1"/>
              <c:showBubbleSize val="0"/>
              <c:separator>; </c:separator>
            </c:dLbl>
            <c:dLbl>
              <c:idx val="6"/>
              <c:layout>
                <c:manualLayout>
                  <c:x val="2.2639550979183288E-2"/>
                  <c:y val="-6.3076760544537813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Sheet14!$D$33:$D$39</c:f>
              <c:strCache>
                <c:ptCount val="7"/>
                <c:pt idx="0">
                  <c:v>Lauku īpašumu apsaimniekotājs</c:v>
                </c:pt>
                <c:pt idx="1">
                  <c:v>Lauksaimniecība</c:v>
                </c:pt>
                <c:pt idx="2">
                  <c:v>Lauksaimniecības mehanizācija / Lauksaimniecības tehnikas mehāniķis</c:v>
                </c:pt>
                <c:pt idx="4">
                  <c:v>Lauku mājamatnieks / Lauku māju saimniece</c:v>
                </c:pt>
                <c:pt idx="5">
                  <c:v>Zootehniķis</c:v>
                </c:pt>
                <c:pt idx="6">
                  <c:v>Cits</c:v>
                </c:pt>
              </c:strCache>
            </c:strRef>
          </c:cat>
          <c:val>
            <c:numRef>
              <c:f>Sheet14!$E$33:$E$39</c:f>
              <c:numCache>
                <c:formatCode>General</c:formatCode>
                <c:ptCount val="7"/>
                <c:pt idx="0">
                  <c:v>16</c:v>
                </c:pt>
                <c:pt idx="1">
                  <c:v>8</c:v>
                </c:pt>
                <c:pt idx="2">
                  <c:v>11</c:v>
                </c:pt>
                <c:pt idx="4">
                  <c:v>4</c:v>
                </c:pt>
                <c:pt idx="5">
                  <c:v>3</c:v>
                </c:pt>
                <c:pt idx="6">
                  <c:v>23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lv-LV"/>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75017011762419"/>
          <c:y val="0.10365976002298122"/>
          <c:w val="0.18185780596869836"/>
          <c:h val="0.44094989061820966"/>
        </c:manualLayout>
      </c:layout>
      <c:pieChart>
        <c:varyColors val="1"/>
        <c:ser>
          <c:idx val="0"/>
          <c:order val="0"/>
          <c:dPt>
            <c:idx val="1"/>
            <c:bubble3D val="0"/>
            <c:spPr>
              <a:solidFill>
                <a:srgbClr val="7030A0"/>
              </a:solidFill>
            </c:spPr>
          </c:dPt>
          <c:dPt>
            <c:idx val="2"/>
            <c:bubble3D val="0"/>
            <c:spPr>
              <a:solidFill>
                <a:srgbClr val="FFC000"/>
              </a:solidFill>
            </c:spPr>
          </c:dPt>
          <c:dPt>
            <c:idx val="3"/>
            <c:bubble3D val="0"/>
            <c:spPr>
              <a:solidFill>
                <a:srgbClr val="C00000"/>
              </a:solidFill>
            </c:spPr>
          </c:dPt>
          <c:dLbls>
            <c:dLbl>
              <c:idx val="0"/>
              <c:layout>
                <c:manualLayout>
                  <c:x val="9.8765432098765427E-2"/>
                  <c:y val="-0.14967259120673526"/>
                </c:manualLayout>
              </c:layout>
              <c:tx>
                <c:rich>
                  <a:bodyPr/>
                  <a:lstStyle/>
                  <a:p>
                    <a:r>
                      <a:rPr lang="lv-LV" dirty="0" smtClean="0"/>
                      <a:t>P</a:t>
                    </a:r>
                    <a:r>
                      <a:rPr lang="en-US" dirty="0" err="1" smtClean="0"/>
                      <a:t>amata</a:t>
                    </a:r>
                    <a:r>
                      <a:rPr lang="en-US" dirty="0"/>
                      <a:t>; 4%</a:t>
                    </a:r>
                  </a:p>
                </c:rich>
              </c:tx>
              <c:showLegendKey val="0"/>
              <c:showVal val="0"/>
              <c:showCatName val="1"/>
              <c:showSerName val="0"/>
              <c:showPercent val="1"/>
              <c:showBubbleSize val="0"/>
              <c:separator>; </c:separator>
            </c:dLbl>
            <c:dLbl>
              <c:idx val="1"/>
              <c:layout>
                <c:manualLayout>
                  <c:x val="2.1604938271604937E-2"/>
                  <c:y val="5.6127221702525723E-2"/>
                </c:manualLayout>
              </c:layout>
              <c:tx>
                <c:rich>
                  <a:bodyPr/>
                  <a:lstStyle/>
                  <a:p>
                    <a:r>
                      <a:rPr lang="lv-LV" dirty="0" smtClean="0"/>
                      <a:t>V</a:t>
                    </a:r>
                    <a:r>
                      <a:rPr lang="en-US" dirty="0" err="1" smtClean="0"/>
                      <a:t>idējā</a:t>
                    </a:r>
                    <a:r>
                      <a:rPr lang="en-US" dirty="0"/>
                      <a:t>; 17%</a:t>
                    </a:r>
                  </a:p>
                </c:rich>
              </c:tx>
              <c:showLegendKey val="0"/>
              <c:showVal val="0"/>
              <c:showCatName val="1"/>
              <c:showSerName val="0"/>
              <c:showPercent val="1"/>
              <c:showBubbleSize val="0"/>
              <c:separator>; </c:separator>
            </c:dLbl>
            <c:dLbl>
              <c:idx val="2"/>
              <c:layout>
                <c:manualLayout>
                  <c:x val="2.7777777777777776E-2"/>
                  <c:y val="-0.20580010754034606"/>
                </c:manualLayout>
              </c:layout>
              <c:tx>
                <c:rich>
                  <a:bodyPr/>
                  <a:lstStyle/>
                  <a:p>
                    <a:r>
                      <a:rPr lang="lv-LV" b="1" dirty="0" err="1" smtClean="0"/>
                      <a:t>Vi</a:t>
                    </a:r>
                    <a:r>
                      <a:rPr lang="en-US" b="1" dirty="0" err="1" smtClean="0"/>
                      <a:t>dējā</a:t>
                    </a:r>
                    <a:r>
                      <a:rPr lang="en-US" b="1" dirty="0" smtClean="0"/>
                      <a:t> </a:t>
                    </a:r>
                    <a:r>
                      <a:rPr lang="en-US" b="1" dirty="0" err="1"/>
                      <a:t>speciālā</a:t>
                    </a:r>
                    <a:r>
                      <a:rPr lang="en-US" b="1" dirty="0"/>
                      <a:t>; 42%</a:t>
                    </a:r>
                  </a:p>
                </c:rich>
              </c:tx>
              <c:showLegendKey val="0"/>
              <c:showVal val="0"/>
              <c:showCatName val="1"/>
              <c:showSerName val="0"/>
              <c:showPercent val="1"/>
              <c:showBubbleSize val="0"/>
              <c:separator>; </c:separator>
            </c:dLbl>
            <c:dLbl>
              <c:idx val="3"/>
              <c:layout>
                <c:manualLayout>
                  <c:x val="3.0862982404977154E-3"/>
                  <c:y val="0.14218896164639849"/>
                </c:manualLayout>
              </c:layout>
              <c:tx>
                <c:rich>
                  <a:bodyPr/>
                  <a:lstStyle/>
                  <a:p>
                    <a:r>
                      <a:rPr lang="lv-LV" dirty="0" smtClean="0"/>
                      <a:t>A</a:t>
                    </a:r>
                    <a:r>
                      <a:rPr lang="en-US" dirty="0" err="1" smtClean="0"/>
                      <a:t>ugstākā</a:t>
                    </a:r>
                    <a:r>
                      <a:rPr lang="en-US" dirty="0"/>
                      <a:t>; 33%</a:t>
                    </a:r>
                  </a:p>
                </c:rich>
              </c:tx>
              <c:showLegendKey val="0"/>
              <c:showVal val="0"/>
              <c:showCatName val="1"/>
              <c:showSerName val="0"/>
              <c:showPercent val="1"/>
              <c:showBubbleSize val="0"/>
              <c:separator>; </c:separator>
            </c:dLbl>
            <c:dLbl>
              <c:idx val="4"/>
              <c:layout>
                <c:manualLayout>
                  <c:x val="-8.9506172839506168E-2"/>
                  <c:y val="-7.2066174141702827E-2"/>
                </c:manualLayout>
              </c:layout>
              <c:tx>
                <c:rich>
                  <a:bodyPr/>
                  <a:lstStyle/>
                  <a:p>
                    <a:r>
                      <a:rPr lang="lv-LV" dirty="0" smtClean="0"/>
                      <a:t>C</a:t>
                    </a:r>
                    <a:r>
                      <a:rPr lang="en-US" dirty="0" smtClean="0"/>
                      <a:t>its </a:t>
                    </a:r>
                    <a:r>
                      <a:rPr lang="en-US" dirty="0"/>
                      <a:t>variants; 4%</a:t>
                    </a:r>
                  </a:p>
                </c:rich>
              </c:tx>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izgl!$E$17:$E$21</c:f>
              <c:strCache>
                <c:ptCount val="5"/>
                <c:pt idx="0">
                  <c:v>pamata</c:v>
                </c:pt>
                <c:pt idx="1">
                  <c:v>vidējā</c:v>
                </c:pt>
                <c:pt idx="2">
                  <c:v>vidējā speciālā</c:v>
                </c:pt>
                <c:pt idx="3">
                  <c:v>augstākā</c:v>
                </c:pt>
                <c:pt idx="4">
                  <c:v>cits variants</c:v>
                </c:pt>
              </c:strCache>
            </c:strRef>
          </c:cat>
          <c:val>
            <c:numRef>
              <c:f>izgl!$F$17:$F$21</c:f>
              <c:numCache>
                <c:formatCode>General</c:formatCode>
                <c:ptCount val="5"/>
                <c:pt idx="0">
                  <c:v>7</c:v>
                </c:pt>
                <c:pt idx="1">
                  <c:v>32</c:v>
                </c:pt>
                <c:pt idx="2">
                  <c:v>77</c:v>
                </c:pt>
                <c:pt idx="3">
                  <c:v>61</c:v>
                </c:pt>
                <c:pt idx="4">
                  <c:v>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2000"/>
      </a:pPr>
      <a:endParaRPr lang="lv-LV"/>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0"/>
    <c:plotArea>
      <c:layout>
        <c:manualLayout>
          <c:layoutTarget val="inner"/>
          <c:xMode val="edge"/>
          <c:yMode val="edge"/>
          <c:x val="0.34606918675702697"/>
          <c:y val="0.3125"/>
          <c:w val="0.16902057178831981"/>
          <c:h val="0.53240740740740744"/>
        </c:manualLayout>
      </c:layout>
      <c:pieChart>
        <c:varyColors val="1"/>
        <c:ser>
          <c:idx val="0"/>
          <c:order val="0"/>
          <c:dLbls>
            <c:dLbl>
              <c:idx val="0"/>
              <c:layout>
                <c:manualLayout>
                  <c:x val="1.4528825500870274E-2"/>
                  <c:y val="-6.8385097696121236E-2"/>
                </c:manualLayout>
              </c:layout>
              <c:tx>
                <c:rich>
                  <a:bodyPr/>
                  <a:lstStyle/>
                  <a:p>
                    <a:r>
                      <a:rPr lang="en-US" b="1" dirty="0" err="1"/>
                      <a:t>Lauksaimniecība; 67%</a:t>
                    </a:r>
                    <a:endParaRPr lang="en-US" b="1" dirty="0"/>
                  </a:p>
                </c:rich>
              </c:tx>
              <c:showLegendKey val="0"/>
              <c:showVal val="0"/>
              <c:showCatName val="1"/>
              <c:showSerName val="0"/>
              <c:showPercent val="1"/>
              <c:showBubbleSize val="0"/>
              <c:separator>; </c:separator>
            </c:dLbl>
            <c:dLbl>
              <c:idx val="1"/>
              <c:layout>
                <c:manualLayout>
                  <c:x val="1.5453028367218458E-2"/>
                  <c:y val="0.19021544181977254"/>
                </c:manualLayout>
              </c:layout>
              <c:showLegendKey val="0"/>
              <c:showVal val="0"/>
              <c:showCatName val="1"/>
              <c:showSerName val="0"/>
              <c:showPercent val="1"/>
              <c:showBubbleSize val="0"/>
              <c:separator>; </c:separator>
            </c:dLbl>
            <c:dLbl>
              <c:idx val="2"/>
              <c:layout>
                <c:manualLayout>
                  <c:x val="-2.1866899048253896E-2"/>
                  <c:y val="2.1990011665208517E-2"/>
                </c:manualLayout>
              </c:layout>
              <c:showLegendKey val="0"/>
              <c:showVal val="0"/>
              <c:showCatName val="1"/>
              <c:showSerName val="0"/>
              <c:showPercent val="1"/>
              <c:showBubbleSize val="0"/>
              <c:separator>; </c:separator>
            </c:dLbl>
            <c:dLbl>
              <c:idx val="3"/>
              <c:layout>
                <c:manualLayout>
                  <c:x val="2.512741639817798E-2"/>
                  <c:y val="-9.6348789734616511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vs!$C$21:$C$24</c:f>
              <c:strCache>
                <c:ptCount val="4"/>
                <c:pt idx="0">
                  <c:v>Lauksaimniecība</c:v>
                </c:pt>
                <c:pt idx="1">
                  <c:v>Inženierzinības</c:v>
                </c:pt>
                <c:pt idx="2">
                  <c:v>Mežsaimniecība/ kokapstrāde</c:v>
                </c:pt>
                <c:pt idx="3">
                  <c:v>Cits</c:v>
                </c:pt>
              </c:strCache>
            </c:strRef>
          </c:cat>
          <c:val>
            <c:numRef>
              <c:f>vs!$D$21:$D$24</c:f>
              <c:numCache>
                <c:formatCode>General</c:formatCode>
                <c:ptCount val="4"/>
                <c:pt idx="0">
                  <c:v>61</c:v>
                </c:pt>
                <c:pt idx="1">
                  <c:v>18</c:v>
                </c:pt>
                <c:pt idx="2">
                  <c:v>6</c:v>
                </c:pt>
                <c:pt idx="3">
                  <c:v>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lv-LV"/>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75017011762419"/>
          <c:y val="0.10365976002298122"/>
          <c:w val="0.18957385535141441"/>
          <c:h val="0.45965896451905158"/>
        </c:manualLayout>
      </c:layout>
      <c:pieChart>
        <c:varyColors val="1"/>
        <c:ser>
          <c:idx val="0"/>
          <c:order val="0"/>
          <c:dPt>
            <c:idx val="1"/>
            <c:bubble3D val="0"/>
            <c:spPr>
              <a:solidFill>
                <a:srgbClr val="7030A0"/>
              </a:solidFill>
            </c:spPr>
          </c:dPt>
          <c:dPt>
            <c:idx val="2"/>
            <c:bubble3D val="0"/>
            <c:spPr>
              <a:solidFill>
                <a:srgbClr val="FFC000"/>
              </a:solidFill>
            </c:spPr>
          </c:dPt>
          <c:dPt>
            <c:idx val="3"/>
            <c:bubble3D val="0"/>
            <c:spPr>
              <a:solidFill>
                <a:srgbClr val="C00000"/>
              </a:solidFill>
            </c:spPr>
          </c:dPt>
          <c:dLbls>
            <c:dLbl>
              <c:idx val="0"/>
              <c:layout>
                <c:manualLayout>
                  <c:x val="9.8765432098765427E-2"/>
                  <c:y val="-0.14967259120673526"/>
                </c:manualLayout>
              </c:layout>
              <c:tx>
                <c:rich>
                  <a:bodyPr/>
                  <a:lstStyle/>
                  <a:p>
                    <a:r>
                      <a:rPr lang="lv-LV" dirty="0" smtClean="0"/>
                      <a:t>P</a:t>
                    </a:r>
                    <a:r>
                      <a:rPr lang="en-US" dirty="0" err="1" smtClean="0"/>
                      <a:t>amata</a:t>
                    </a:r>
                    <a:r>
                      <a:rPr lang="en-US" dirty="0"/>
                      <a:t>; 4%</a:t>
                    </a:r>
                  </a:p>
                </c:rich>
              </c:tx>
              <c:showLegendKey val="0"/>
              <c:showVal val="0"/>
              <c:showCatName val="1"/>
              <c:showSerName val="0"/>
              <c:showPercent val="1"/>
              <c:showBubbleSize val="0"/>
              <c:separator>; </c:separator>
            </c:dLbl>
            <c:dLbl>
              <c:idx val="1"/>
              <c:layout>
                <c:manualLayout>
                  <c:x val="2.1604938271604937E-2"/>
                  <c:y val="5.6127221702525723E-2"/>
                </c:manualLayout>
              </c:layout>
              <c:tx>
                <c:rich>
                  <a:bodyPr/>
                  <a:lstStyle/>
                  <a:p>
                    <a:r>
                      <a:rPr lang="lv-LV" dirty="0" smtClean="0"/>
                      <a:t>V</a:t>
                    </a:r>
                    <a:r>
                      <a:rPr lang="en-US" dirty="0" err="1" smtClean="0"/>
                      <a:t>idējā</a:t>
                    </a:r>
                    <a:r>
                      <a:rPr lang="en-US" dirty="0"/>
                      <a:t>; 17%</a:t>
                    </a:r>
                  </a:p>
                </c:rich>
              </c:tx>
              <c:showLegendKey val="0"/>
              <c:showVal val="0"/>
              <c:showCatName val="1"/>
              <c:showSerName val="0"/>
              <c:showPercent val="1"/>
              <c:showBubbleSize val="0"/>
              <c:separator>; </c:separator>
            </c:dLbl>
            <c:dLbl>
              <c:idx val="2"/>
              <c:layout>
                <c:manualLayout>
                  <c:x val="2.0061728395061727E-2"/>
                  <c:y val="-0.16089833017832547"/>
                </c:manualLayout>
              </c:layout>
              <c:tx>
                <c:rich>
                  <a:bodyPr/>
                  <a:lstStyle/>
                  <a:p>
                    <a:r>
                      <a:rPr lang="lv-LV" b="0" dirty="0" err="1" smtClean="0"/>
                      <a:t>Vi</a:t>
                    </a:r>
                    <a:r>
                      <a:rPr lang="en-US" b="0" dirty="0" err="1" smtClean="0"/>
                      <a:t>dējā</a:t>
                    </a:r>
                    <a:r>
                      <a:rPr lang="en-US" b="0" dirty="0" smtClean="0"/>
                      <a:t> </a:t>
                    </a:r>
                    <a:r>
                      <a:rPr lang="en-US" b="0" dirty="0" err="1"/>
                      <a:t>speciālā</a:t>
                    </a:r>
                    <a:r>
                      <a:rPr lang="en-US" b="0" dirty="0"/>
                      <a:t>; 42%</a:t>
                    </a:r>
                  </a:p>
                </c:rich>
              </c:tx>
              <c:showLegendKey val="0"/>
              <c:showVal val="0"/>
              <c:showCatName val="1"/>
              <c:showSerName val="0"/>
              <c:showPercent val="1"/>
              <c:showBubbleSize val="0"/>
              <c:separator>; </c:separator>
            </c:dLbl>
            <c:dLbl>
              <c:idx val="3"/>
              <c:layout>
                <c:manualLayout>
                  <c:x val="3.0862982404977154E-3"/>
                  <c:y val="0.14218896164639849"/>
                </c:manualLayout>
              </c:layout>
              <c:tx>
                <c:rich>
                  <a:bodyPr/>
                  <a:lstStyle/>
                  <a:p>
                    <a:r>
                      <a:rPr lang="lv-LV" b="1" dirty="0" smtClean="0"/>
                      <a:t>A</a:t>
                    </a:r>
                    <a:r>
                      <a:rPr lang="en-US" b="1" dirty="0" err="1" smtClean="0"/>
                      <a:t>ugstākā</a:t>
                    </a:r>
                    <a:r>
                      <a:rPr lang="en-US" b="1" dirty="0"/>
                      <a:t>; 33%</a:t>
                    </a:r>
                  </a:p>
                </c:rich>
              </c:tx>
              <c:showLegendKey val="0"/>
              <c:showVal val="0"/>
              <c:showCatName val="1"/>
              <c:showSerName val="0"/>
              <c:showPercent val="1"/>
              <c:showBubbleSize val="0"/>
              <c:separator>; </c:separator>
            </c:dLbl>
            <c:dLbl>
              <c:idx val="4"/>
              <c:layout>
                <c:manualLayout>
                  <c:x val="-8.9506172839506168E-2"/>
                  <c:y val="-7.2066174141702827E-2"/>
                </c:manualLayout>
              </c:layout>
              <c:tx>
                <c:rich>
                  <a:bodyPr/>
                  <a:lstStyle/>
                  <a:p>
                    <a:r>
                      <a:rPr lang="lv-LV" dirty="0" smtClean="0"/>
                      <a:t>C</a:t>
                    </a:r>
                    <a:r>
                      <a:rPr lang="en-US" dirty="0" smtClean="0"/>
                      <a:t>its </a:t>
                    </a:r>
                    <a:r>
                      <a:rPr lang="en-US" dirty="0"/>
                      <a:t>variants; 4%</a:t>
                    </a:r>
                  </a:p>
                </c:rich>
              </c:tx>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izgl!$E$17:$E$21</c:f>
              <c:strCache>
                <c:ptCount val="5"/>
                <c:pt idx="0">
                  <c:v>pamata</c:v>
                </c:pt>
                <c:pt idx="1">
                  <c:v>vidējā</c:v>
                </c:pt>
                <c:pt idx="2">
                  <c:v>vidējā speciālā</c:v>
                </c:pt>
                <c:pt idx="3">
                  <c:v>augstākā</c:v>
                </c:pt>
                <c:pt idx="4">
                  <c:v>cits variants</c:v>
                </c:pt>
              </c:strCache>
            </c:strRef>
          </c:cat>
          <c:val>
            <c:numRef>
              <c:f>izgl!$F$17:$F$21</c:f>
              <c:numCache>
                <c:formatCode>General</c:formatCode>
                <c:ptCount val="5"/>
                <c:pt idx="0">
                  <c:v>7</c:v>
                </c:pt>
                <c:pt idx="1">
                  <c:v>32</c:v>
                </c:pt>
                <c:pt idx="2">
                  <c:v>77</c:v>
                </c:pt>
                <c:pt idx="3">
                  <c:v>61</c:v>
                </c:pt>
                <c:pt idx="4">
                  <c:v>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txPr>
    <a:bodyPr/>
    <a:lstStyle/>
    <a:p>
      <a:pPr>
        <a:defRPr sz="2000"/>
      </a:pPr>
      <a:endParaRPr lang="lv-LV"/>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0.4575938281660803"/>
          <c:y val="0.26157407407407407"/>
          <c:w val="0.18362917611151586"/>
          <c:h val="0.52777777777777779"/>
        </c:manualLayout>
      </c:layout>
      <c:pieChart>
        <c:varyColors val="1"/>
        <c:ser>
          <c:idx val="0"/>
          <c:order val="0"/>
          <c:dLbls>
            <c:dLbl>
              <c:idx val="0"/>
              <c:layout>
                <c:manualLayout>
                  <c:x val="1.1843564207010809E-3"/>
                  <c:y val="0.27741251093613301"/>
                </c:manualLayout>
              </c:layout>
              <c:tx>
                <c:rich>
                  <a:bodyPr/>
                  <a:lstStyle/>
                  <a:p>
                    <a:r>
                      <a:rPr lang="lv-LV" b="1" dirty="0"/>
                      <a:t>Lauksaimniecības </a:t>
                    </a:r>
                    <a:r>
                      <a:rPr lang="lv-LV" b="1" dirty="0" smtClean="0"/>
                      <a:t>zinātņu; </a:t>
                    </a:r>
                    <a:r>
                      <a:rPr lang="lv-LV" b="1" dirty="0"/>
                      <a:t>40%</a:t>
                    </a:r>
                  </a:p>
                </c:rich>
              </c:tx>
              <c:showLegendKey val="0"/>
              <c:showVal val="0"/>
              <c:showCatName val="1"/>
              <c:showSerName val="0"/>
              <c:showPercent val="1"/>
              <c:showBubbleSize val="0"/>
              <c:separator>; </c:separator>
            </c:dLbl>
            <c:dLbl>
              <c:idx val="1"/>
              <c:layout>
                <c:manualLayout>
                  <c:x val="-2.8606333942518148E-2"/>
                  <c:y val="-0.12446741032370953"/>
                </c:manualLayout>
              </c:layout>
              <c:tx>
                <c:rich>
                  <a:bodyPr/>
                  <a:lstStyle/>
                  <a:p>
                    <a:r>
                      <a:rPr lang="lv-LV" dirty="0" smtClean="0"/>
                      <a:t>E</a:t>
                    </a:r>
                    <a:r>
                      <a:rPr lang="en-US" dirty="0" err="1" smtClean="0"/>
                      <a:t>konomika</a:t>
                    </a:r>
                    <a:r>
                      <a:rPr lang="en-US" dirty="0"/>
                      <a:t> un </a:t>
                    </a:r>
                    <a:r>
                      <a:rPr lang="en-US" dirty="0" err="1" smtClean="0"/>
                      <a:t>Vadībzinātne</a:t>
                    </a:r>
                    <a:r>
                      <a:rPr lang="en-US" dirty="0" smtClean="0"/>
                      <a:t>; </a:t>
                    </a:r>
                    <a:r>
                      <a:rPr lang="en-US" dirty="0"/>
                      <a:t>30%</a:t>
                    </a:r>
                  </a:p>
                </c:rich>
              </c:tx>
              <c:showLegendKey val="0"/>
              <c:showVal val="0"/>
              <c:showCatName val="1"/>
              <c:showSerName val="0"/>
              <c:showPercent val="1"/>
              <c:showBubbleSize val="0"/>
              <c:separator>; </c:separator>
            </c:dLbl>
            <c:dLbl>
              <c:idx val="2"/>
              <c:layout>
                <c:manualLayout>
                  <c:x val="1.3466253498413115E-4"/>
                  <c:y val="3.7986293379994124E-2"/>
                </c:manualLayout>
              </c:layout>
              <c:showLegendKey val="0"/>
              <c:showVal val="0"/>
              <c:showCatName val="1"/>
              <c:showSerName val="0"/>
              <c:showPercent val="1"/>
              <c:showBubbleSize val="0"/>
              <c:separator>; </c:separator>
            </c:dLbl>
            <c:dLbl>
              <c:idx val="3"/>
              <c:layout>
                <c:manualLayout>
                  <c:x val="-5.4835958005249345E-3"/>
                  <c:y val="8.7999416739574215E-3"/>
                </c:manualLayout>
              </c:layout>
              <c:showLegendKey val="0"/>
              <c:showVal val="0"/>
              <c:showCatName val="1"/>
              <c:showSerName val="0"/>
              <c:showPercent val="1"/>
              <c:showBubbleSize val="0"/>
              <c:separator>; </c:separator>
            </c:dLbl>
            <c:dLbl>
              <c:idx val="4"/>
              <c:layout>
                <c:manualLayout>
                  <c:x val="-1.0459409237402687E-2"/>
                  <c:y val="-1.2188320209973753E-2"/>
                </c:manualLayout>
              </c:layout>
              <c:showLegendKey val="0"/>
              <c:showVal val="0"/>
              <c:showCatName val="1"/>
              <c:showSerName val="0"/>
              <c:showPercent val="1"/>
              <c:showBubbleSize val="0"/>
              <c:separator>; </c:separator>
            </c:dLbl>
            <c:dLbl>
              <c:idx val="5"/>
              <c:layout>
                <c:manualLayout>
                  <c:x val="6.8749914137394896E-2"/>
                  <c:y val="-1.9195829687955673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'ai2'!$B$27:$B$32</c:f>
              <c:strCache>
                <c:ptCount val="6"/>
                <c:pt idx="0">
                  <c:v>Lauksaimniecības zinātņu </c:v>
                </c:pt>
                <c:pt idx="1">
                  <c:v>Ekonomika un Vadībzinātne </c:v>
                </c:pt>
                <c:pt idx="2">
                  <c:v>Inženier zinātņu</c:v>
                </c:pt>
                <c:pt idx="3">
                  <c:v>Mežzinātņu</c:v>
                </c:pt>
                <c:pt idx="4">
                  <c:v>Juridisko zinātņu</c:v>
                </c:pt>
                <c:pt idx="5">
                  <c:v>Cits</c:v>
                </c:pt>
              </c:strCache>
            </c:strRef>
          </c:cat>
          <c:val>
            <c:numRef>
              <c:f>'ai2'!$C$27:$C$32</c:f>
              <c:numCache>
                <c:formatCode>General</c:formatCode>
                <c:ptCount val="6"/>
                <c:pt idx="0">
                  <c:v>24</c:v>
                </c:pt>
                <c:pt idx="1">
                  <c:v>18</c:v>
                </c:pt>
                <c:pt idx="2">
                  <c:v>6</c:v>
                </c:pt>
                <c:pt idx="3">
                  <c:v>3</c:v>
                </c:pt>
                <c:pt idx="4">
                  <c:v>3</c:v>
                </c:pt>
                <c:pt idx="5">
                  <c:v>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lv-LV"/>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0.33299869702586654"/>
          <c:y val="0.22373479766053672"/>
          <c:w val="0.19489586439713327"/>
          <c:h val="0.42109575549181921"/>
        </c:manualLayout>
      </c:layout>
      <c:pieChart>
        <c:varyColors val="1"/>
        <c:ser>
          <c:idx val="0"/>
          <c:order val="0"/>
          <c:dLbls>
            <c:dLbl>
              <c:idx val="0"/>
              <c:layout>
                <c:manualLayout>
                  <c:x val="-7.0426518265647248E-2"/>
                  <c:y val="-0.17259003093437716"/>
                </c:manualLayout>
              </c:layout>
              <c:showLegendKey val="0"/>
              <c:showVal val="0"/>
              <c:showCatName val="1"/>
              <c:showSerName val="0"/>
              <c:showPercent val="1"/>
              <c:showBubbleSize val="0"/>
              <c:separator>; </c:separator>
            </c:dLbl>
            <c:dLbl>
              <c:idx val="1"/>
              <c:layout>
                <c:manualLayout>
                  <c:x val="7.86759922155542E-2"/>
                  <c:y val="1.6897966037722936E-2"/>
                </c:manualLayout>
              </c:layout>
              <c:showLegendKey val="0"/>
              <c:showVal val="0"/>
              <c:showCatName val="1"/>
              <c:showSerName val="0"/>
              <c:showPercent val="1"/>
              <c:showBubbleSize val="0"/>
              <c:separator>; </c:separator>
            </c:dLbl>
            <c:dLbl>
              <c:idx val="2"/>
              <c:layout>
                <c:manualLayout>
                  <c:x val="7.7994501585593808E-4"/>
                  <c:y val="7.2553524526541902E-2"/>
                </c:manualLayout>
              </c:layout>
              <c:showLegendKey val="0"/>
              <c:showVal val="0"/>
              <c:showCatName val="1"/>
              <c:showSerName val="0"/>
              <c:showPercent val="1"/>
              <c:showBubbleSize val="0"/>
              <c:separator>; </c:separator>
            </c:dLbl>
            <c:dLbl>
              <c:idx val="4"/>
              <c:layout>
                <c:manualLayout>
                  <c:x val="3.0797138524569397E-2"/>
                  <c:y val="-5.0939993941041754E-2"/>
                </c:manualLayout>
              </c:layout>
              <c:tx>
                <c:rich>
                  <a:bodyPr/>
                  <a:lstStyle/>
                  <a:p>
                    <a:r>
                      <a:rPr lang="en-US" dirty="0" err="1" smtClean="0"/>
                      <a:t>Veterinār</a:t>
                    </a:r>
                    <a:r>
                      <a:rPr lang="lv-LV" dirty="0" smtClean="0"/>
                      <a:t>-</a:t>
                    </a:r>
                  </a:p>
                  <a:p>
                    <a:r>
                      <a:rPr lang="lv-LV" dirty="0" smtClean="0"/>
                      <a:t>-</a:t>
                    </a:r>
                    <a:r>
                      <a:rPr lang="en-US" dirty="0" err="1" smtClean="0"/>
                      <a:t>medicīna</a:t>
                    </a:r>
                    <a:r>
                      <a:rPr lang="en-US" dirty="0"/>
                      <a:t>; 8%</a:t>
                    </a:r>
                  </a:p>
                </c:rich>
              </c:tx>
              <c:showLegendKey val="0"/>
              <c:showVal val="0"/>
              <c:showCatName val="1"/>
              <c:showSerName val="0"/>
              <c:showPercent val="1"/>
              <c:showBubbleSize val="0"/>
              <c:separator>; </c:separator>
            </c:dLbl>
            <c:dLbl>
              <c:idx val="5"/>
              <c:layout>
                <c:manualLayout>
                  <c:x val="0.12438551363898043"/>
                  <c:y val="-7.4437539431263328E-2"/>
                </c:manualLayout>
              </c:layout>
              <c:showLegendKey val="0"/>
              <c:showVal val="0"/>
              <c:showCatName val="1"/>
              <c:showSerName val="0"/>
              <c:showPercent val="1"/>
              <c:showBubbleSize val="0"/>
              <c:separator>; </c:separator>
            </c:dLbl>
            <c:showLegendKey val="0"/>
            <c:showVal val="0"/>
            <c:showCatName val="1"/>
            <c:showSerName val="0"/>
            <c:showPercent val="1"/>
            <c:showBubbleSize val="0"/>
            <c:separator>; </c:separator>
            <c:showLeaderLines val="1"/>
          </c:dLbls>
          <c:cat>
            <c:strRef>
              <c:f>'ai2'!$A$34:$A$39</c:f>
              <c:strCache>
                <c:ptCount val="6"/>
                <c:pt idx="0">
                  <c:v>Agronoms</c:v>
                </c:pt>
                <c:pt idx="1">
                  <c:v>Lauksaimniecība</c:v>
                </c:pt>
                <c:pt idx="2">
                  <c:v>Uzņēmējdarbība lauksaimniecībā</c:v>
                </c:pt>
                <c:pt idx="3">
                  <c:v>Lauksaimniecības inženieris</c:v>
                </c:pt>
                <c:pt idx="4">
                  <c:v>Veterinārmedicīna</c:v>
                </c:pt>
                <c:pt idx="5">
                  <c:v>Zootehnika</c:v>
                </c:pt>
              </c:strCache>
            </c:strRef>
          </c:cat>
          <c:val>
            <c:numRef>
              <c:f>'ai2'!$B$34:$B$39</c:f>
              <c:numCache>
                <c:formatCode>General</c:formatCode>
                <c:ptCount val="6"/>
                <c:pt idx="0">
                  <c:v>10</c:v>
                </c:pt>
                <c:pt idx="1">
                  <c:v>6</c:v>
                </c:pt>
                <c:pt idx="2">
                  <c:v>3</c:v>
                </c:pt>
                <c:pt idx="3">
                  <c:v>2</c:v>
                </c:pt>
                <c:pt idx="4">
                  <c:v>2</c:v>
                </c:pt>
                <c:pt idx="5">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lv-LV"/>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358B79D8-D15C-49AC-B055-9E7600F348BB}" type="datetimeFigureOut">
              <a:rPr lang="lv-LV" smtClean="0"/>
              <a:t>2017.12.13.</a:t>
            </a:fld>
            <a:endParaRPr lang="lv-LV"/>
          </a:p>
        </p:txBody>
      </p:sp>
      <p:sp>
        <p:nvSpPr>
          <p:cNvPr id="4" name="Footer Placeholder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CD9CC533-0715-4078-952C-058D1ECF80C4}" type="slidenum">
              <a:rPr lang="lv-LV" smtClean="0"/>
              <a:t>‹#›</a:t>
            </a:fld>
            <a:endParaRPr lang="lv-LV"/>
          </a:p>
        </p:txBody>
      </p:sp>
    </p:spTree>
    <p:extLst>
      <p:ext uri="{BB962C8B-B14F-4D97-AF65-F5344CB8AC3E}">
        <p14:creationId xmlns:p14="http://schemas.microsoft.com/office/powerpoint/2010/main" val="34825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D1D6C95C-A4B2-4DC2-B753-47BF4AC72D6D}" type="datetimeFigureOut">
              <a:rPr lang="lv-LV" smtClean="0"/>
              <a:t>2017.12.13.</a:t>
            </a:fld>
            <a:endParaRPr lang="lv-LV"/>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AE549B7C-5A46-4F70-A409-E44EEC6F7FA1}" type="slidenum">
              <a:rPr lang="lv-LV" smtClean="0"/>
              <a:t>‹#›</a:t>
            </a:fld>
            <a:endParaRPr lang="lv-LV"/>
          </a:p>
        </p:txBody>
      </p:sp>
    </p:spTree>
    <p:extLst>
      <p:ext uri="{BB962C8B-B14F-4D97-AF65-F5344CB8AC3E}">
        <p14:creationId xmlns:p14="http://schemas.microsoft.com/office/powerpoint/2010/main" val="2910955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1</a:t>
            </a:fld>
            <a:endParaRPr lang="lv-LV"/>
          </a:p>
        </p:txBody>
      </p:sp>
    </p:spTree>
    <p:extLst>
      <p:ext uri="{BB962C8B-B14F-4D97-AF65-F5344CB8AC3E}">
        <p14:creationId xmlns:p14="http://schemas.microsoft.com/office/powerpoint/2010/main" val="618736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Analizējot aptaujāto lauksaimnieku izglītības līmeni, var secināt, ka lielākajai daļai saimnieku ir iegūta </a:t>
            </a:r>
            <a:r>
              <a:rPr lang="lv-LV" sz="1200" b="1" kern="1200" dirty="0" smtClean="0">
                <a:solidFill>
                  <a:schemeClr val="tx1"/>
                </a:solidFill>
                <a:effectLst/>
                <a:latin typeface="+mn-lt"/>
                <a:ea typeface="+mn-ea"/>
                <a:cs typeface="+mn-cs"/>
              </a:rPr>
              <a:t>vidējā speciālā izglītība (42%)</a:t>
            </a:r>
            <a:r>
              <a:rPr lang="lv-LV" sz="1200" kern="1200" dirty="0" smtClean="0">
                <a:solidFill>
                  <a:schemeClr val="tx1"/>
                </a:solidFill>
                <a:effectLst/>
                <a:latin typeface="+mn-lt"/>
                <a:ea typeface="+mn-ea"/>
                <a:cs typeface="+mn-cs"/>
              </a:rPr>
              <a:t>, turklāt gandrīz 70% no vidējo speciālo izglītību ieguvušajiem lauksaimniekiem, apgūta specializācija, kas saistīta ar lauksaimniecību. Biežāk apgūtās specializācijas ir: 25% Lauku īpašumu apsaimniekotājs; 17% Lauksaimniecības mehanizācija / Lauksaimniecības tehnikas mehāniķis; 12%Lauksaimniecība.</a:t>
            </a:r>
          </a:p>
          <a:p>
            <a:pPr marL="0" marR="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Citas: Lauksaimnieks, Lauksaimniecības pamati, Zemkopis,  Lauksaimniecības uzņēmējs,  Lauksaimniecības grāmatvedis, Agronoms, Lopkopības pārraugs, Biškopis, Vides tūrisms, Lauku celtnieks, Fermu mehanizators: </a:t>
            </a:r>
            <a:r>
              <a:rPr lang="lv-LV" sz="1200" kern="1200" dirty="0" err="1" smtClean="0">
                <a:solidFill>
                  <a:schemeClr val="tx1"/>
                </a:solidFill>
                <a:effectLst/>
                <a:latin typeface="+mn-lt"/>
                <a:ea typeface="+mn-ea"/>
                <a:cs typeface="+mn-cs"/>
              </a:rPr>
              <a:t>elektromotorika</a:t>
            </a:r>
            <a:r>
              <a:rPr lang="lv-LV" sz="1200" kern="1200" dirty="0" smtClean="0">
                <a:solidFill>
                  <a:schemeClr val="tx1"/>
                </a:solidFill>
                <a:effectLst/>
                <a:latin typeface="+mn-lt"/>
                <a:ea typeface="+mn-ea"/>
                <a:cs typeface="+mn-cs"/>
              </a:rPr>
              <a:t>, Traktorists,  Automehāniķis, Veterinārais feldšeris, Lauksaimniecības produktu ražošana ar veterinārijas novirzienu.</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10</a:t>
            </a:fld>
            <a:endParaRPr lang="lv-LV"/>
          </a:p>
        </p:txBody>
      </p:sp>
    </p:spTree>
    <p:extLst>
      <p:ext uri="{BB962C8B-B14F-4D97-AF65-F5344CB8AC3E}">
        <p14:creationId xmlns:p14="http://schemas.microsoft.com/office/powerpoint/2010/main" val="2622271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Liels ir arī augstāko izglītību ieguvušo lauksaimnieku īpatsvars (33%) un 40% augstāko izglītību ieguvuši lauksaimniecības zinātnēs: 42% Agronoms, 25% Lauksaimniecība.  </a:t>
            </a:r>
          </a:p>
          <a:p>
            <a:pPr marL="0" marR="0" indent="0" algn="l" defTabSz="914400" rtl="0" eaLnBrk="1" fontAlgn="auto" latinLnBrk="0" hangingPunct="1">
              <a:lnSpc>
                <a:spcPct val="100000"/>
              </a:lnSpc>
              <a:spcBef>
                <a:spcPts val="0"/>
              </a:spcBef>
              <a:spcAft>
                <a:spcPts val="0"/>
              </a:spcAft>
              <a:buClrTx/>
              <a:buSzTx/>
              <a:buFontTx/>
              <a:buNone/>
              <a:tabLst/>
              <a:defRPr/>
            </a:pPr>
            <a:r>
              <a:rPr lang="lv-LV" sz="1200" b="1" kern="1200" dirty="0" smtClean="0">
                <a:solidFill>
                  <a:schemeClr val="tx1"/>
                </a:solidFill>
                <a:effectLst/>
                <a:latin typeface="+mn-lt"/>
                <a:ea typeface="+mn-ea"/>
                <a:cs typeface="+mn-cs"/>
              </a:rPr>
              <a:t>Vecumgrupā 31-40 ir visaugstākais īpatsvars to lauksaimnieku, kuri ieguvuši augstāko izglītību. Pārējās vecumgrupās pārliecinoši lielākais īpatsvars ir tiem lauksaimniekiem, kuri ieguvuši vidējo speciālo izglītību.</a:t>
            </a:r>
          </a:p>
          <a:p>
            <a:pPr marL="0" marR="0" indent="0" algn="l" defTabSz="914400" rtl="0" eaLnBrk="1" fontAlgn="auto" latinLnBrk="0" hangingPunct="1">
              <a:lnSpc>
                <a:spcPct val="100000"/>
              </a:lnSpc>
              <a:spcBef>
                <a:spcPts val="0"/>
              </a:spcBef>
              <a:spcAft>
                <a:spcPts val="0"/>
              </a:spcAft>
              <a:buClrTx/>
              <a:buSzTx/>
              <a:buFontTx/>
              <a:buNone/>
              <a:tabLst/>
              <a:defRPr/>
            </a:pPr>
            <a:endParaRPr lang="lv-LV" sz="1200" b="1" kern="1200" dirty="0" smtClean="0">
              <a:solidFill>
                <a:schemeClr val="tx1"/>
              </a:solidFill>
              <a:effectLst/>
              <a:latin typeface="+mn-lt"/>
              <a:ea typeface="+mn-ea"/>
              <a:cs typeface="+mn-cs"/>
            </a:endParaRP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11</a:t>
            </a:fld>
            <a:endParaRPr lang="lv-LV"/>
          </a:p>
        </p:txBody>
      </p:sp>
    </p:spTree>
    <p:extLst>
      <p:ext uri="{BB962C8B-B14F-4D97-AF65-F5344CB8AC3E}">
        <p14:creationId xmlns:p14="http://schemas.microsoft.com/office/powerpoint/2010/main" val="2622271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62% lauksaimnieku savas praktiskās zināšanas</a:t>
            </a:r>
            <a:r>
              <a:rPr lang="lv-LV" baseline="0" dirty="0" smtClean="0"/>
              <a:t> novērtējuši kā labas vai ļoti labas</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12</a:t>
            </a:fld>
            <a:endParaRPr lang="lv-LV"/>
          </a:p>
        </p:txBody>
      </p:sp>
    </p:spTree>
    <p:extLst>
      <p:ext uri="{BB962C8B-B14F-4D97-AF65-F5344CB8AC3E}">
        <p14:creationId xmlns:p14="http://schemas.microsoft.com/office/powerpoint/2010/main" val="2545642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b="1" kern="1200" dirty="0" smtClean="0">
                <a:solidFill>
                  <a:schemeClr val="tx1"/>
                </a:solidFill>
                <a:effectLst/>
                <a:latin typeface="+mn-lt"/>
                <a:ea typeface="+mn-ea"/>
                <a:cs typeface="+mn-cs"/>
              </a:rPr>
              <a:t>Trūkstošās zināšanas </a:t>
            </a:r>
            <a:endParaRPr lang="lv-LV"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Pēc jautājuma par lauksaimnieku praktisko zināšanu  pašvērtējumu 10 ballu sistēmā tika uzdots atvērtais jautājums -</a:t>
            </a:r>
            <a:r>
              <a:rPr lang="lv-LV" sz="1200" b="1" kern="1200" dirty="0" smtClean="0">
                <a:solidFill>
                  <a:schemeClr val="tx1"/>
                </a:solidFill>
                <a:effectLst/>
                <a:latin typeface="+mn-lt"/>
                <a:ea typeface="+mn-ea"/>
                <a:cs typeface="+mn-cs"/>
              </a:rPr>
              <a:t> </a:t>
            </a:r>
            <a:r>
              <a:rPr lang="lv-LV" sz="1200" kern="1200" dirty="0" smtClean="0">
                <a:solidFill>
                  <a:schemeClr val="tx1"/>
                </a:solidFill>
                <a:effectLst/>
                <a:latin typeface="+mn-lt"/>
                <a:ea typeface="+mn-ea"/>
                <a:cs typeface="+mn-cs"/>
              </a:rPr>
              <a:t>Kādu zināšanu pietrūkst?</a:t>
            </a:r>
          </a:p>
          <a:p>
            <a:r>
              <a:rPr lang="lv-LV" sz="1200" kern="1200" dirty="0" smtClean="0">
                <a:solidFill>
                  <a:schemeClr val="tx1"/>
                </a:solidFill>
                <a:effectLst/>
                <a:latin typeface="+mn-lt"/>
                <a:ea typeface="+mn-ea"/>
                <a:cs typeface="+mn-cs"/>
              </a:rPr>
              <a:t>Apkopojot atbildes, secinām, ka lielāko īpatsvaru – </a:t>
            </a:r>
            <a:r>
              <a:rPr lang="lv-LV" sz="1200" b="1" u="sng" kern="1200" dirty="0" smtClean="0">
                <a:solidFill>
                  <a:schemeClr val="tx1"/>
                </a:solidFill>
                <a:effectLst/>
                <a:latin typeface="+mn-lt"/>
                <a:ea typeface="+mn-ea"/>
                <a:cs typeface="+mn-cs"/>
              </a:rPr>
              <a:t>52% sastāda trūkstošās zināšanas lauksaimniecības</a:t>
            </a:r>
            <a:r>
              <a:rPr lang="lv-LV" sz="1200" kern="1200" dirty="0" smtClean="0">
                <a:solidFill>
                  <a:schemeClr val="tx1"/>
                </a:solidFill>
                <a:effectLst/>
                <a:latin typeface="+mn-lt"/>
                <a:ea typeface="+mn-ea"/>
                <a:cs typeface="+mn-cs"/>
              </a:rPr>
              <a:t> </a:t>
            </a:r>
            <a:r>
              <a:rPr lang="lv-LV" sz="1200" b="1" u="sng" kern="1200" dirty="0" smtClean="0">
                <a:solidFill>
                  <a:schemeClr val="tx1"/>
                </a:solidFill>
                <a:effectLst/>
                <a:latin typeface="+mn-lt"/>
                <a:ea typeface="+mn-ea"/>
                <a:cs typeface="+mn-cs"/>
              </a:rPr>
              <a:t>jomā</a:t>
            </a:r>
            <a:r>
              <a:rPr lang="lv-LV" sz="1200" kern="1200" dirty="0" smtClean="0">
                <a:solidFill>
                  <a:schemeClr val="tx1"/>
                </a:solidFill>
                <a:effectLst/>
                <a:latin typeface="+mn-lt"/>
                <a:ea typeface="+mn-ea"/>
                <a:cs typeface="+mn-cs"/>
              </a:rPr>
              <a:t>: </a:t>
            </a:r>
          </a:p>
          <a:p>
            <a:pPr lvl="0"/>
            <a:r>
              <a:rPr lang="lv-LV" sz="1200" kern="1200" dirty="0" smtClean="0">
                <a:solidFill>
                  <a:schemeClr val="tx1"/>
                </a:solidFill>
                <a:effectLst/>
                <a:latin typeface="+mn-lt"/>
                <a:ea typeface="+mn-ea"/>
                <a:cs typeface="+mn-cs"/>
              </a:rPr>
              <a:t>29% AGRONOMIJĀ (lauksaimniecības zemes iekopšana un apstrāde, augseka, augsnes auglības uzlabošana, mēslošana, mēslošanas plānu izstrāde, augu aizsardzības līdzekļu lietošana, bioloģiskās lauksaimniecības metodes, graudkopība, sēklas materiāla izvēle, zālāju ierīkošana, augļu dārzu ierīkošana un kopšana, nektāraugu audzēšana biškopības vajadzībām, cietes kartupeļu audzēšana), </a:t>
            </a:r>
          </a:p>
          <a:p>
            <a:pPr lvl="0"/>
            <a:r>
              <a:rPr lang="lv-LV" sz="1200" kern="1200" dirty="0" smtClean="0">
                <a:solidFill>
                  <a:schemeClr val="tx1"/>
                </a:solidFill>
                <a:effectLst/>
                <a:latin typeface="+mn-lt"/>
                <a:ea typeface="+mn-ea"/>
                <a:cs typeface="+mn-cs"/>
              </a:rPr>
              <a:t>7% LOPKOPĪBĀ (gaļas liellopu audzēšana, barības kvalitātes  kontrole, ganāmpulka apsaimniekošana, pārraudzība), </a:t>
            </a:r>
          </a:p>
          <a:p>
            <a:pPr lvl="0"/>
            <a:r>
              <a:rPr lang="lv-LV" sz="1200" kern="1200" dirty="0" smtClean="0">
                <a:solidFill>
                  <a:schemeClr val="tx1"/>
                </a:solidFill>
                <a:effectLst/>
                <a:latin typeface="+mn-lt"/>
                <a:ea typeface="+mn-ea"/>
                <a:cs typeface="+mn-cs"/>
              </a:rPr>
              <a:t>6% VETERINĀRIJĀ, </a:t>
            </a:r>
          </a:p>
          <a:p>
            <a:pPr lvl="0"/>
            <a:r>
              <a:rPr lang="lv-LV" sz="1200" kern="1200" dirty="0" smtClean="0">
                <a:solidFill>
                  <a:schemeClr val="tx1"/>
                </a:solidFill>
                <a:effectLst/>
                <a:latin typeface="+mn-lt"/>
                <a:ea typeface="+mn-ea"/>
                <a:cs typeface="+mn-cs"/>
              </a:rPr>
              <a:t>6% JAUNĀKĀ INFORMĀCIJA SPECIALIZĀCIJĀ.</a:t>
            </a:r>
          </a:p>
          <a:p>
            <a:r>
              <a:rPr lang="lv-LV" sz="1200" b="1" u="sng" kern="1200" dirty="0" smtClean="0">
                <a:solidFill>
                  <a:schemeClr val="tx1"/>
                </a:solidFill>
                <a:effectLst/>
                <a:latin typeface="+mn-lt"/>
                <a:ea typeface="+mn-ea"/>
                <a:cs typeface="+mn-cs"/>
              </a:rPr>
              <a:t>35% sastāda zināšanas uzņēmuma vadīšanā</a:t>
            </a:r>
            <a:r>
              <a:rPr lang="lv-LV" sz="1200" kern="1200" dirty="0" smtClean="0">
                <a:solidFill>
                  <a:schemeClr val="tx1"/>
                </a:solidFill>
                <a:effectLst/>
                <a:latin typeface="+mn-lt"/>
                <a:ea typeface="+mn-ea"/>
                <a:cs typeface="+mn-cs"/>
              </a:rPr>
              <a:t>: </a:t>
            </a:r>
          </a:p>
          <a:p>
            <a:pPr lvl="0"/>
            <a:r>
              <a:rPr lang="lv-LV" sz="1200" kern="1200" dirty="0" smtClean="0">
                <a:solidFill>
                  <a:schemeClr val="tx1"/>
                </a:solidFill>
                <a:effectLst/>
                <a:latin typeface="+mn-lt"/>
                <a:ea typeface="+mn-ea"/>
                <a:cs typeface="+mn-cs"/>
              </a:rPr>
              <a:t>10% minējuši zināšanas ekonomikā, </a:t>
            </a:r>
          </a:p>
          <a:p>
            <a:pPr lvl="0"/>
            <a:r>
              <a:rPr lang="lv-LV" sz="1200" kern="1200" dirty="0" smtClean="0">
                <a:solidFill>
                  <a:schemeClr val="tx1"/>
                </a:solidFill>
                <a:effectLst/>
                <a:latin typeface="+mn-lt"/>
                <a:ea typeface="+mn-ea"/>
                <a:cs typeface="+mn-cs"/>
              </a:rPr>
              <a:t>10% īpatsvaru veido grāmatvedība, finanšu vadība, investīciju piesaistīšana, </a:t>
            </a:r>
          </a:p>
          <a:p>
            <a:pPr lvl="0"/>
            <a:r>
              <a:rPr lang="lv-LV" sz="1200" kern="1200" dirty="0" smtClean="0">
                <a:solidFill>
                  <a:schemeClr val="tx1"/>
                </a:solidFill>
                <a:effectLst/>
                <a:latin typeface="+mn-lt"/>
                <a:ea typeface="+mn-ea"/>
                <a:cs typeface="+mn-cs"/>
              </a:rPr>
              <a:t>pārējos 15% sastāda likumdošana, projektu izstrāde, mārketings, dažādu juridisko jautājumu pārzināšana, dokumentu sagatavošana, efektīva laika plānošana.</a:t>
            </a:r>
          </a:p>
          <a:p>
            <a:r>
              <a:rPr lang="lv-LV" sz="1200" kern="1200" dirty="0" smtClean="0">
                <a:solidFill>
                  <a:schemeClr val="tx1"/>
                </a:solidFill>
                <a:effectLst/>
                <a:latin typeface="+mn-lt"/>
                <a:ea typeface="+mn-ea"/>
                <a:cs typeface="+mn-cs"/>
              </a:rPr>
              <a:t>Ņemot vērā, ka 51% respondentu saimniecības darbība ir līdz 5 gadiem, loģisks ir </a:t>
            </a:r>
            <a:r>
              <a:rPr lang="lv-LV" sz="1200" b="1" kern="1200" dirty="0" smtClean="0">
                <a:solidFill>
                  <a:schemeClr val="tx1"/>
                </a:solidFill>
                <a:effectLst/>
                <a:latin typeface="+mn-lt"/>
                <a:ea typeface="+mn-ea"/>
                <a:cs typeface="+mn-cs"/>
              </a:rPr>
              <a:t>arī praktisko zināšanu un pieredzes trūkums, ko nosaukuši 7%</a:t>
            </a:r>
            <a:r>
              <a:rPr lang="lv-LV" sz="1200" kern="1200" dirty="0" smtClean="0">
                <a:solidFill>
                  <a:schemeClr val="tx1"/>
                </a:solidFill>
                <a:effectLst/>
                <a:latin typeface="+mn-lt"/>
                <a:ea typeface="+mn-ea"/>
                <a:cs typeface="+mn-cs"/>
              </a:rPr>
              <a:t>.</a:t>
            </a:r>
          </a:p>
          <a:p>
            <a:r>
              <a:rPr lang="lv-LV" sz="1200" b="1" kern="1200" dirty="0" smtClean="0">
                <a:solidFill>
                  <a:schemeClr val="tx1"/>
                </a:solidFill>
                <a:effectLst/>
                <a:latin typeface="+mn-lt"/>
                <a:ea typeface="+mn-ea"/>
                <a:cs typeface="+mn-cs"/>
              </a:rPr>
              <a:t>Pārējos 6%</a:t>
            </a:r>
            <a:r>
              <a:rPr lang="lv-LV" sz="1200" kern="1200" dirty="0" smtClean="0">
                <a:solidFill>
                  <a:schemeClr val="tx1"/>
                </a:solidFill>
                <a:effectLst/>
                <a:latin typeface="+mn-lt"/>
                <a:ea typeface="+mn-ea"/>
                <a:cs typeface="+mn-cs"/>
              </a:rPr>
              <a:t> sastāda trūkstošās  zināšanas: tūrismā, ķīmijā, būvniecībā, zināšanas par tehnisku, datorprasmes.</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13</a:t>
            </a:fld>
            <a:endParaRPr lang="lv-LV"/>
          </a:p>
        </p:txBody>
      </p:sp>
    </p:spTree>
    <p:extLst>
      <p:ext uri="{BB962C8B-B14F-4D97-AF65-F5344CB8AC3E}">
        <p14:creationId xmlns:p14="http://schemas.microsoft.com/office/powerpoint/2010/main" val="353160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Kopumā</a:t>
            </a:r>
            <a:r>
              <a:rPr lang="lv-LV" baseline="0" dirty="0" smtClean="0"/>
              <a:t> konsultanti lauksaimnieku zināšanas un  prasmes novērtējuši kā viduvējas un gandrīz labas.</a:t>
            </a:r>
          </a:p>
          <a:p>
            <a:r>
              <a:rPr lang="lv-LV" baseline="0" dirty="0" smtClean="0"/>
              <a:t>Zemāko vērtējumu saņēmušas lauksaimnieku zināšanas un prasmes kooperācijas un sadarbības tīklu jautājumos, kā arī zināšanas likumdošanā, mārketingā, uzņēmējdarbībā.</a:t>
            </a:r>
          </a:p>
          <a:p>
            <a:r>
              <a:rPr lang="lv-LV" baseline="0" dirty="0" smtClean="0"/>
              <a:t>Virs vidējām vērtētas lauksaimnieku praktiskās zināšanas lauksaimniecībā, komunikācijas spējas, kā arī  datorprasmes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14</a:t>
            </a:fld>
            <a:endParaRPr lang="lv-LV"/>
          </a:p>
        </p:txBody>
      </p:sp>
    </p:spTree>
    <p:extLst>
      <p:ext uri="{BB962C8B-B14F-4D97-AF65-F5344CB8AC3E}">
        <p14:creationId xmlns:p14="http://schemas.microsoft.com/office/powerpoint/2010/main" val="2183817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Interesanti, ka zināšanu trūkumu likumdošanā, uzņēmējdarbībā un lauksaimniecībā</a:t>
            </a:r>
            <a:r>
              <a:rPr lang="lv-LV" baseline="0" dirty="0" smtClean="0"/>
              <a:t> lauksaimnieki cenšas kompensēt, izmantojot LLKC konsultantu pakalpojumus, taču zemāko vērtējumu saņēmušās lauksaimnieku zināšanas un prasmes kooperācijas un sadarbības tīklu jautājumos, kā arī mārketingā lauksaimnieki necenšas kompensēt. </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15</a:t>
            </a:fld>
            <a:endParaRPr lang="lv-LV"/>
          </a:p>
        </p:txBody>
      </p:sp>
    </p:spTree>
    <p:extLst>
      <p:ext uri="{BB962C8B-B14F-4D97-AF65-F5344CB8AC3E}">
        <p14:creationId xmlns:p14="http://schemas.microsoft.com/office/powerpoint/2010/main" val="274873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Vēlējāmies</a:t>
            </a:r>
            <a:r>
              <a:rPr lang="lv-LV" baseline="0" dirty="0" smtClean="0"/>
              <a:t> noskaidrot arī saimnieka aktivitāti ārpus saimniecības darbiem. Tā kā kooperācijas jautājumi pētījumā analizēti atsevišķi, šeit apskatījām saimnieka dalību ar kooperāciju nesaistītās organizācijās, jo tā ir iespēja plašāk pārstāvēt un aizstāvēt savas intereses, paplašināt redzes loku, tikties ar līdzīgi domājošiem, saņemt atbalstu un apmainīties ar zināšanām.</a:t>
            </a:r>
          </a:p>
          <a:p>
            <a:r>
              <a:rPr lang="lv-LV" baseline="0" dirty="0" smtClean="0"/>
              <a:t>Jāteic, ka lauksaimnieku aktivitāte ārpus saimniecības ir visai zeme, aptuveni tikai nepilna ceturtdaļa ir kādā organizācijā. Pozitīvi vērtējams, ka 86% no tiem, kuri ir kādas organizācijas biedrs, ir izvēlējušies ar lauksaimniecību saistītu organizāciju – pārsvarā tā ir dalība nozaru asociācijās vai biedrībās.</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16</a:t>
            </a:fld>
            <a:endParaRPr lang="lv-LV"/>
          </a:p>
        </p:txBody>
      </p:sp>
    </p:spTree>
    <p:extLst>
      <p:ext uri="{BB962C8B-B14F-4D97-AF65-F5344CB8AC3E}">
        <p14:creationId xmlns:p14="http://schemas.microsoft.com/office/powerpoint/2010/main" val="17591478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kern="1200" dirty="0" smtClean="0">
                <a:solidFill>
                  <a:schemeClr val="tx1"/>
                </a:solidFill>
                <a:effectLst/>
                <a:latin typeface="+mn-lt"/>
                <a:ea typeface="+mn-ea"/>
                <a:cs typeface="+mn-cs"/>
              </a:rPr>
              <a:t>Analizējot saimniecības pēc to ražošanas profila, var secināt, ka lielāko īpatsvaru jeb </a:t>
            </a:r>
            <a:r>
              <a:rPr lang="lv-LV" sz="1200" b="1" kern="1200" dirty="0" smtClean="0">
                <a:solidFill>
                  <a:schemeClr val="tx1"/>
                </a:solidFill>
                <a:effectLst/>
                <a:latin typeface="+mn-lt"/>
                <a:ea typeface="+mn-ea"/>
                <a:cs typeface="+mn-cs"/>
              </a:rPr>
              <a:t>83% no saimniecībām</a:t>
            </a:r>
            <a:r>
              <a:rPr lang="lv-LV" sz="1200" kern="1200" dirty="0" smtClean="0">
                <a:solidFill>
                  <a:schemeClr val="tx1"/>
                </a:solidFill>
                <a:effectLst/>
                <a:latin typeface="+mn-lt"/>
                <a:ea typeface="+mn-ea"/>
                <a:cs typeface="+mn-cs"/>
              </a:rPr>
              <a:t>, sastāda tādas, kas </a:t>
            </a:r>
            <a:r>
              <a:rPr lang="lv-LV" sz="1200" b="1" kern="1200" dirty="0" smtClean="0">
                <a:solidFill>
                  <a:schemeClr val="tx1"/>
                </a:solidFill>
                <a:effectLst/>
                <a:latin typeface="+mn-lt"/>
                <a:ea typeface="+mn-ea"/>
                <a:cs typeface="+mn-cs"/>
              </a:rPr>
              <a:t>nodarbojas tikai ar izejvielu ražošanu</a:t>
            </a:r>
            <a:r>
              <a:rPr lang="lv-LV" sz="1200" kern="1200" dirty="0" smtClean="0">
                <a:solidFill>
                  <a:schemeClr val="tx1"/>
                </a:solidFill>
                <a:effectLst/>
                <a:latin typeface="+mn-lt"/>
                <a:ea typeface="+mn-ea"/>
                <a:cs typeface="+mn-cs"/>
              </a:rPr>
              <a:t>. </a:t>
            </a:r>
          </a:p>
          <a:p>
            <a:r>
              <a:rPr lang="lv-LV" sz="1200" kern="1200" dirty="0" smtClean="0">
                <a:solidFill>
                  <a:schemeClr val="tx1"/>
                </a:solidFill>
                <a:effectLst/>
                <a:latin typeface="+mn-lt"/>
                <a:ea typeface="+mn-ea"/>
                <a:cs typeface="+mn-cs"/>
              </a:rPr>
              <a:t>Tikai </a:t>
            </a:r>
            <a:r>
              <a:rPr lang="lv-LV" sz="1200" b="1" kern="1200" dirty="0" smtClean="0">
                <a:solidFill>
                  <a:schemeClr val="tx1"/>
                </a:solidFill>
                <a:effectLst/>
                <a:latin typeface="+mn-lt"/>
                <a:ea typeface="+mn-ea"/>
                <a:cs typeface="+mn-cs"/>
              </a:rPr>
              <a:t>17%</a:t>
            </a:r>
            <a:r>
              <a:rPr lang="lv-LV" sz="1200" kern="1200" dirty="0" smtClean="0">
                <a:solidFill>
                  <a:schemeClr val="tx1"/>
                </a:solidFill>
                <a:effectLst/>
                <a:latin typeface="+mn-lt"/>
                <a:ea typeface="+mn-ea"/>
                <a:cs typeface="+mn-cs"/>
              </a:rPr>
              <a:t> </a:t>
            </a:r>
            <a:r>
              <a:rPr lang="lv-LV" sz="1200" b="1" kern="1200" dirty="0" smtClean="0">
                <a:solidFill>
                  <a:schemeClr val="tx1"/>
                </a:solidFill>
                <a:effectLst/>
                <a:latin typeface="+mn-lt"/>
                <a:ea typeface="+mn-ea"/>
                <a:cs typeface="+mn-cs"/>
              </a:rPr>
              <a:t>saimniecību</a:t>
            </a:r>
            <a:r>
              <a:rPr lang="lv-LV" sz="1200" kern="1200" dirty="0" smtClean="0">
                <a:solidFill>
                  <a:schemeClr val="tx1"/>
                </a:solidFill>
                <a:effectLst/>
                <a:latin typeface="+mn-lt"/>
                <a:ea typeface="+mn-ea"/>
                <a:cs typeface="+mn-cs"/>
              </a:rPr>
              <a:t> ir tādas, kur </a:t>
            </a:r>
            <a:r>
              <a:rPr lang="lv-LV" sz="1200" b="1" kern="1200" dirty="0" smtClean="0">
                <a:solidFill>
                  <a:schemeClr val="tx1"/>
                </a:solidFill>
                <a:effectLst/>
                <a:latin typeface="+mn-lt"/>
                <a:ea typeface="+mn-ea"/>
                <a:cs typeface="+mn-cs"/>
              </a:rPr>
              <a:t>paralēli izejvielu ražošanai arī nodarbojas ar pārstrādi </a:t>
            </a:r>
            <a:r>
              <a:rPr lang="lv-LV" sz="1200" b="0" kern="1200" dirty="0" smtClean="0">
                <a:solidFill>
                  <a:schemeClr val="tx1"/>
                </a:solidFill>
                <a:effectLst/>
                <a:latin typeface="+mn-lt"/>
                <a:ea typeface="+mn-ea"/>
                <a:cs typeface="+mn-cs"/>
              </a:rPr>
              <a:t>vai</a:t>
            </a:r>
            <a:r>
              <a:rPr lang="lv-LV" sz="1200" b="1" kern="1200" dirty="0" smtClean="0">
                <a:solidFill>
                  <a:schemeClr val="tx1"/>
                </a:solidFill>
                <a:effectLst/>
                <a:latin typeface="+mn-lt"/>
                <a:ea typeface="+mn-ea"/>
                <a:cs typeface="+mn-cs"/>
              </a:rPr>
              <a:t> pakalpojumu sniegšanu</a:t>
            </a:r>
            <a:r>
              <a:rPr lang="lv-LV" sz="1200" kern="1200" dirty="0" smtClean="0">
                <a:solidFill>
                  <a:schemeClr val="tx1"/>
                </a:solidFill>
                <a:effectLst/>
                <a:latin typeface="+mn-lt"/>
                <a:ea typeface="+mn-ea"/>
                <a:cs typeface="+mn-cs"/>
              </a:rPr>
              <a:t> – cenšas saražotajai produkcijai pievienot papildus vērtību vai efektīvāk izmantot savu tehniku vai zināšanas (pakalpojumos ietilpst arī konsultācijas). </a:t>
            </a:r>
          </a:p>
          <a:p>
            <a:r>
              <a:rPr lang="lv-LV" sz="1200" b="1" kern="1200" dirty="0" smtClean="0">
                <a:solidFill>
                  <a:schemeClr val="tx1"/>
                </a:solidFill>
                <a:effectLst/>
                <a:latin typeface="+mn-lt"/>
                <a:ea typeface="+mn-ea"/>
                <a:cs typeface="+mn-cs"/>
              </a:rPr>
              <a:t>84%</a:t>
            </a:r>
            <a:r>
              <a:rPr lang="lv-LV" sz="1200" kern="1200" dirty="0" smtClean="0">
                <a:solidFill>
                  <a:schemeClr val="tx1"/>
                </a:solidFill>
                <a:effectLst/>
                <a:latin typeface="+mn-lt"/>
                <a:ea typeface="+mn-ea"/>
                <a:cs typeface="+mn-cs"/>
              </a:rPr>
              <a:t> šo saimniecību (kuras </a:t>
            </a:r>
            <a:r>
              <a:rPr lang="lv-LV" sz="1200" b="1" kern="1200" dirty="0" smtClean="0">
                <a:solidFill>
                  <a:schemeClr val="tx1"/>
                </a:solidFill>
                <a:effectLst/>
                <a:latin typeface="+mn-lt"/>
                <a:ea typeface="+mn-ea"/>
                <a:cs typeface="+mn-cs"/>
              </a:rPr>
              <a:t>nodarbojas ar pārstrādi </a:t>
            </a:r>
            <a:r>
              <a:rPr lang="lv-LV" sz="1200" b="0" kern="1200" dirty="0" smtClean="0">
                <a:solidFill>
                  <a:schemeClr val="tx1"/>
                </a:solidFill>
                <a:effectLst/>
                <a:latin typeface="+mn-lt"/>
                <a:ea typeface="+mn-ea"/>
                <a:cs typeface="+mn-cs"/>
              </a:rPr>
              <a:t>vai</a:t>
            </a:r>
            <a:r>
              <a:rPr lang="lv-LV" sz="1200" b="1" kern="1200" dirty="0" smtClean="0">
                <a:solidFill>
                  <a:schemeClr val="tx1"/>
                </a:solidFill>
                <a:effectLst/>
                <a:latin typeface="+mn-lt"/>
                <a:ea typeface="+mn-ea"/>
                <a:cs typeface="+mn-cs"/>
              </a:rPr>
              <a:t> pakalpojumu sniegšanu</a:t>
            </a:r>
            <a:r>
              <a:rPr lang="lv-LV" sz="1200" kern="1200" dirty="0" smtClean="0">
                <a:solidFill>
                  <a:schemeClr val="tx1"/>
                </a:solidFill>
                <a:effectLst/>
                <a:latin typeface="+mn-lt"/>
                <a:ea typeface="+mn-ea"/>
                <a:cs typeface="+mn-cs"/>
              </a:rPr>
              <a:t>) darbības ilgums ir </a:t>
            </a:r>
            <a:r>
              <a:rPr lang="lv-LV" sz="1200" b="1" kern="1200" dirty="0" smtClean="0">
                <a:solidFill>
                  <a:schemeClr val="tx1"/>
                </a:solidFill>
                <a:effectLst/>
                <a:latin typeface="+mn-lt"/>
                <a:ea typeface="+mn-ea"/>
                <a:cs typeface="+mn-cs"/>
              </a:rPr>
              <a:t>līdz 10 gadiem </a:t>
            </a:r>
            <a:r>
              <a:rPr lang="lv-LV" sz="1200" kern="1200" dirty="0" smtClean="0">
                <a:solidFill>
                  <a:schemeClr val="tx1"/>
                </a:solidFill>
                <a:effectLst/>
                <a:latin typeface="+mn-lt"/>
                <a:ea typeface="+mn-ea"/>
                <a:cs typeface="+mn-cs"/>
              </a:rPr>
              <a:t>(saimniecību grupā, kas nodarbojas tikai ar resursu ražošanu, saimniecības ar darbības ilgumu līdz 10 gadiem sastāda 66%);</a:t>
            </a:r>
          </a:p>
          <a:p>
            <a:r>
              <a:rPr lang="lv-LV" sz="1200" b="1" kern="1200" dirty="0" smtClean="0">
                <a:solidFill>
                  <a:schemeClr val="tx1"/>
                </a:solidFill>
                <a:effectLst/>
                <a:latin typeface="+mn-lt"/>
                <a:ea typeface="+mn-ea"/>
                <a:cs typeface="+mn-cs"/>
              </a:rPr>
              <a:t>72%</a:t>
            </a:r>
            <a:r>
              <a:rPr lang="lv-LV" sz="1200" kern="1200" dirty="0" smtClean="0">
                <a:solidFill>
                  <a:schemeClr val="tx1"/>
                </a:solidFill>
                <a:effectLst/>
                <a:latin typeface="+mn-lt"/>
                <a:ea typeface="+mn-ea"/>
                <a:cs typeface="+mn-cs"/>
              </a:rPr>
              <a:t> apsaimniekojamās zemes platība ir līdz 40ha (41% grupā 16-40ha) (saimniecību grupā, kas nodarbojas tikai ar resursu ražošanu, saimniecības ar apsaimniekojamās zemes platību līdz 40ha  sastāda 54%);</a:t>
            </a:r>
          </a:p>
          <a:p>
            <a:r>
              <a:rPr lang="lv-LV" sz="1200" b="1" kern="1200" dirty="0" smtClean="0">
                <a:solidFill>
                  <a:schemeClr val="tx1"/>
                </a:solidFill>
                <a:effectLst/>
                <a:latin typeface="+mn-lt"/>
                <a:ea typeface="+mn-ea"/>
                <a:cs typeface="+mn-cs"/>
              </a:rPr>
              <a:t>81% </a:t>
            </a:r>
            <a:r>
              <a:rPr lang="lv-LV" sz="1200" kern="1200" dirty="0" smtClean="0">
                <a:solidFill>
                  <a:schemeClr val="tx1"/>
                </a:solidFill>
                <a:effectLst/>
                <a:latin typeface="+mn-lt"/>
                <a:ea typeface="+mn-ea"/>
                <a:cs typeface="+mn-cs"/>
              </a:rPr>
              <a:t>saimnieku uzskata, ka ir atradis savas zemes racionālāko izmantošanas veidu (saimniecību grupā, kas nodarbojas tikai ar resursu ražošanu, 77% saimnieku uzskata, ka ir atradis savas zemes racionālāko izmantošanas veidu).</a:t>
            </a:r>
          </a:p>
          <a:p>
            <a:r>
              <a:rPr lang="lv-LV" sz="1200" b="1" kern="1200" dirty="0" smtClean="0">
                <a:solidFill>
                  <a:schemeClr val="tx1"/>
                </a:solidFill>
                <a:effectLst/>
                <a:latin typeface="+mn-lt"/>
                <a:ea typeface="+mn-ea"/>
                <a:cs typeface="+mn-cs"/>
              </a:rPr>
              <a:t>No šī salīdzinājuma var secināt, ka veidu, kā nopelnīt papildus resursu ražošanai vairāk meklē mazākas saimniecības, kā arī jaunākas saimniecības – iespējams, lauksaimnieki, kas darbību uzsākuši salīdzinoši nesenākā pagātnē, jau startā mērķtiecīgāk un apdomīgāk meklē iespējas un kombinācijas, kā nopelnīt vairāk. </a:t>
            </a:r>
          </a:p>
          <a:p>
            <a:endParaRPr lang="lv-LV" b="1" dirty="0"/>
          </a:p>
        </p:txBody>
      </p:sp>
      <p:sp>
        <p:nvSpPr>
          <p:cNvPr id="4" name="Slide Number Placeholder 3"/>
          <p:cNvSpPr>
            <a:spLocks noGrp="1"/>
          </p:cNvSpPr>
          <p:nvPr>
            <p:ph type="sldNum" sz="quarter" idx="10"/>
          </p:nvPr>
        </p:nvSpPr>
        <p:spPr/>
        <p:txBody>
          <a:bodyPr/>
          <a:lstStyle/>
          <a:p>
            <a:fld id="{AE549B7C-5A46-4F70-A409-E44EEC6F7FA1}" type="slidenum">
              <a:rPr lang="lv-LV" smtClean="0"/>
              <a:t>17</a:t>
            </a:fld>
            <a:endParaRPr lang="lv-LV"/>
          </a:p>
        </p:txBody>
      </p:sp>
    </p:spTree>
    <p:extLst>
      <p:ext uri="{BB962C8B-B14F-4D97-AF65-F5344CB8AC3E}">
        <p14:creationId xmlns:p14="http://schemas.microsoft.com/office/powerpoint/2010/main" val="1546357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61% saimniecību, apgrozījums no ha sastāda 101-400 </a:t>
            </a:r>
            <a:r>
              <a:rPr lang="lv-LV" dirty="0" err="1" smtClean="0"/>
              <a:t>Eur</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18</a:t>
            </a:fld>
            <a:endParaRPr lang="lv-LV"/>
          </a:p>
        </p:txBody>
      </p:sp>
    </p:spTree>
    <p:extLst>
      <p:ext uri="{BB962C8B-B14F-4D97-AF65-F5344CB8AC3E}">
        <p14:creationId xmlns:p14="http://schemas.microsoft.com/office/powerpoint/2010/main" val="2799591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Visaugstāko apmierinātības līmeni uzrādījuši saimnieki, kuru apgrozījums no ha sastāda 101-500 </a:t>
            </a:r>
            <a:r>
              <a:rPr lang="lv-LV" dirty="0" err="1" smtClean="0"/>
              <a:t>Eur</a:t>
            </a:r>
            <a:r>
              <a:rPr lang="lv-LV" dirty="0" smtClean="0"/>
              <a:t> no ha,</a:t>
            </a:r>
            <a:r>
              <a:rPr lang="lv-LV" baseline="0" dirty="0" smtClean="0"/>
              <a:t> savukārt  tie, kuri sasnieguši apgrozījumu virs 400 </a:t>
            </a:r>
            <a:r>
              <a:rPr lang="lv-LV" baseline="0" dirty="0" err="1" smtClean="0"/>
              <a:t>Eur</a:t>
            </a:r>
            <a:r>
              <a:rPr lang="lv-LV" baseline="0" dirty="0" smtClean="0"/>
              <a:t> no ha nemaz nevērtē savas saimniecības darbību ar teicami vai izcili bet gan – labi, ļoti labi.</a:t>
            </a:r>
          </a:p>
          <a:p>
            <a:r>
              <a:rPr lang="lv-LV" baseline="0" dirty="0" smtClean="0"/>
              <a:t>20% no visām saimniecībām savu </a:t>
            </a:r>
            <a:r>
              <a:rPr lang="lv-LV" baseline="0" dirty="0" err="1" smtClean="0"/>
              <a:t>apgrōzījumu</a:t>
            </a:r>
            <a:r>
              <a:rPr lang="lv-LV" baseline="0" dirty="0" smtClean="0"/>
              <a:t> vērtē uz 5 vai zemāk, pārējie 80 % no 6 uz augšu</a:t>
            </a:r>
          </a:p>
          <a:p>
            <a:r>
              <a:rPr lang="lv-LV" baseline="0" dirty="0" smtClean="0"/>
              <a:t>Lielā daļa saimniecību koncentrētas apgrozījuma grupā 101-300 </a:t>
            </a:r>
            <a:r>
              <a:rPr lang="lv-LV" baseline="0" dirty="0" err="1" smtClean="0"/>
              <a:t>Eur</a:t>
            </a:r>
            <a:r>
              <a:rPr lang="lv-LV" baseline="0" dirty="0" smtClean="0"/>
              <a:t> / ha un ar saimnieku apmierinātības līmeni – labi, ļoti labi</a:t>
            </a:r>
          </a:p>
        </p:txBody>
      </p:sp>
      <p:sp>
        <p:nvSpPr>
          <p:cNvPr id="4" name="Slide Number Placeholder 3"/>
          <p:cNvSpPr>
            <a:spLocks noGrp="1"/>
          </p:cNvSpPr>
          <p:nvPr>
            <p:ph type="sldNum" sz="quarter" idx="10"/>
          </p:nvPr>
        </p:nvSpPr>
        <p:spPr/>
        <p:txBody>
          <a:bodyPr/>
          <a:lstStyle/>
          <a:p>
            <a:fld id="{AE549B7C-5A46-4F70-A409-E44EEC6F7FA1}" type="slidenum">
              <a:rPr lang="lv-LV" smtClean="0"/>
              <a:t>19</a:t>
            </a:fld>
            <a:endParaRPr lang="lv-LV"/>
          </a:p>
        </p:txBody>
      </p:sp>
    </p:spTree>
    <p:extLst>
      <p:ext uri="{BB962C8B-B14F-4D97-AF65-F5344CB8AC3E}">
        <p14:creationId xmlns:p14="http://schemas.microsoft.com/office/powerpoint/2010/main" val="1005340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b="1" kern="1200" dirty="0" smtClean="0">
                <a:solidFill>
                  <a:srgbClr val="FF0000"/>
                </a:solidFill>
                <a:effectLst/>
                <a:latin typeface="+mn-lt"/>
                <a:ea typeface="+mn-ea"/>
                <a:cs typeface="+mn-cs"/>
              </a:rPr>
              <a:t>Saimniecību  atlase  </a:t>
            </a:r>
            <a:r>
              <a:rPr lang="lv-LV" sz="1200" kern="1200" dirty="0" smtClean="0">
                <a:solidFill>
                  <a:srgbClr val="FF0000"/>
                </a:solidFill>
                <a:effectLst/>
                <a:latin typeface="+mn-lt"/>
                <a:ea typeface="+mn-ea"/>
                <a:cs typeface="+mn-cs"/>
              </a:rPr>
              <a:t>tika veikta pēc nejaušības principa, nodrošinot programmas dalībnieku proporciju atbilstoši saimniecību pārstāvniecībai reģionos, kā arī 8 galveno pētāmo nozaru pārstāvniecību proporciju atbilstoši statistikas datiem. Maksimāli centāmies atlasīt programmas “aktīvās” saimniecības. </a:t>
            </a:r>
            <a:r>
              <a:rPr lang="lv-LV" sz="1200" b="1" kern="1200" dirty="0" smtClean="0">
                <a:solidFill>
                  <a:schemeClr val="tx1"/>
                </a:solidFill>
                <a:effectLst/>
                <a:latin typeface="+mn-lt"/>
                <a:ea typeface="+mn-ea"/>
                <a:cs typeface="+mn-cs"/>
              </a:rPr>
              <a:t>Taču, jāatzīmē, ka mūsu izvēlētā un analizētā respondentu kopa nereprezentē Latvijas “vidējo” situāciju, bet tāds arī bija mūsu mērķis – noskaidrot ko vairāk par saimniecībām, kuras vada gados jaunāki saimnieki un arī par saimniecībām, kuras ir salīdzinoši jaunākas.</a:t>
            </a:r>
            <a:endParaRPr lang="lv-LV"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lv-LV" sz="1200" kern="1200" dirty="0" smtClean="0">
              <a:solidFill>
                <a:srgbClr val="FF0000"/>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lv-LV" sz="1200" kern="1200" dirty="0" smtClean="0">
              <a:solidFill>
                <a:schemeClr val="tx1"/>
              </a:solidFill>
              <a:effectLst/>
              <a:latin typeface="+mn-lt"/>
              <a:ea typeface="+mn-ea"/>
              <a:cs typeface="+mn-cs"/>
            </a:endParaRPr>
          </a:p>
          <a:p>
            <a:r>
              <a:rPr lang="lv-LV" sz="1200" b="1" kern="1200" dirty="0" smtClean="0">
                <a:solidFill>
                  <a:schemeClr val="tx1"/>
                </a:solidFill>
                <a:effectLst/>
                <a:latin typeface="+mn-lt"/>
                <a:ea typeface="+mn-ea"/>
                <a:cs typeface="+mn-cs"/>
              </a:rPr>
              <a:t>Izvēli noteicošie faktori </a:t>
            </a:r>
            <a:r>
              <a:rPr lang="lv-LV" sz="1200" kern="1200" dirty="0" smtClean="0">
                <a:solidFill>
                  <a:schemeClr val="tx1"/>
                </a:solidFill>
                <a:effectLst/>
                <a:latin typeface="+mn-lt"/>
                <a:ea typeface="+mn-ea"/>
                <a:cs typeface="+mn-cs"/>
              </a:rPr>
              <a:t>–</a:t>
            </a:r>
          </a:p>
          <a:p>
            <a:pPr lvl="0"/>
            <a:r>
              <a:rPr lang="lv-LV" sz="1200" kern="1200" dirty="0" smtClean="0">
                <a:solidFill>
                  <a:schemeClr val="tx1"/>
                </a:solidFill>
                <a:effectLst/>
                <a:latin typeface="+mn-lt"/>
                <a:ea typeface="+mn-ea"/>
                <a:cs typeface="+mn-cs"/>
              </a:rPr>
              <a:t>šo mērķauditoriju varējām sasniegt izmantojot pašu resursus – biroju cilvēkus</a:t>
            </a:r>
          </a:p>
          <a:p>
            <a:pPr lvl="0"/>
            <a:r>
              <a:rPr lang="lv-LV" sz="1200" kern="1200" dirty="0" smtClean="0">
                <a:solidFill>
                  <a:schemeClr val="tx1"/>
                </a:solidFill>
                <a:effectLst/>
                <a:latin typeface="+mn-lt"/>
                <a:ea typeface="+mn-ea"/>
                <a:cs typeface="+mn-cs"/>
              </a:rPr>
              <a:t>mērķauditorija, kuru mēs vēlējāmies sasniegt, ir aktīvi lauksaimnieki, kuri vēlas attīstīties, programmas dalībnieki atbilst šim kritērijam</a:t>
            </a:r>
          </a:p>
          <a:p>
            <a:pPr lvl="0"/>
            <a:r>
              <a:rPr lang="lv-LV" sz="1200" kern="1200" dirty="0" smtClean="0">
                <a:solidFill>
                  <a:schemeClr val="tx1"/>
                </a:solidFill>
                <a:effectLst/>
                <a:latin typeface="+mn-lt"/>
                <a:ea typeface="+mn-ea"/>
                <a:cs typeface="+mn-cs"/>
              </a:rPr>
              <a:t>mūsu konsultanti pazīst šos respondentus, attiecīgi – iespēja veikt vērtējumu “no malas” </a:t>
            </a:r>
          </a:p>
          <a:p>
            <a:pPr lvl="0"/>
            <a:r>
              <a:rPr lang="lv-LV" sz="1200" kern="1200" dirty="0" smtClean="0">
                <a:solidFill>
                  <a:schemeClr val="tx1"/>
                </a:solidFill>
                <a:effectLst/>
                <a:latin typeface="+mn-lt"/>
                <a:ea typeface="+mn-ea"/>
                <a:cs typeface="+mn-cs"/>
              </a:rPr>
              <a:t>konsultantiem jau ir dati par šīm saimniecībām, kurus tas var savadīt patstāvīgi, netērējot klientam tik dārgo laiku</a:t>
            </a:r>
          </a:p>
          <a:p>
            <a:endParaRPr lang="lv-LV" sz="1200" b="1" kern="1200" dirty="0" smtClean="0">
              <a:solidFill>
                <a:schemeClr val="tx1"/>
              </a:solidFill>
              <a:effectLst/>
              <a:latin typeface="+mn-lt"/>
              <a:ea typeface="+mn-ea"/>
              <a:cs typeface="+mn-cs"/>
            </a:endParaRPr>
          </a:p>
          <a:p>
            <a:endParaRPr lang="lv-LV" sz="1200" b="1" kern="1200" dirty="0" smtClean="0">
              <a:solidFill>
                <a:schemeClr val="tx1"/>
              </a:solidFill>
              <a:effectLst/>
              <a:latin typeface="+mn-lt"/>
              <a:ea typeface="+mn-ea"/>
              <a:cs typeface="+mn-cs"/>
            </a:endParaRPr>
          </a:p>
          <a:p>
            <a:r>
              <a:rPr lang="lv-LV" sz="1200" b="1" kern="1200" dirty="0" smtClean="0">
                <a:solidFill>
                  <a:schemeClr val="tx1"/>
                </a:solidFill>
                <a:effectLst/>
                <a:latin typeface="+mn-lt"/>
                <a:ea typeface="+mn-ea"/>
                <a:cs typeface="+mn-cs"/>
              </a:rPr>
              <a:t>KONSULTANTA anketu</a:t>
            </a:r>
            <a:r>
              <a:rPr lang="lv-LV" sz="1200" kern="1200" dirty="0" smtClean="0">
                <a:solidFill>
                  <a:schemeClr val="tx1"/>
                </a:solidFill>
                <a:effectLst/>
                <a:latin typeface="+mn-lt"/>
                <a:ea typeface="+mn-ea"/>
                <a:cs typeface="+mn-cs"/>
              </a:rPr>
              <a:t> aizpilda konsultants par anketējamo saimniecību patstāvīgi, tajā ietverta informācija par saimniecību, kurai konsultantam jābūt pieejamai, zināmai, iekļautai CRM datu bāzē, lai nebūtu lieki jātērē saimnieka laiks, veicot klienta anketēšanu. Konsultanta anketas noslēgumā ietverts konsultanta eksperta skatījums par saimniecību. Mums ļoti svarīgi, lai tas būtu patiess, jo vēlamies, lai skatījums par katru saimniecību būtu arī “no malas”, pat, ja tas ir krasi atšķirīgs no paša saimnieka redzējuma par viņa saimniecību.</a:t>
            </a:r>
          </a:p>
          <a:p>
            <a:r>
              <a:rPr lang="lv-LV" sz="1200" b="1" kern="1200" dirty="0" smtClean="0">
                <a:solidFill>
                  <a:schemeClr val="tx1"/>
                </a:solidFill>
                <a:effectLst/>
                <a:latin typeface="+mn-lt"/>
                <a:ea typeface="+mn-ea"/>
                <a:cs typeface="+mn-cs"/>
              </a:rPr>
              <a:t>KLIENTA anketu </a:t>
            </a:r>
            <a:r>
              <a:rPr lang="lv-LV" sz="1200" kern="1200" dirty="0" smtClean="0">
                <a:solidFill>
                  <a:schemeClr val="tx1"/>
                </a:solidFill>
                <a:effectLst/>
                <a:latin typeface="+mn-lt"/>
                <a:ea typeface="+mn-ea"/>
                <a:cs typeface="+mn-cs"/>
              </a:rPr>
              <a:t> aizpilda konsultants kopā ar klientu, uzaicinot klientu uz sarunu birojā vai arī dodoties pie saimnieka. Veidojot šo anketu, fokusējāmies, lai ne tikai savāktu “sausus datus”, bet, lai noskaidrotu, ko domā, kā redz, kā jūtas lauksaimnieks.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a:t>
            </a:fld>
            <a:endParaRPr lang="lv-LV"/>
          </a:p>
        </p:txBody>
      </p:sp>
    </p:spTree>
    <p:extLst>
      <p:ext uri="{BB962C8B-B14F-4D97-AF65-F5344CB8AC3E}">
        <p14:creationId xmlns:p14="http://schemas.microsoft.com/office/powerpoint/2010/main" val="18912754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Šī informācija analizēta arī dažādos griezumos – reģionālajā, pēc saimnieka izglītības līmeņa un vecuma, kā arī pēc saimniecību darbības sfēras, lai noskaidrotu dažādas līdz šim neizpētītas kopsakarības;</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20</a:t>
            </a:fld>
            <a:endParaRPr lang="lv-LV"/>
          </a:p>
        </p:txBody>
      </p:sp>
    </p:spTree>
    <p:extLst>
      <p:ext uri="{BB962C8B-B14F-4D97-AF65-F5344CB8AC3E}">
        <p14:creationId xmlns:p14="http://schemas.microsoft.com/office/powerpoint/2010/main" val="3774185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21</a:t>
            </a:fld>
            <a:endParaRPr lang="lv-LV"/>
          </a:p>
        </p:txBody>
      </p:sp>
    </p:spTree>
    <p:extLst>
      <p:ext uri="{BB962C8B-B14F-4D97-AF65-F5344CB8AC3E}">
        <p14:creationId xmlns:p14="http://schemas.microsoft.com/office/powerpoint/2010/main" val="2098280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Apskatot saimnieku iesaisti kopdarbības formās, var secināt, ka Zemgalē</a:t>
            </a:r>
            <a:r>
              <a:rPr lang="lv-LV" baseline="0" dirty="0" smtClean="0"/>
              <a:t> lielāks ir to saimnieku īpatsvars, kuri izmanto  kādu no kopdarbības formām. Tas (un arī apstāklis, ka graudkopības nozare pētījuma saimniecībās ir dominējošā) apstiprina spēcīga kooperatīva  esamību Zemgalē. Zemgalē 2/3 lauksaimnieku no tiem, kas izmanto kādu kopdarbības formu, izmanto kooperatīvās sabiedrības formu, pārējos reģionos šādu saimniecību īpatsvars sastāda aptuveni pusi.</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22</a:t>
            </a:fld>
            <a:endParaRPr lang="lv-LV"/>
          </a:p>
        </p:txBody>
      </p:sp>
    </p:spTree>
    <p:extLst>
      <p:ext uri="{BB962C8B-B14F-4D97-AF65-F5344CB8AC3E}">
        <p14:creationId xmlns:p14="http://schemas.microsoft.com/office/powerpoint/2010/main" val="1270860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Lauksaimnieki visaugstāk</a:t>
            </a:r>
            <a:r>
              <a:rPr lang="lv-LV" baseline="0" dirty="0" smtClean="0"/>
              <a:t> vērtē kopdarbības sniegtos finansiālos ieguvumus, bet, ne mazāk svarīgs ir arī emocionālais ieguvums – proti – atbalsta sajūta!</a:t>
            </a:r>
          </a:p>
          <a:p>
            <a:r>
              <a:rPr lang="lv-LV" baseline="0" dirty="0" smtClean="0"/>
              <a:t>Taču nozīmīga problēma kopdarbības attīstībai  Latvijā ir spēcīgu kopdarbības vadītāju/ līderu trūkums, kas savukārt rada nākamo problēmu – kopdarbības sniegtie pakalpojumi netiek nodrošināti pietiekami augstā līmenī, saimniekos nespēj radīt  uzticamību, pārliecību</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23</a:t>
            </a:fld>
            <a:endParaRPr lang="lv-LV"/>
          </a:p>
        </p:txBody>
      </p:sp>
    </p:spTree>
    <p:extLst>
      <p:ext uri="{BB962C8B-B14F-4D97-AF65-F5344CB8AC3E}">
        <p14:creationId xmlns:p14="http://schemas.microsoft.com/office/powerpoint/2010/main" val="36049692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400" dirty="0" smtClean="0"/>
              <a:t>*   Cits: trešdaļa</a:t>
            </a:r>
            <a:r>
              <a:rPr lang="lv-LV" sz="1400" baseline="0" dirty="0" smtClean="0"/>
              <a:t> no tiem, kas izvēlējušies atbilžu variantu «cits», kā iemeslu minuši cilvēciskos faktorus – mentalitāte, ķildas, neprasmi sadarboties,  vienoties. Citējot: «</a:t>
            </a:r>
            <a:r>
              <a:rPr lang="pt-BR" sz="1400" baseline="0" dirty="0" smtClean="0"/>
              <a:t>ja ir divi tad trešais ir lieks</a:t>
            </a:r>
            <a:r>
              <a:rPr lang="lv-LV" sz="1400" baseline="0" dirty="0" smtClean="0"/>
              <a:t>», «Nav vēlēšanās, katram ir savs tirgus», «katrs labāk pats par sevi darbojas</a:t>
            </a:r>
            <a:r>
              <a:rPr lang="lv-LV" sz="1400" b="1" baseline="0" dirty="0" smtClean="0"/>
              <a:t>».  </a:t>
            </a:r>
            <a:r>
              <a:rPr lang="lv-LV" sz="1400" b="0" baseline="0" dirty="0" smtClean="0"/>
              <a:t>Ceturtdaļa atbildējusi, ka nav domājusi vai nezin. </a:t>
            </a:r>
            <a:r>
              <a:rPr lang="lv-LV" sz="1400" b="1" baseline="0" dirty="0" smtClean="0"/>
              <a:t>Pārējās atbildes: </a:t>
            </a:r>
            <a:r>
              <a:rPr lang="lv-LV" sz="1400" b="0" i="0" u="none" strike="noStrike" kern="1200" dirty="0" smtClean="0">
                <a:solidFill>
                  <a:schemeClr val="tx1"/>
                </a:solidFill>
                <a:effectLst/>
                <a:latin typeface="+mn-lt"/>
                <a:ea typeface="+mn-ea"/>
                <a:cs typeface="+mn-cs"/>
              </a:rPr>
              <a:t>Liegums kooperēties ar tehniku, kas iegādāta modernizācijas projektos;</a:t>
            </a:r>
            <a:r>
              <a:rPr lang="lv-LV" sz="1400" dirty="0" smtClean="0"/>
              <a:t> </a:t>
            </a:r>
            <a:r>
              <a:rPr lang="lv-LV" sz="1400" b="0" i="0" u="none" strike="noStrike" kern="1200" dirty="0" smtClean="0">
                <a:solidFill>
                  <a:schemeClr val="tx1"/>
                </a:solidFill>
                <a:effectLst/>
                <a:latin typeface="+mn-lt"/>
                <a:ea typeface="+mn-ea"/>
                <a:cs typeface="+mn-cs"/>
              </a:rPr>
              <a:t>netaisnības piena tirgū ( cenai visiem jābūt vienādai);</a:t>
            </a:r>
            <a:r>
              <a:rPr lang="lv-LV" sz="1400" dirty="0" smtClean="0"/>
              <a:t> </a:t>
            </a:r>
            <a:r>
              <a:rPr lang="lv-LV" sz="1400" b="0" i="0" u="none" strike="noStrike" kern="1200" dirty="0" smtClean="0">
                <a:solidFill>
                  <a:schemeClr val="tx1"/>
                </a:solidFill>
                <a:effectLst/>
                <a:latin typeface="+mn-lt"/>
                <a:ea typeface="+mn-ea"/>
                <a:cs typeface="+mn-cs"/>
              </a:rPr>
              <a:t>katram jāatbild par savas produkcijas kvalitāti;</a:t>
            </a:r>
            <a:r>
              <a:rPr lang="lv-LV" sz="1400" dirty="0" smtClean="0"/>
              <a:t> </a:t>
            </a:r>
            <a:r>
              <a:rPr lang="lv-LV" sz="1400" b="0" i="0" u="none" strike="noStrike" kern="1200" dirty="0" smtClean="0">
                <a:solidFill>
                  <a:schemeClr val="tx1"/>
                </a:solidFill>
                <a:effectLst/>
                <a:latin typeface="+mn-lt"/>
                <a:ea typeface="+mn-ea"/>
                <a:cs typeface="+mn-cs"/>
              </a:rPr>
              <a:t>tirgus nav tik liels, lai kooperētos;</a:t>
            </a:r>
            <a:r>
              <a:rPr lang="lv-LV" sz="1400" dirty="0" smtClean="0"/>
              <a:t> </a:t>
            </a:r>
            <a:r>
              <a:rPr lang="lv-LV" sz="1400" b="0" i="0" u="none" strike="noStrike" kern="1200" dirty="0" smtClean="0">
                <a:solidFill>
                  <a:schemeClr val="tx1"/>
                </a:solidFill>
                <a:effectLst/>
                <a:latin typeface="+mn-lt"/>
                <a:ea typeface="+mn-ea"/>
                <a:cs typeface="+mn-cs"/>
              </a:rPr>
              <a:t>galvenais šķērslis kopdarbības uzsākšanai ir neskaidrība par nākotni, neziņa par valsts kopējo nākotnes politiku;</a:t>
            </a:r>
            <a:r>
              <a:rPr lang="lv-LV" sz="1400" dirty="0" smtClean="0"/>
              <a:t> </a:t>
            </a:r>
            <a:r>
              <a:rPr lang="lv-LV" sz="1400" b="0" i="0" u="none" strike="noStrike" kern="1200" dirty="0" smtClean="0">
                <a:solidFill>
                  <a:schemeClr val="tx1"/>
                </a:solidFill>
                <a:effectLst/>
                <a:latin typeface="+mn-lt"/>
                <a:ea typeface="+mn-ea"/>
                <a:cs typeface="+mn-cs"/>
              </a:rPr>
              <a:t>Kopdarbībai ir vajadzīgs laiks, pagaidām </a:t>
            </a:r>
            <a:r>
              <a:rPr lang="lv-LV" sz="1400" b="0" i="0" u="none" strike="noStrike" kern="1200" dirty="0" err="1" smtClean="0">
                <a:solidFill>
                  <a:schemeClr val="tx1"/>
                </a:solidFill>
                <a:effectLst/>
                <a:latin typeface="+mn-lt"/>
                <a:ea typeface="+mn-ea"/>
                <a:cs typeface="+mn-cs"/>
              </a:rPr>
              <a:t>max</a:t>
            </a:r>
            <a:r>
              <a:rPr lang="lv-LV" sz="1400" b="0" i="0" u="none" strike="noStrike" kern="1200" dirty="0" smtClean="0">
                <a:solidFill>
                  <a:schemeClr val="tx1"/>
                </a:solidFill>
                <a:effectLst/>
                <a:latin typeface="+mn-lt"/>
                <a:ea typeface="+mn-ea"/>
                <a:cs typeface="+mn-cs"/>
              </a:rPr>
              <a:t>. darba laiks tiek veltīts saimnieciskajai darbībai. Kopdarbības iepazīšanai, sadarbības veidošanai ir vajadzīgs laiks;</a:t>
            </a:r>
            <a:r>
              <a:rPr lang="lv-LV" sz="1400" dirty="0" smtClean="0"/>
              <a:t> </a:t>
            </a:r>
            <a:r>
              <a:rPr lang="lv-LV" sz="1400" b="0" i="0" u="none" strike="noStrike" kern="1200" dirty="0" smtClean="0">
                <a:solidFill>
                  <a:schemeClr val="tx1"/>
                </a:solidFill>
                <a:effectLst/>
                <a:latin typeface="+mn-lt"/>
                <a:ea typeface="+mn-ea"/>
                <a:cs typeface="+mn-cs"/>
              </a:rPr>
              <a:t>Vienādi darbības principi, piemēram, ābolu glabāšanas nosacījumi, jo ja savā saimniecībā atved no sadarbības partnera un tur ir savādāki ābolu uzglabāšanas nosacījumi, tad savā saimniecībā tie ātri bojājas.</a:t>
            </a:r>
            <a:r>
              <a:rPr lang="lv-LV" sz="1400" dirty="0" smtClean="0"/>
              <a:t> </a:t>
            </a:r>
            <a:endParaRPr lang="lv-LV" sz="1400" b="1" baseline="0" dirty="0" smtClean="0"/>
          </a:p>
        </p:txBody>
      </p:sp>
      <p:sp>
        <p:nvSpPr>
          <p:cNvPr id="4" name="Slide Number Placeholder 3"/>
          <p:cNvSpPr>
            <a:spLocks noGrp="1"/>
          </p:cNvSpPr>
          <p:nvPr>
            <p:ph type="sldNum" sz="quarter" idx="10"/>
          </p:nvPr>
        </p:nvSpPr>
        <p:spPr/>
        <p:txBody>
          <a:bodyPr/>
          <a:lstStyle/>
          <a:p>
            <a:fld id="{AE549B7C-5A46-4F70-A409-E44EEC6F7FA1}" type="slidenum">
              <a:rPr lang="lv-LV" smtClean="0"/>
              <a:t>24</a:t>
            </a:fld>
            <a:endParaRPr lang="lv-LV"/>
          </a:p>
        </p:txBody>
      </p:sp>
    </p:spTree>
    <p:extLst>
      <p:ext uri="{BB962C8B-B14F-4D97-AF65-F5344CB8AC3E}">
        <p14:creationId xmlns:p14="http://schemas.microsoft.com/office/powerpoint/2010/main" val="3560511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400" dirty="0" smtClean="0"/>
              <a:t>*   CITS VARIANTS:</a:t>
            </a:r>
          </a:p>
          <a:p>
            <a:r>
              <a:rPr lang="lv-LV" sz="1400" b="0" i="0" u="none" strike="noStrike" kern="1200" dirty="0" smtClean="0">
                <a:solidFill>
                  <a:schemeClr val="tx1"/>
                </a:solidFill>
                <a:effectLst/>
                <a:latin typeface="+mn-lt"/>
                <a:ea typeface="+mn-ea"/>
                <a:cs typeface="+mn-cs"/>
              </a:rPr>
              <a:t>4% atbildējuši</a:t>
            </a:r>
            <a:r>
              <a:rPr lang="lv-LV" sz="1400" b="0" i="0" u="none" strike="noStrike" kern="1200" baseline="0" dirty="0" smtClean="0">
                <a:solidFill>
                  <a:schemeClr val="tx1"/>
                </a:solidFill>
                <a:effectLst/>
                <a:latin typeface="+mn-lt"/>
                <a:ea typeface="+mn-ea"/>
                <a:cs typeface="+mn-cs"/>
              </a:rPr>
              <a:t> – ja </a:t>
            </a:r>
            <a:r>
              <a:rPr lang="lv-LV" sz="1400" b="0" i="0" u="none" strike="noStrike" kern="1200" dirty="0" smtClean="0">
                <a:solidFill>
                  <a:schemeClr val="tx1"/>
                </a:solidFill>
                <a:effectLst/>
                <a:latin typeface="+mn-lt"/>
                <a:ea typeface="+mn-ea"/>
                <a:cs typeface="+mn-cs"/>
              </a:rPr>
              <a:t>nebūtu citu realizācijas iespēju;</a:t>
            </a:r>
          </a:p>
          <a:p>
            <a:r>
              <a:rPr lang="lv-LV" sz="1400" b="0" i="0" u="none" strike="noStrike" kern="1200" dirty="0" smtClean="0">
                <a:solidFill>
                  <a:schemeClr val="tx1"/>
                </a:solidFill>
                <a:effectLst/>
                <a:latin typeface="+mn-lt"/>
                <a:ea typeface="+mn-ea"/>
                <a:cs typeface="+mn-cs"/>
              </a:rPr>
              <a:t>3% ja </a:t>
            </a:r>
            <a:r>
              <a:rPr lang="lv-LV" sz="1400" dirty="0" smtClean="0"/>
              <a:t> </a:t>
            </a:r>
            <a:r>
              <a:rPr lang="lv-LV" sz="1400" b="0" i="0" u="none" strike="noStrike" kern="1200" dirty="0" smtClean="0">
                <a:solidFill>
                  <a:schemeClr val="tx1"/>
                </a:solidFill>
                <a:effectLst/>
                <a:latin typeface="+mn-lt"/>
                <a:ea typeface="+mn-ea"/>
                <a:cs typeface="+mn-cs"/>
              </a:rPr>
              <a:t>būtu uzticams, profesionāls KS līderis,  3% - ja </a:t>
            </a:r>
            <a:r>
              <a:rPr lang="lv-LV" sz="1400" dirty="0" smtClean="0"/>
              <a:t> </a:t>
            </a:r>
            <a:r>
              <a:rPr lang="lv-LV" sz="1400" b="0" i="0" u="none" strike="noStrike" kern="1200" dirty="0" smtClean="0">
                <a:solidFill>
                  <a:schemeClr val="tx1"/>
                </a:solidFill>
                <a:effectLst/>
                <a:latin typeface="+mn-lt"/>
                <a:ea typeface="+mn-ea"/>
                <a:cs typeface="+mn-cs"/>
              </a:rPr>
              <a:t>KS būtu skaidrs un vienots mērķis</a:t>
            </a:r>
            <a:r>
              <a:rPr lang="lv-LV" sz="1400" dirty="0" smtClean="0"/>
              <a:t> un </a:t>
            </a:r>
            <a:r>
              <a:rPr lang="lv-LV" sz="1400" b="0" i="0" u="none" strike="noStrike" kern="1200" dirty="0" smtClean="0">
                <a:solidFill>
                  <a:schemeClr val="tx1"/>
                </a:solidFill>
                <a:effectLst/>
                <a:latin typeface="+mn-lt"/>
                <a:ea typeface="+mn-ea"/>
                <a:cs typeface="+mn-cs"/>
              </a:rPr>
              <a:t>3% - ja</a:t>
            </a:r>
            <a:r>
              <a:rPr lang="lv-LV" sz="1400" dirty="0" smtClean="0"/>
              <a:t> </a:t>
            </a:r>
            <a:r>
              <a:rPr lang="lv-LV" sz="1400" b="0" i="0" u="none" strike="noStrike" kern="1200" dirty="0" smtClean="0">
                <a:solidFill>
                  <a:schemeClr val="tx1"/>
                </a:solidFill>
                <a:effectLst/>
                <a:latin typeface="+mn-lt"/>
                <a:ea typeface="+mn-ea"/>
                <a:cs typeface="+mn-cs"/>
              </a:rPr>
              <a:t>būtu skaidri nosacījumi un vienlīdzīga attieksme pret visiem KS biedriem, neatkarīgi no ha daudzuma (kas būtībā ietver sevī menedžmenta aspektus un</a:t>
            </a:r>
            <a:r>
              <a:rPr lang="lv-LV" sz="1400" b="0" i="0" u="none" strike="noStrike" kern="1200" baseline="0" dirty="0" smtClean="0">
                <a:solidFill>
                  <a:schemeClr val="tx1"/>
                </a:solidFill>
                <a:effectLst/>
                <a:latin typeface="+mn-lt"/>
                <a:ea typeface="+mn-ea"/>
                <a:cs typeface="+mn-cs"/>
              </a:rPr>
              <a:t> varētu šos 6% pieskaitīt tiem 3%, kuri izteikuši vēlmi pēc </a:t>
            </a:r>
            <a:r>
              <a:rPr lang="lv-LV" sz="1400" b="0" i="0" u="none" strike="noStrike" kern="1200" dirty="0" smtClean="0">
                <a:solidFill>
                  <a:schemeClr val="tx1"/>
                </a:solidFill>
                <a:effectLst/>
                <a:latin typeface="+mn-lt"/>
                <a:ea typeface="+mn-ea"/>
                <a:cs typeface="+mn-cs"/>
              </a:rPr>
              <a:t>uzticama un profesionāla KS līdera), 3</a:t>
            </a:r>
            <a:r>
              <a:rPr lang="lv-LV" sz="1400" dirty="0" smtClean="0"/>
              <a:t>% - ja  </a:t>
            </a:r>
            <a:r>
              <a:rPr lang="lv-LV" sz="1400" b="0" i="0" u="none" strike="noStrike" kern="1200" dirty="0" smtClean="0">
                <a:solidFill>
                  <a:schemeClr val="tx1"/>
                </a:solidFill>
                <a:effectLst/>
                <a:latin typeface="+mn-lt"/>
                <a:ea typeface="+mn-ea"/>
                <a:cs typeface="+mn-cs"/>
              </a:rPr>
              <a:t>būtu uzticamība, garantijas, drošība par produkcijas noietu un cenu</a:t>
            </a:r>
            <a:r>
              <a:rPr lang="lv-LV" sz="1400" dirty="0" smtClean="0"/>
              <a:t> </a:t>
            </a:r>
            <a:r>
              <a:rPr lang="lv-LV" sz="1400" b="0" i="0" u="none" strike="noStrike" kern="1200" dirty="0" smtClean="0">
                <a:solidFill>
                  <a:schemeClr val="tx1"/>
                </a:solidFill>
                <a:effectLst/>
                <a:latin typeface="+mn-lt"/>
                <a:ea typeface="+mn-ea"/>
                <a:cs typeface="+mn-cs"/>
              </a:rPr>
              <a:t>(kas būtībā ir tas pats uzticēšanās trūkums),  2%-</a:t>
            </a:r>
            <a:r>
              <a:rPr lang="lv-LV" sz="1400" b="0" i="0" u="none" strike="noStrike" kern="1200" baseline="0" dirty="0" smtClean="0">
                <a:solidFill>
                  <a:schemeClr val="tx1"/>
                </a:solidFill>
                <a:effectLst/>
                <a:latin typeface="+mn-lt"/>
                <a:ea typeface="+mn-ea"/>
                <a:cs typeface="+mn-cs"/>
              </a:rPr>
              <a:t>  kooperētos </a:t>
            </a:r>
            <a:r>
              <a:rPr lang="lv-LV" sz="1400" dirty="0" smtClean="0"/>
              <a:t> </a:t>
            </a:r>
            <a:r>
              <a:rPr lang="lv-LV" sz="1400" b="0" i="0" u="none" strike="noStrike" kern="1200" dirty="0" smtClean="0">
                <a:solidFill>
                  <a:schemeClr val="tx1"/>
                </a:solidFill>
                <a:effectLst/>
                <a:latin typeface="+mn-lt"/>
                <a:ea typeface="+mn-ea"/>
                <a:cs typeface="+mn-cs"/>
              </a:rPr>
              <a:t>tehnikas pakalpojumu izmantošanai,</a:t>
            </a:r>
            <a:r>
              <a:rPr lang="lv-LV" sz="1400" dirty="0" smtClean="0"/>
              <a:t> </a:t>
            </a:r>
            <a:r>
              <a:rPr lang="lv-LV" sz="1400" b="0" i="0" u="none" strike="noStrike" kern="1200" dirty="0" smtClean="0">
                <a:solidFill>
                  <a:schemeClr val="tx1"/>
                </a:solidFill>
                <a:effectLst/>
                <a:latin typeface="+mn-lt"/>
                <a:ea typeface="+mn-ea"/>
                <a:cs typeface="+mn-cs"/>
              </a:rPr>
              <a:t>2% -ja </a:t>
            </a:r>
            <a:r>
              <a:rPr lang="lv-LV" sz="1400" dirty="0" smtClean="0"/>
              <a:t> </a:t>
            </a:r>
            <a:r>
              <a:rPr lang="lv-LV" sz="1400" b="0" i="0" u="none" strike="noStrike" kern="1200" dirty="0" smtClean="0">
                <a:solidFill>
                  <a:schemeClr val="tx1"/>
                </a:solidFill>
                <a:effectLst/>
                <a:latin typeface="+mn-lt"/>
                <a:ea typeface="+mn-ea"/>
                <a:cs typeface="+mn-cs"/>
              </a:rPr>
              <a:t>KS nodrošinātu produktu eksporta iespējas</a:t>
            </a:r>
            <a:r>
              <a:rPr lang="lv-LV" sz="1400" dirty="0" smtClean="0"/>
              <a:t>, </a:t>
            </a:r>
            <a:r>
              <a:rPr lang="lv-LV" sz="1400" b="0" i="0" u="none" strike="noStrike" kern="1200" dirty="0" smtClean="0">
                <a:solidFill>
                  <a:schemeClr val="tx1"/>
                </a:solidFill>
                <a:effectLst/>
                <a:latin typeface="+mn-lt"/>
                <a:ea typeface="+mn-ea"/>
                <a:cs typeface="+mn-cs"/>
              </a:rPr>
              <a:t>2%</a:t>
            </a:r>
            <a:r>
              <a:rPr lang="lv-LV" sz="1400" dirty="0" smtClean="0"/>
              <a:t> - ja </a:t>
            </a:r>
            <a:r>
              <a:rPr lang="lv-LV" sz="1400" b="0" i="0" u="none" strike="noStrike" kern="1200" dirty="0" smtClean="0">
                <a:solidFill>
                  <a:schemeClr val="tx1"/>
                </a:solidFill>
                <a:effectLst/>
                <a:latin typeface="+mn-lt"/>
                <a:ea typeface="+mn-ea"/>
                <a:cs typeface="+mn-cs"/>
              </a:rPr>
              <a:t>saimniecība atbilstu iestāšanās kritērijiem un</a:t>
            </a:r>
            <a:r>
              <a:rPr lang="lv-LV" sz="1400" dirty="0" smtClean="0"/>
              <a:t> </a:t>
            </a:r>
            <a:r>
              <a:rPr lang="lv-LV" sz="1400" b="0" i="0" u="none" strike="noStrike" kern="1200" dirty="0" smtClean="0">
                <a:solidFill>
                  <a:schemeClr val="tx1"/>
                </a:solidFill>
                <a:effectLst/>
                <a:latin typeface="+mn-lt"/>
                <a:ea typeface="+mn-ea"/>
                <a:cs typeface="+mn-cs"/>
              </a:rPr>
              <a:t>2% ja</a:t>
            </a:r>
            <a:r>
              <a:rPr lang="lv-LV" sz="1400" dirty="0" smtClean="0"/>
              <a:t> </a:t>
            </a:r>
            <a:r>
              <a:rPr lang="lv-LV" sz="1400" b="0" i="0" u="none" strike="noStrike" kern="1200" dirty="0" smtClean="0">
                <a:solidFill>
                  <a:schemeClr val="tx1"/>
                </a:solidFill>
                <a:effectLst/>
                <a:latin typeface="+mn-lt"/>
                <a:ea typeface="+mn-ea"/>
                <a:cs typeface="+mn-cs"/>
              </a:rPr>
              <a:t>saimniecība spētu nodrošināt apjomu;</a:t>
            </a:r>
            <a:r>
              <a:rPr lang="lv-LV" sz="1400" dirty="0" smtClean="0"/>
              <a:t> </a:t>
            </a:r>
            <a:r>
              <a:rPr lang="lv-LV" sz="1400" b="0" i="0" u="none" strike="noStrike" kern="1200" dirty="0" smtClean="0">
                <a:solidFill>
                  <a:schemeClr val="tx1"/>
                </a:solidFill>
                <a:effectLst/>
                <a:latin typeface="+mn-lt"/>
                <a:ea typeface="+mn-ea"/>
                <a:cs typeface="+mn-cs"/>
              </a:rPr>
              <a:t>2%</a:t>
            </a:r>
            <a:r>
              <a:rPr lang="lv-LV" sz="1400" b="0" i="0" u="none" strike="noStrike" kern="1200" baseline="0" dirty="0" smtClean="0">
                <a:solidFill>
                  <a:schemeClr val="tx1"/>
                </a:solidFill>
                <a:effectLst/>
                <a:latin typeface="+mn-lt"/>
                <a:ea typeface="+mn-ea"/>
                <a:cs typeface="+mn-cs"/>
              </a:rPr>
              <a:t> - </a:t>
            </a:r>
            <a:r>
              <a:rPr lang="lv-LV" sz="1400" dirty="0" smtClean="0"/>
              <a:t> </a:t>
            </a:r>
            <a:r>
              <a:rPr lang="lv-LV" sz="1400" b="0" i="0" u="none" strike="noStrike" kern="1200" dirty="0" smtClean="0">
                <a:solidFill>
                  <a:schemeClr val="tx1"/>
                </a:solidFill>
                <a:effectLst/>
                <a:latin typeface="+mn-lt"/>
                <a:ea typeface="+mn-ea"/>
                <a:cs typeface="+mn-cs"/>
              </a:rPr>
              <a:t>ja dalība KS nodrošinātu laika ekonomiju.</a:t>
            </a:r>
            <a:endParaRPr lang="lv-LV" sz="1400" dirty="0"/>
          </a:p>
        </p:txBody>
      </p:sp>
      <p:sp>
        <p:nvSpPr>
          <p:cNvPr id="4" name="Slide Number Placeholder 3"/>
          <p:cNvSpPr>
            <a:spLocks noGrp="1"/>
          </p:cNvSpPr>
          <p:nvPr>
            <p:ph type="sldNum" sz="quarter" idx="10"/>
          </p:nvPr>
        </p:nvSpPr>
        <p:spPr/>
        <p:txBody>
          <a:bodyPr/>
          <a:lstStyle/>
          <a:p>
            <a:fld id="{AE549B7C-5A46-4F70-A409-E44EEC6F7FA1}" type="slidenum">
              <a:rPr lang="lv-LV" smtClean="0"/>
              <a:t>25</a:t>
            </a:fld>
            <a:endParaRPr lang="lv-LV"/>
          </a:p>
        </p:txBody>
      </p:sp>
    </p:spTree>
    <p:extLst>
      <p:ext uri="{BB962C8B-B14F-4D97-AF65-F5344CB8AC3E}">
        <p14:creationId xmlns:p14="http://schemas.microsoft.com/office/powerpoint/2010/main" val="2970489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smtClean="0"/>
          </a:p>
          <a:p>
            <a:r>
              <a:rPr lang="lv-LV" dirty="0" smtClean="0"/>
              <a:t>*   CITS VARIANTS:</a:t>
            </a:r>
          </a:p>
          <a:p>
            <a:r>
              <a:rPr lang="lv-LV" sz="1200" b="0" i="0" u="none" strike="noStrike" kern="1200" dirty="0" smtClean="0">
                <a:solidFill>
                  <a:schemeClr val="tx1"/>
                </a:solidFill>
                <a:effectLst/>
                <a:latin typeface="+mn-lt"/>
                <a:ea typeface="+mn-ea"/>
                <a:cs typeface="+mn-cs"/>
              </a:rPr>
              <a:t>3%</a:t>
            </a:r>
            <a:r>
              <a:rPr lang="lv-LV" dirty="0" smtClean="0"/>
              <a:t> </a:t>
            </a:r>
            <a:r>
              <a:rPr lang="lv-LV" sz="1200" b="0" i="0" u="none" strike="noStrike" kern="1200" dirty="0" smtClean="0">
                <a:solidFill>
                  <a:schemeClr val="tx1"/>
                </a:solidFill>
                <a:effectLst/>
                <a:latin typeface="+mn-lt"/>
                <a:ea typeface="+mn-ea"/>
                <a:cs typeface="+mn-cs"/>
              </a:rPr>
              <a:t>kopīgam mārketingam;</a:t>
            </a:r>
            <a:r>
              <a:rPr lang="lv-LV" dirty="0" smtClean="0"/>
              <a:t> </a:t>
            </a:r>
            <a:r>
              <a:rPr lang="lv-LV" sz="1200" b="0" i="0" u="none" strike="noStrike" kern="1200" dirty="0" smtClean="0">
                <a:solidFill>
                  <a:schemeClr val="tx1"/>
                </a:solidFill>
                <a:effectLst/>
                <a:latin typeface="+mn-lt"/>
                <a:ea typeface="+mn-ea"/>
                <a:cs typeface="+mn-cs"/>
              </a:rPr>
              <a:t>3% aktuālās informācijas un pieredzes  apmaiņai un apmācībām;</a:t>
            </a:r>
            <a:r>
              <a:rPr lang="lv-LV" dirty="0" smtClean="0"/>
              <a:t> </a:t>
            </a:r>
            <a:r>
              <a:rPr lang="lv-LV" sz="1200" b="0" i="0" u="none" strike="noStrike" kern="1200" dirty="0" smtClean="0">
                <a:solidFill>
                  <a:schemeClr val="tx1"/>
                </a:solidFill>
                <a:effectLst/>
                <a:latin typeface="+mn-lt"/>
                <a:ea typeface="+mn-ea"/>
                <a:cs typeface="+mn-cs"/>
              </a:rPr>
              <a:t>3%</a:t>
            </a:r>
            <a:r>
              <a:rPr lang="lv-LV" dirty="0" smtClean="0"/>
              <a:t> </a:t>
            </a:r>
            <a:r>
              <a:rPr lang="lv-LV" sz="1200" b="0" i="0" u="none" strike="noStrike" kern="1200" dirty="0" smtClean="0">
                <a:solidFill>
                  <a:schemeClr val="tx1"/>
                </a:solidFill>
                <a:effectLst/>
                <a:latin typeface="+mn-lt"/>
                <a:ea typeface="+mn-ea"/>
                <a:cs typeface="+mn-cs"/>
              </a:rPr>
              <a:t>drošības, stabilitātes sajūtai; 2% </a:t>
            </a:r>
            <a:r>
              <a:rPr lang="lv-LV" dirty="0" smtClean="0"/>
              <a:t> </a:t>
            </a:r>
            <a:r>
              <a:rPr lang="lv-LV" sz="1200" b="0" i="0" u="none" strike="noStrike" kern="1200" dirty="0" smtClean="0">
                <a:solidFill>
                  <a:schemeClr val="tx1"/>
                </a:solidFill>
                <a:effectLst/>
                <a:latin typeface="+mn-lt"/>
                <a:ea typeface="+mn-ea"/>
                <a:cs typeface="+mn-cs"/>
              </a:rPr>
              <a:t>kopīgai pārstrādei</a:t>
            </a:r>
            <a:r>
              <a:rPr lang="lv-LV" dirty="0" smtClean="0"/>
              <a:t>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26</a:t>
            </a:fld>
            <a:endParaRPr lang="lv-LV"/>
          </a:p>
        </p:txBody>
      </p:sp>
    </p:spTree>
    <p:extLst>
      <p:ext uri="{BB962C8B-B14F-4D97-AF65-F5344CB8AC3E}">
        <p14:creationId xmlns:p14="http://schemas.microsoft.com/office/powerpoint/2010/main" val="36010442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Gandrīz puse </a:t>
            </a:r>
            <a:r>
              <a:rPr lang="lv-LV" b="0" dirty="0" smtClean="0"/>
              <a:t>saimnieku </a:t>
            </a:r>
            <a:r>
              <a:rPr lang="lv-LV" sz="1200" b="0" dirty="0" smtClean="0">
                <a:solidFill>
                  <a:schemeClr val="accent3">
                    <a:lumMod val="50000"/>
                  </a:schemeClr>
                </a:solidFill>
              </a:rPr>
              <a:t>uzticības līmenis kooperācijai ir viduvējs vai gandrīz labs, savukārt 29% tas ir zem viduvējā līmeņa un 30%</a:t>
            </a:r>
            <a:r>
              <a:rPr lang="lv-LV" sz="1200" b="0" baseline="0" dirty="0" smtClean="0">
                <a:solidFill>
                  <a:schemeClr val="accent3">
                    <a:lumMod val="50000"/>
                  </a:schemeClr>
                </a:solidFill>
              </a:rPr>
              <a:t>  virs «gandrīz labs»</a:t>
            </a:r>
            <a:endParaRPr lang="lv-LV" b="0" dirty="0"/>
          </a:p>
        </p:txBody>
      </p:sp>
      <p:sp>
        <p:nvSpPr>
          <p:cNvPr id="4" name="Slide Number Placeholder 3"/>
          <p:cNvSpPr>
            <a:spLocks noGrp="1"/>
          </p:cNvSpPr>
          <p:nvPr>
            <p:ph type="sldNum" sz="quarter" idx="10"/>
          </p:nvPr>
        </p:nvSpPr>
        <p:spPr/>
        <p:txBody>
          <a:bodyPr/>
          <a:lstStyle/>
          <a:p>
            <a:fld id="{AE549B7C-5A46-4F70-A409-E44EEC6F7FA1}" type="slidenum">
              <a:rPr lang="lv-LV" smtClean="0"/>
              <a:t>27</a:t>
            </a:fld>
            <a:endParaRPr lang="lv-LV"/>
          </a:p>
        </p:txBody>
      </p:sp>
    </p:spTree>
    <p:extLst>
      <p:ext uri="{BB962C8B-B14F-4D97-AF65-F5344CB8AC3E}">
        <p14:creationId xmlns:p14="http://schemas.microsoft.com/office/powerpoint/2010/main" val="30458053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Informācijas analīzes griezumi – reģionālais, pēc saimniecību darbības sfēras u.c.</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28</a:t>
            </a:fld>
            <a:endParaRPr lang="lv-LV"/>
          </a:p>
        </p:txBody>
      </p:sp>
    </p:spTree>
    <p:extLst>
      <p:ext uri="{BB962C8B-B14F-4D97-AF65-F5344CB8AC3E}">
        <p14:creationId xmlns:p14="http://schemas.microsoft.com/office/powerpoint/2010/main" val="1128703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29</a:t>
            </a:fld>
            <a:endParaRPr lang="lv-LV"/>
          </a:p>
        </p:txBody>
      </p:sp>
    </p:spTree>
    <p:extLst>
      <p:ext uri="{BB962C8B-B14F-4D97-AF65-F5344CB8AC3E}">
        <p14:creationId xmlns:p14="http://schemas.microsoft.com/office/powerpoint/2010/main" val="3162883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Tika izvēlētas 8 galvenās nozares, kuru griezumā veikt pētījumu. </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3</a:t>
            </a:fld>
            <a:endParaRPr lang="lv-LV"/>
          </a:p>
        </p:txBody>
      </p:sp>
    </p:spTree>
    <p:extLst>
      <p:ext uri="{BB962C8B-B14F-4D97-AF65-F5344CB8AC3E}">
        <p14:creationId xmlns:p14="http://schemas.microsoft.com/office/powerpoint/2010/main" val="7931644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30</a:t>
            </a:fld>
            <a:endParaRPr lang="lv-LV"/>
          </a:p>
        </p:txBody>
      </p:sp>
    </p:spTree>
    <p:extLst>
      <p:ext uri="{BB962C8B-B14F-4D97-AF65-F5344CB8AC3E}">
        <p14:creationId xmlns:p14="http://schemas.microsoft.com/office/powerpoint/2010/main" val="30094409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31</a:t>
            </a:fld>
            <a:endParaRPr lang="lv-LV"/>
          </a:p>
        </p:txBody>
      </p:sp>
    </p:spTree>
    <p:extLst>
      <p:ext uri="{BB962C8B-B14F-4D97-AF65-F5344CB8AC3E}">
        <p14:creationId xmlns:p14="http://schemas.microsoft.com/office/powerpoint/2010/main" val="23375195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es pievedu vietējiem sadarbības partneriem (vietējie restorāni, tūrisma mītnes, tūrisma informācijas centri u.c.)</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32</a:t>
            </a:fld>
            <a:endParaRPr lang="lv-LV"/>
          </a:p>
        </p:txBody>
      </p:sp>
    </p:spTree>
    <p:extLst>
      <p:ext uri="{BB962C8B-B14F-4D97-AF65-F5344CB8AC3E}">
        <p14:creationId xmlns:p14="http://schemas.microsoft.com/office/powerpoint/2010/main" val="8299115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b="1" dirty="0" smtClean="0">
                <a:solidFill>
                  <a:schemeClr val="accent3">
                    <a:lumMod val="50000"/>
                  </a:schemeClr>
                </a:solidFill>
              </a:rPr>
              <a:t>Piegādes kanāliem, kuriem tiek organizēta piegāde (vietējais tirgus, bāze vai sadarbības partneri ),  racionālākais attālums saimnieku skatījumā ir LĪDZ ....</a:t>
            </a:r>
            <a:endParaRPr lang="lv-LV" b="1" dirty="0" smtClean="0"/>
          </a:p>
          <a:p>
            <a:r>
              <a:rPr lang="lv-LV" b="1" dirty="0" smtClean="0"/>
              <a:t>59% </a:t>
            </a:r>
            <a:r>
              <a:rPr lang="lv-LV" dirty="0" smtClean="0"/>
              <a:t>gatavi mērot attālumu līdz pircējam </a:t>
            </a:r>
            <a:r>
              <a:rPr lang="lv-LV" b="1" dirty="0" smtClean="0"/>
              <a:t>30-50 km</a:t>
            </a:r>
            <a:endParaRPr lang="lv-LV" b="1" dirty="0"/>
          </a:p>
        </p:txBody>
      </p:sp>
      <p:sp>
        <p:nvSpPr>
          <p:cNvPr id="4" name="Slide Number Placeholder 3"/>
          <p:cNvSpPr>
            <a:spLocks noGrp="1"/>
          </p:cNvSpPr>
          <p:nvPr>
            <p:ph type="sldNum" sz="quarter" idx="10"/>
          </p:nvPr>
        </p:nvSpPr>
        <p:spPr/>
        <p:txBody>
          <a:bodyPr/>
          <a:lstStyle/>
          <a:p>
            <a:fld id="{AE549B7C-5A46-4F70-A409-E44EEC6F7FA1}" type="slidenum">
              <a:rPr lang="lv-LV" smtClean="0"/>
              <a:t>33</a:t>
            </a:fld>
            <a:endParaRPr lang="lv-LV"/>
          </a:p>
        </p:txBody>
      </p:sp>
    </p:spTree>
    <p:extLst>
      <p:ext uri="{BB962C8B-B14F-4D97-AF65-F5344CB8AC3E}">
        <p14:creationId xmlns:p14="http://schemas.microsoft.com/office/powerpoint/2010/main" val="14397985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34</a:t>
            </a:fld>
            <a:endParaRPr lang="lv-LV"/>
          </a:p>
        </p:txBody>
      </p:sp>
    </p:spTree>
    <p:extLst>
      <p:ext uri="{BB962C8B-B14F-4D97-AF65-F5344CB8AC3E}">
        <p14:creationId xmlns:p14="http://schemas.microsoft.com/office/powerpoint/2010/main" val="42324113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kern="1200" dirty="0" smtClean="0">
                <a:solidFill>
                  <a:schemeClr val="tx1"/>
                </a:solidFill>
                <a:effectLst/>
                <a:latin typeface="+mn-lt"/>
                <a:ea typeface="+mn-ea"/>
                <a:cs typeface="+mn-cs"/>
              </a:rPr>
              <a:t>Lai varētu novērtēt saimnieka vēlmi / nepieciešamību ko mainīt / uzlabot saimniecības darbībā, svarīgi ir noskaidrot, kas saimniecība ir viņa šā brīža situācijā jeb kas ir tas </a:t>
            </a:r>
            <a:r>
              <a:rPr lang="lv-LV" sz="1200" b="1" kern="1200" dirty="0" smtClean="0">
                <a:solidFill>
                  <a:schemeClr val="tx1"/>
                </a:solidFill>
                <a:effectLst/>
                <a:latin typeface="+mn-lt"/>
                <a:ea typeface="+mn-ea"/>
                <a:cs typeface="+mn-cs"/>
              </a:rPr>
              <a:t>stimuls, kas liek uzturēt saimniecību</a:t>
            </a:r>
            <a:r>
              <a:rPr lang="lv-LV" sz="1200" b="0" kern="1200" dirty="0" smtClean="0">
                <a:solidFill>
                  <a:schemeClr val="tx1"/>
                </a:solidFill>
                <a:effectLst/>
                <a:latin typeface="+mn-lt"/>
                <a:ea typeface="+mn-ea"/>
                <a:cs typeface="+mn-cs"/>
              </a:rPr>
              <a:t>. (</a:t>
            </a:r>
            <a:r>
              <a:rPr lang="lv-LV" sz="1200" b="0" u="sng" kern="1200" dirty="0" smtClean="0">
                <a:solidFill>
                  <a:srgbClr val="FF0000"/>
                </a:solidFill>
                <a:effectLst/>
                <a:latin typeface="+mn-lt"/>
                <a:ea typeface="+mn-ea"/>
                <a:cs typeface="+mn-cs"/>
              </a:rPr>
              <a:t>šeit lauksaimnieki varēja izvēlēties vairākus atbilžu variantus</a:t>
            </a:r>
            <a:r>
              <a:rPr lang="lv-LV" sz="1200" b="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Secinājums – lielākajai daļai lauksaimnieku (47% no visiem respondentiem) tas ir galvenais iztikas avots.</a:t>
            </a:r>
            <a:r>
              <a:rPr lang="lv-LV" baseline="0" dirty="0" smtClean="0"/>
              <a:t> Tas vieš cerības, ka šiem saimniekiem būtu jābūt lielākai motivācijai, vēlmei savas saimniecības darbībā kaut ko uzlabot, pilnveidot. </a:t>
            </a:r>
          </a:p>
          <a:p>
            <a:pPr marL="0" marR="0" indent="0" algn="l" defTabSz="914400" rtl="0" eaLnBrk="1" fontAlgn="auto" latinLnBrk="0" hangingPunct="1">
              <a:lnSpc>
                <a:spcPct val="100000"/>
              </a:lnSpc>
              <a:spcBef>
                <a:spcPts val="0"/>
              </a:spcBef>
              <a:spcAft>
                <a:spcPts val="0"/>
              </a:spcAft>
              <a:buClrTx/>
              <a:buSzTx/>
              <a:buFontTx/>
              <a:buNone/>
              <a:tabLst/>
              <a:defRPr/>
            </a:pPr>
            <a:r>
              <a:rPr lang="lv-LV" baseline="0" dirty="0" smtClean="0"/>
              <a:t>Piektdaļai tas ir vienkārši dzīvesveids un vēl piektdaļai tā ir Vajadzība uzturēt īpašumu. Pozitīvi vērtējams, ka tādi, kuriem «Vajadzība uzturēt īpašumu» ir vienīgais motīvs ir ļoti maz (3%), pārējiem šī «vajadzība» kombinējas ar saimniecību kā galveno vai papildus ieņēmumu gūšanas veidu, dzīvesveidu.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35</a:t>
            </a:fld>
            <a:endParaRPr lang="lv-LV"/>
          </a:p>
        </p:txBody>
      </p:sp>
    </p:spTree>
    <p:extLst>
      <p:ext uri="{BB962C8B-B14F-4D97-AF65-F5344CB8AC3E}">
        <p14:creationId xmlns:p14="http://schemas.microsoft.com/office/powerpoint/2010/main" val="27882063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Taču mulsinošs ir saimnieku pašvērtējums, ka gandrīz 80% ir </a:t>
            </a:r>
            <a:r>
              <a:rPr lang="lv-LV" b="0" dirty="0" smtClean="0"/>
              <a:t>atraduši </a:t>
            </a:r>
            <a:r>
              <a:rPr lang="pt-BR" sz="1200" b="0" dirty="0" smtClean="0">
                <a:solidFill>
                  <a:schemeClr val="accent3">
                    <a:lumMod val="50000"/>
                  </a:schemeClr>
                </a:solidFill>
              </a:rPr>
              <a:t>racionālāko savas zemes izmantošanas veidu</a:t>
            </a:r>
            <a:r>
              <a:rPr lang="lv-LV" sz="1200" b="0" dirty="0" smtClean="0">
                <a:solidFill>
                  <a:schemeClr val="accent3">
                    <a:lumMod val="50000"/>
                  </a:schemeClr>
                </a:solidFill>
              </a:rPr>
              <a:t>. </a:t>
            </a:r>
            <a:endParaRPr lang="lv-LV" b="0" dirty="0"/>
          </a:p>
        </p:txBody>
      </p:sp>
      <p:sp>
        <p:nvSpPr>
          <p:cNvPr id="4" name="Slide Number Placeholder 3"/>
          <p:cNvSpPr>
            <a:spLocks noGrp="1"/>
          </p:cNvSpPr>
          <p:nvPr>
            <p:ph type="sldNum" sz="quarter" idx="10"/>
          </p:nvPr>
        </p:nvSpPr>
        <p:spPr/>
        <p:txBody>
          <a:bodyPr/>
          <a:lstStyle/>
          <a:p>
            <a:fld id="{AE549B7C-5A46-4F70-A409-E44EEC6F7FA1}" type="slidenum">
              <a:rPr lang="lv-LV" smtClean="0"/>
              <a:t>36</a:t>
            </a:fld>
            <a:endParaRPr lang="lv-LV"/>
          </a:p>
        </p:txBody>
      </p:sp>
    </p:spTree>
    <p:extLst>
      <p:ext uri="{BB962C8B-B14F-4D97-AF65-F5344CB8AC3E}">
        <p14:creationId xmlns:p14="http://schemas.microsoft.com/office/powerpoint/2010/main" val="42879589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51% saimnieku </a:t>
            </a:r>
            <a:r>
              <a:rPr lang="lv-LV" sz="1200" b="0" dirty="0" smtClean="0">
                <a:solidFill>
                  <a:schemeClr val="accent3">
                    <a:lumMod val="50000"/>
                  </a:schemeClr>
                </a:solidFill>
              </a:rPr>
              <a:t>apmierinātības līmeni ar savas saimniecības darbību novērtējis uz 7-8, savukārt  8%</a:t>
            </a:r>
            <a:r>
              <a:rPr lang="lv-LV" sz="1200" b="0" baseline="0" dirty="0" smtClean="0">
                <a:solidFill>
                  <a:schemeClr val="accent3">
                    <a:lumMod val="50000"/>
                  </a:schemeClr>
                </a:solidFill>
              </a:rPr>
              <a:t> ar 9-10, kas summā veido 59%.</a:t>
            </a:r>
          </a:p>
          <a:p>
            <a:r>
              <a:rPr lang="lv-LV" sz="1200" b="0" baseline="0" dirty="0" smtClean="0">
                <a:solidFill>
                  <a:schemeClr val="accent3">
                    <a:lumMod val="50000"/>
                  </a:schemeClr>
                </a:solidFill>
              </a:rPr>
              <a:t>Šis rādītājs nesaskan ar saimnieku iepriekš norādīto vērtējumu, kur 78% uzrādījuši, ka ir atraduši racionālāko zemes izmantošanas veidu. </a:t>
            </a:r>
          </a:p>
          <a:p>
            <a:r>
              <a:rPr lang="lv-LV" sz="1200" b="0" baseline="0" dirty="0" smtClean="0">
                <a:solidFill>
                  <a:schemeClr val="accent3">
                    <a:lumMod val="50000"/>
                  </a:schemeClr>
                </a:solidFill>
              </a:rPr>
              <a:t>36% saimnieku </a:t>
            </a:r>
            <a:r>
              <a:rPr lang="lv-LV" sz="1200" b="0" dirty="0" smtClean="0">
                <a:solidFill>
                  <a:schemeClr val="accent3">
                    <a:lumMod val="50000"/>
                  </a:schemeClr>
                </a:solidFill>
              </a:rPr>
              <a:t>apmierinātības līmeni ar savas saimniecības darbību novērtējuši ar viduvēji vai gandrīz labi, taču 5%  saimnieku apmierinātības līmenis ir</a:t>
            </a:r>
            <a:r>
              <a:rPr lang="lv-LV" sz="1200" b="0" baseline="0" dirty="0" smtClean="0">
                <a:solidFill>
                  <a:schemeClr val="accent3">
                    <a:lumMod val="50000"/>
                  </a:schemeClr>
                </a:solidFill>
              </a:rPr>
              <a:t> zem viduvēji. Pēc loģikas 41% saimnieku būtu jāmeklē veidi kā darboties labāk, efektīvāk, kā racionālāk izmantot to rīcībā esošos resursus.</a:t>
            </a:r>
            <a:endParaRPr lang="lv-LV" b="0" dirty="0"/>
          </a:p>
        </p:txBody>
      </p:sp>
      <p:sp>
        <p:nvSpPr>
          <p:cNvPr id="4" name="Slide Number Placeholder 3"/>
          <p:cNvSpPr>
            <a:spLocks noGrp="1"/>
          </p:cNvSpPr>
          <p:nvPr>
            <p:ph type="sldNum" sz="quarter" idx="10"/>
          </p:nvPr>
        </p:nvSpPr>
        <p:spPr/>
        <p:txBody>
          <a:bodyPr/>
          <a:lstStyle/>
          <a:p>
            <a:fld id="{AE549B7C-5A46-4F70-A409-E44EEC6F7FA1}" type="slidenum">
              <a:rPr lang="lv-LV" smtClean="0"/>
              <a:t>37</a:t>
            </a:fld>
            <a:endParaRPr lang="lv-LV"/>
          </a:p>
        </p:txBody>
      </p:sp>
    </p:spTree>
    <p:extLst>
      <p:ext uri="{BB962C8B-B14F-4D97-AF65-F5344CB8AC3E}">
        <p14:creationId xmlns:p14="http://schemas.microsoft.com/office/powerpoint/2010/main" val="40715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38</a:t>
            </a:fld>
            <a:endParaRPr lang="lv-LV"/>
          </a:p>
        </p:txBody>
      </p:sp>
    </p:spTree>
    <p:extLst>
      <p:ext uri="{BB962C8B-B14F-4D97-AF65-F5344CB8AC3E}">
        <p14:creationId xmlns:p14="http://schemas.microsoft.com/office/powerpoint/2010/main" val="36883004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39</a:t>
            </a:fld>
            <a:endParaRPr lang="lv-LV"/>
          </a:p>
        </p:txBody>
      </p:sp>
    </p:spTree>
    <p:extLst>
      <p:ext uri="{BB962C8B-B14F-4D97-AF65-F5344CB8AC3E}">
        <p14:creationId xmlns:p14="http://schemas.microsoft.com/office/powerpoint/2010/main" val="3386696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kā arī ar secinājumiem tiks iepazīstināti Zemkopības ministrijas darbinieki</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a:t>
            </a:fld>
            <a:endParaRPr lang="lv-LV"/>
          </a:p>
        </p:txBody>
      </p:sp>
    </p:spTree>
    <p:extLst>
      <p:ext uri="{BB962C8B-B14F-4D97-AF65-F5344CB8AC3E}">
        <p14:creationId xmlns:p14="http://schemas.microsoft.com/office/powerpoint/2010/main" val="33426773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Konsultantu</a:t>
            </a:r>
            <a:r>
              <a:rPr lang="lv-LV" baseline="0" dirty="0" smtClean="0"/>
              <a:t> vērtējumā, 10% saimniecību ir augsta nepieciešamība kaut ko. Vērtējot saimnieku vēlmes un motivācijas līmeni kaut ko mainīt, norāda, ka augsta vēlme kaut ko mainīt ir 26% šo saimnieku, taču lielākajai daļai – attiecīgi 42% un 32% saimnieku ir vidēja un zema vēlme un motivācija kaut ko mainīt...</a:t>
            </a:r>
          </a:p>
          <a:p>
            <a:r>
              <a:rPr lang="lv-LV" baseline="0" dirty="0" smtClean="0"/>
              <a:t>63% saimniecību, kurām konsultanti saskata vidēju nepieciešamību kaut ko mainīt, ceturtdaļai  saimnieku vēlme un motivācija kaut ko mainīt ir augsta, 65% vidēja, un tikai 10% zema. </a:t>
            </a:r>
          </a:p>
          <a:p>
            <a:pPr marL="0" marR="0" indent="0" algn="l" defTabSz="914400" rtl="0" eaLnBrk="1" fontAlgn="auto" latinLnBrk="0" hangingPunct="1">
              <a:lnSpc>
                <a:spcPct val="100000"/>
              </a:lnSpc>
              <a:spcBef>
                <a:spcPts val="0"/>
              </a:spcBef>
              <a:spcAft>
                <a:spcPts val="0"/>
              </a:spcAft>
              <a:buClrTx/>
              <a:buSzTx/>
              <a:buFontTx/>
              <a:buNone/>
              <a:tabLst/>
              <a:defRPr/>
            </a:pPr>
            <a:r>
              <a:rPr lang="lv-LV" baseline="0" dirty="0" smtClean="0"/>
              <a:t>Savukārt 27%  saimniecībām, kurām ir ziema nepieciešamība kaut ko mainīt, augsts saimnieku vēlmes un motivācijas līmenis kaut ko mainīt ir 10% saimnieku</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40</a:t>
            </a:fld>
            <a:endParaRPr lang="lv-LV"/>
          </a:p>
        </p:txBody>
      </p:sp>
    </p:spTree>
    <p:extLst>
      <p:ext uri="{BB962C8B-B14F-4D97-AF65-F5344CB8AC3E}">
        <p14:creationId xmlns:p14="http://schemas.microsoft.com/office/powerpoint/2010/main" val="25743416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41</a:t>
            </a:fld>
            <a:endParaRPr lang="lv-LV"/>
          </a:p>
        </p:txBody>
      </p:sp>
    </p:spTree>
    <p:extLst>
      <p:ext uri="{BB962C8B-B14F-4D97-AF65-F5344CB8AC3E}">
        <p14:creationId xmlns:p14="http://schemas.microsoft.com/office/powerpoint/2010/main" val="3914698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Visticamāk, ka iepirkuma cenas tuvākajos</a:t>
            </a:r>
            <a:r>
              <a:rPr lang="lv-LV" baseline="0" dirty="0" smtClean="0"/>
              <a:t> gados būtiski nepalielināsies, līdz ar ko, jādomā, kā motivēt saimniekus, kurus šobrīd neapmierina iepirkuma cena, ražot ko citu vai darīt kaut ko savādāk</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42</a:t>
            </a:fld>
            <a:endParaRPr lang="lv-LV"/>
          </a:p>
        </p:txBody>
      </p:sp>
    </p:spTree>
    <p:extLst>
      <p:ext uri="{BB962C8B-B14F-4D97-AF65-F5344CB8AC3E}">
        <p14:creationId xmlns:p14="http://schemas.microsoft.com/office/powerpoint/2010/main" val="8348636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43</a:t>
            </a:fld>
            <a:endParaRPr lang="lv-LV"/>
          </a:p>
        </p:txBody>
      </p:sp>
    </p:spTree>
    <p:extLst>
      <p:ext uri="{BB962C8B-B14F-4D97-AF65-F5344CB8AC3E}">
        <p14:creationId xmlns:p14="http://schemas.microsoft.com/office/powerpoint/2010/main" val="14399782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b="0" i="0" u="none" strike="noStrike" kern="1200" dirty="0" smtClean="0">
                <a:solidFill>
                  <a:schemeClr val="tx1"/>
                </a:solidFill>
                <a:effectLst/>
                <a:latin typeface="+mn-lt"/>
                <a:ea typeface="+mn-ea"/>
                <a:cs typeface="+mn-cs"/>
              </a:rPr>
              <a:t>Cits</a:t>
            </a:r>
            <a:r>
              <a:rPr lang="lv-LV" dirty="0" smtClean="0"/>
              <a:t> (</a:t>
            </a:r>
            <a:r>
              <a:rPr lang="lv-LV" sz="1200" b="0" i="0" u="none" strike="noStrike" kern="1200" dirty="0" smtClean="0">
                <a:solidFill>
                  <a:schemeClr val="tx1"/>
                </a:solidFill>
                <a:effectLst/>
                <a:latin typeface="+mn-lt"/>
                <a:ea typeface="+mn-ea"/>
                <a:cs typeface="+mn-cs"/>
              </a:rPr>
              <a:t>10):</a:t>
            </a:r>
          </a:p>
          <a:p>
            <a:r>
              <a:rPr lang="lv-LV" sz="1200" b="0" i="0" u="none" strike="noStrike" kern="1200" dirty="0" smtClean="0">
                <a:solidFill>
                  <a:schemeClr val="tx1"/>
                </a:solidFill>
                <a:effectLst/>
                <a:latin typeface="+mn-lt"/>
                <a:ea typeface="+mn-ea"/>
                <a:cs typeface="+mn-cs"/>
              </a:rPr>
              <a:t>Jaunas nozares attīstīšanai saimniecībā</a:t>
            </a:r>
            <a:r>
              <a:rPr lang="lv-LV" dirty="0" smtClean="0"/>
              <a:t> </a:t>
            </a:r>
            <a:r>
              <a:rPr lang="lv-LV" sz="1200" b="0" i="0" u="none" strike="noStrike" kern="1200" dirty="0" smtClean="0">
                <a:solidFill>
                  <a:schemeClr val="tx1"/>
                </a:solidFill>
                <a:effectLst/>
                <a:latin typeface="+mn-lt"/>
                <a:ea typeface="+mn-ea"/>
                <a:cs typeface="+mn-cs"/>
              </a:rPr>
              <a:t>3</a:t>
            </a:r>
            <a:r>
              <a:rPr lang="lv-LV" dirty="0" smtClean="0"/>
              <a:t> </a:t>
            </a:r>
          </a:p>
          <a:p>
            <a:r>
              <a:rPr lang="lv-LV" sz="1200" b="0" i="0" u="none" strike="noStrike" kern="1200" dirty="0" smtClean="0">
                <a:solidFill>
                  <a:schemeClr val="tx1"/>
                </a:solidFill>
                <a:effectLst/>
                <a:latin typeface="+mn-lt"/>
                <a:ea typeface="+mn-ea"/>
                <a:cs typeface="+mn-cs"/>
              </a:rPr>
              <a:t>Ražošanas mehanizēšana</a:t>
            </a:r>
            <a:r>
              <a:rPr lang="lv-LV" dirty="0" smtClean="0"/>
              <a:t> </a:t>
            </a:r>
            <a:r>
              <a:rPr lang="lv-LV" sz="1200" b="0" i="0" u="none" strike="noStrike" kern="1200" dirty="0" smtClean="0">
                <a:solidFill>
                  <a:schemeClr val="tx1"/>
                </a:solidFill>
                <a:effectLst/>
                <a:latin typeface="+mn-lt"/>
                <a:ea typeface="+mn-ea"/>
                <a:cs typeface="+mn-cs"/>
              </a:rPr>
              <a:t>2</a:t>
            </a:r>
            <a:r>
              <a:rPr lang="lv-LV" dirty="0" smtClean="0"/>
              <a:t> </a:t>
            </a:r>
          </a:p>
          <a:p>
            <a:r>
              <a:rPr lang="lv-LV" sz="1200" b="0" i="0" u="none" strike="noStrike" kern="1200" dirty="0" smtClean="0">
                <a:solidFill>
                  <a:schemeClr val="tx1"/>
                </a:solidFill>
                <a:effectLst/>
                <a:latin typeface="+mn-lt"/>
                <a:ea typeface="+mn-ea"/>
                <a:cs typeface="+mn-cs"/>
              </a:rPr>
              <a:t>Lopu iegāde</a:t>
            </a:r>
            <a:r>
              <a:rPr lang="lv-LV" dirty="0" smtClean="0"/>
              <a:t> </a:t>
            </a:r>
            <a:r>
              <a:rPr lang="lv-LV" sz="1200" b="0" i="0" u="none" strike="noStrike" kern="1200" dirty="0" smtClean="0">
                <a:solidFill>
                  <a:schemeClr val="tx1"/>
                </a:solidFill>
                <a:effectLst/>
                <a:latin typeface="+mn-lt"/>
                <a:ea typeface="+mn-ea"/>
                <a:cs typeface="+mn-cs"/>
              </a:rPr>
              <a:t>2</a:t>
            </a:r>
            <a:r>
              <a:rPr lang="lv-LV" dirty="0" smtClean="0"/>
              <a:t> </a:t>
            </a:r>
          </a:p>
          <a:p>
            <a:r>
              <a:rPr lang="lv-LV" sz="1200" b="0" i="0" u="none" strike="noStrike" kern="1200" dirty="0" smtClean="0">
                <a:solidFill>
                  <a:schemeClr val="tx1"/>
                </a:solidFill>
                <a:effectLst/>
                <a:latin typeface="+mn-lt"/>
                <a:ea typeface="+mn-ea"/>
                <a:cs typeface="+mn-cs"/>
              </a:rPr>
              <a:t>Infrastruktūra</a:t>
            </a:r>
            <a:r>
              <a:rPr lang="lv-LV" dirty="0" smtClean="0"/>
              <a:t> </a:t>
            </a:r>
            <a:r>
              <a:rPr lang="lv-LV" sz="1200" b="0" i="0" u="none" strike="noStrike" kern="1200" dirty="0" smtClean="0">
                <a:solidFill>
                  <a:schemeClr val="tx1"/>
                </a:solidFill>
                <a:effectLst/>
                <a:latin typeface="+mn-lt"/>
                <a:ea typeface="+mn-ea"/>
                <a:cs typeface="+mn-cs"/>
              </a:rPr>
              <a:t>1</a:t>
            </a:r>
            <a:r>
              <a:rPr lang="lv-LV" dirty="0" smtClean="0"/>
              <a:t> </a:t>
            </a:r>
          </a:p>
          <a:p>
            <a:r>
              <a:rPr lang="lv-LV" sz="1200" b="0" i="0" u="none" strike="noStrike" kern="1200" dirty="0" smtClean="0">
                <a:solidFill>
                  <a:schemeClr val="tx1"/>
                </a:solidFill>
                <a:effectLst/>
                <a:latin typeface="+mn-lt"/>
                <a:ea typeface="+mn-ea"/>
                <a:cs typeface="+mn-cs"/>
              </a:rPr>
              <a:t>Zivsaimniecība (dīķi)</a:t>
            </a:r>
            <a:r>
              <a:rPr lang="lv-LV" dirty="0" smtClean="0"/>
              <a:t> </a:t>
            </a:r>
            <a:r>
              <a:rPr lang="lv-LV" sz="1200" b="0" i="0" u="none" strike="noStrike" kern="1200" dirty="0" smtClean="0">
                <a:solidFill>
                  <a:schemeClr val="tx1"/>
                </a:solidFill>
                <a:effectLst/>
                <a:latin typeface="+mn-lt"/>
                <a:ea typeface="+mn-ea"/>
                <a:cs typeface="+mn-cs"/>
              </a:rPr>
              <a:t>1</a:t>
            </a:r>
            <a:r>
              <a:rPr lang="lv-LV" dirty="0" smtClean="0"/>
              <a:t> </a:t>
            </a:r>
            <a:r>
              <a:rPr lang="lv-LV" sz="1200" b="0" i="0" u="none" strike="noStrike" kern="1200" dirty="0" smtClean="0">
                <a:solidFill>
                  <a:schemeClr val="tx1"/>
                </a:solidFill>
                <a:effectLst/>
                <a:latin typeface="+mn-lt"/>
                <a:ea typeface="+mn-ea"/>
                <a:cs typeface="+mn-cs"/>
              </a:rPr>
              <a:t> </a:t>
            </a:r>
          </a:p>
          <a:p>
            <a:r>
              <a:rPr lang="lv-LV" sz="1200" b="0" i="0" u="none" strike="noStrike" kern="1200" dirty="0" smtClean="0">
                <a:solidFill>
                  <a:schemeClr val="tx1"/>
                </a:solidFill>
                <a:effectLst/>
                <a:latin typeface="+mn-lt"/>
                <a:ea typeface="+mn-ea"/>
                <a:cs typeface="+mn-cs"/>
              </a:rPr>
              <a:t>Ganību atjaunošana</a:t>
            </a:r>
            <a:r>
              <a:rPr lang="lv-LV" dirty="0" smtClean="0"/>
              <a:t> </a:t>
            </a:r>
            <a:r>
              <a:rPr lang="lv-LV" sz="1200" b="0" i="0" u="none" strike="noStrike" kern="1200" dirty="0" smtClean="0">
                <a:solidFill>
                  <a:schemeClr val="tx1"/>
                </a:solidFill>
                <a:effectLst/>
                <a:latin typeface="+mn-lt"/>
                <a:ea typeface="+mn-ea"/>
                <a:cs typeface="+mn-cs"/>
              </a:rPr>
              <a:t>1</a:t>
            </a:r>
            <a:r>
              <a:rPr lang="lv-LV" dirty="0" smtClean="0"/>
              <a:t>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44</a:t>
            </a:fld>
            <a:endParaRPr lang="lv-LV"/>
          </a:p>
        </p:txBody>
      </p:sp>
    </p:spTree>
    <p:extLst>
      <p:ext uri="{BB962C8B-B14F-4D97-AF65-F5344CB8AC3E}">
        <p14:creationId xmlns:p14="http://schemas.microsoft.com/office/powerpoint/2010/main" val="24081995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45</a:t>
            </a:fld>
            <a:endParaRPr lang="lv-LV"/>
          </a:p>
        </p:txBody>
      </p:sp>
    </p:spTree>
    <p:extLst>
      <p:ext uri="{BB962C8B-B14F-4D97-AF65-F5344CB8AC3E}">
        <p14:creationId xmlns:p14="http://schemas.microsoft.com/office/powerpoint/2010/main" val="20335907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25% sastāda struktūra  līdz 50% saimniecībā nopelnītais /50% </a:t>
            </a:r>
            <a:r>
              <a:rPr lang="lv-LV" sz="1200" b="0" dirty="0" smtClean="0">
                <a:solidFill>
                  <a:srgbClr val="FF0000"/>
                </a:solidFill>
              </a:rPr>
              <a:t>ārpus saimniecības nopelnītais </a:t>
            </a:r>
          </a:p>
          <a:p>
            <a:r>
              <a:rPr lang="lv-LV" dirty="0" smtClean="0"/>
              <a:t>30% sastāda struktūra  50% līdz 95% saimniecībā nopelnītais </a:t>
            </a:r>
          </a:p>
          <a:p>
            <a:pPr marL="0" marR="0" indent="0" algn="l" defTabSz="914400" rtl="0" eaLnBrk="1" fontAlgn="auto" latinLnBrk="0" hangingPunct="1">
              <a:lnSpc>
                <a:spcPct val="100000"/>
              </a:lnSpc>
              <a:spcBef>
                <a:spcPts val="0"/>
              </a:spcBef>
              <a:spcAft>
                <a:spcPts val="0"/>
              </a:spcAft>
              <a:buClrTx/>
              <a:buSzTx/>
              <a:buFontTx/>
              <a:buNone/>
              <a:tabLst/>
              <a:defRPr/>
            </a:pPr>
            <a:r>
              <a:rPr lang="lv-LV" sz="1200" b="0" dirty="0" smtClean="0">
                <a:solidFill>
                  <a:srgbClr val="FF0000"/>
                </a:solidFill>
              </a:rPr>
              <a:t>45</a:t>
            </a:r>
            <a:r>
              <a:rPr lang="lv-LV" dirty="0" smtClean="0"/>
              <a:t>% sastāda struktūra  100 % saimniecībā nopelnītais </a:t>
            </a:r>
          </a:p>
          <a:p>
            <a:endParaRPr lang="lv-LV" sz="1200" b="0" dirty="0" smtClean="0">
              <a:solidFill>
                <a:srgbClr val="FF0000"/>
              </a:solidFill>
            </a:endParaRPr>
          </a:p>
          <a:p>
            <a:r>
              <a:rPr lang="lv-LV" b="0" dirty="0" smtClean="0"/>
              <a:t/>
            </a:r>
            <a:br>
              <a:rPr lang="lv-LV" b="0" dirty="0" smtClean="0"/>
            </a:br>
            <a:endParaRPr lang="lv-LV" b="0" dirty="0" smtClean="0"/>
          </a:p>
          <a:p>
            <a:endParaRPr lang="lv-LV" b="0" dirty="0"/>
          </a:p>
        </p:txBody>
      </p:sp>
      <p:sp>
        <p:nvSpPr>
          <p:cNvPr id="4" name="Slide Number Placeholder 3"/>
          <p:cNvSpPr>
            <a:spLocks noGrp="1"/>
          </p:cNvSpPr>
          <p:nvPr>
            <p:ph type="sldNum" sz="quarter" idx="10"/>
          </p:nvPr>
        </p:nvSpPr>
        <p:spPr/>
        <p:txBody>
          <a:bodyPr/>
          <a:lstStyle/>
          <a:p>
            <a:fld id="{AE549B7C-5A46-4F70-A409-E44EEC6F7FA1}" type="slidenum">
              <a:rPr lang="lv-LV" smtClean="0"/>
              <a:t>46</a:t>
            </a:fld>
            <a:endParaRPr lang="lv-LV"/>
          </a:p>
        </p:txBody>
      </p:sp>
    </p:spTree>
    <p:extLst>
      <p:ext uri="{BB962C8B-B14F-4D97-AF65-F5344CB8AC3E}">
        <p14:creationId xmlns:p14="http://schemas.microsoft.com/office/powerpoint/2010/main" val="41597295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Vairāki, kas izvēlējās variantu ģimene,</a:t>
            </a:r>
            <a:r>
              <a:rPr lang="lv-LV" baseline="0" dirty="0" smtClean="0"/>
              <a:t> norādījuši, tieši kurus ģimenes locekļus iesaista lēmumu pieņemšanā: </a:t>
            </a:r>
            <a:r>
              <a:rPr lang="lv-LV" sz="1200" b="0" i="0" u="none" strike="noStrike" kern="1200" dirty="0" smtClean="0">
                <a:solidFill>
                  <a:schemeClr val="tx1"/>
                </a:solidFill>
                <a:effectLst/>
                <a:latin typeface="+mn-lt"/>
                <a:ea typeface="+mn-ea"/>
                <a:cs typeface="+mn-cs"/>
              </a:rPr>
              <a:t>otra pusīte</a:t>
            </a:r>
            <a:r>
              <a:rPr lang="lv-LV" dirty="0" smtClean="0"/>
              <a:t> </a:t>
            </a:r>
            <a:r>
              <a:rPr lang="lv-LV" sz="1200" b="0" i="0" u="none" strike="noStrike" kern="1200" dirty="0" smtClean="0">
                <a:solidFill>
                  <a:schemeClr val="tx1"/>
                </a:solidFill>
                <a:effectLst/>
                <a:latin typeface="+mn-lt"/>
                <a:ea typeface="+mn-ea"/>
                <a:cs typeface="+mn-cs"/>
              </a:rPr>
              <a:t>22%,</a:t>
            </a:r>
            <a:r>
              <a:rPr lang="lv-LV" dirty="0" smtClean="0"/>
              <a:t> </a:t>
            </a:r>
            <a:r>
              <a:rPr lang="lv-LV" sz="1200" b="0" i="0" u="none" strike="noStrike" kern="1200" dirty="0" smtClean="0">
                <a:solidFill>
                  <a:schemeClr val="tx1"/>
                </a:solidFill>
                <a:effectLst/>
                <a:latin typeface="+mn-lt"/>
                <a:ea typeface="+mn-ea"/>
                <a:cs typeface="+mn-cs"/>
              </a:rPr>
              <a:t>vecāki</a:t>
            </a:r>
            <a:r>
              <a:rPr lang="lv-LV" dirty="0" smtClean="0"/>
              <a:t> </a:t>
            </a:r>
            <a:r>
              <a:rPr lang="lv-LV" sz="1200" b="0" i="0" u="none" strike="noStrike" kern="1200" dirty="0" smtClean="0">
                <a:solidFill>
                  <a:schemeClr val="tx1"/>
                </a:solidFill>
                <a:effectLst/>
                <a:latin typeface="+mn-lt"/>
                <a:ea typeface="+mn-ea"/>
                <a:cs typeface="+mn-cs"/>
              </a:rPr>
              <a:t>22%, </a:t>
            </a:r>
            <a:r>
              <a:rPr lang="lv-LV" dirty="0" smtClean="0"/>
              <a:t> </a:t>
            </a:r>
            <a:r>
              <a:rPr lang="lv-LV" sz="1200" b="0" i="0" u="none" strike="noStrike" kern="1200" dirty="0" smtClean="0">
                <a:solidFill>
                  <a:schemeClr val="tx1"/>
                </a:solidFill>
                <a:effectLst/>
                <a:latin typeface="+mn-lt"/>
                <a:ea typeface="+mn-ea"/>
                <a:cs typeface="+mn-cs"/>
              </a:rPr>
              <a:t>bērni</a:t>
            </a:r>
            <a:r>
              <a:rPr lang="lv-LV" dirty="0" smtClean="0"/>
              <a:t> </a:t>
            </a:r>
            <a:r>
              <a:rPr lang="lv-LV" sz="1200" b="0" i="0" u="none" strike="noStrike" kern="1200" dirty="0" smtClean="0">
                <a:solidFill>
                  <a:schemeClr val="tx1"/>
                </a:solidFill>
                <a:effectLst/>
                <a:latin typeface="+mn-lt"/>
                <a:ea typeface="+mn-ea"/>
                <a:cs typeface="+mn-cs"/>
              </a:rPr>
              <a:t>5%, </a:t>
            </a:r>
            <a:r>
              <a:rPr lang="lv-LV" dirty="0" smtClean="0"/>
              <a:t> </a:t>
            </a:r>
            <a:r>
              <a:rPr lang="lv-LV" sz="1200" b="0" i="0" u="none" strike="noStrike" kern="1200" dirty="0" smtClean="0">
                <a:solidFill>
                  <a:schemeClr val="tx1"/>
                </a:solidFill>
                <a:effectLst/>
                <a:latin typeface="+mn-lt"/>
                <a:ea typeface="+mn-ea"/>
                <a:cs typeface="+mn-cs"/>
              </a:rPr>
              <a:t>brāļi, māsas</a:t>
            </a:r>
            <a:r>
              <a:rPr lang="lv-LV" dirty="0" smtClean="0"/>
              <a:t> </a:t>
            </a:r>
            <a:r>
              <a:rPr lang="lv-LV" sz="1200" b="0" i="0" u="none" strike="noStrike" kern="1200" dirty="0" smtClean="0">
                <a:solidFill>
                  <a:schemeClr val="tx1"/>
                </a:solidFill>
                <a:effectLst/>
                <a:latin typeface="+mn-lt"/>
                <a:ea typeface="+mn-ea"/>
                <a:cs typeface="+mn-cs"/>
              </a:rPr>
              <a:t>5%</a:t>
            </a:r>
            <a:r>
              <a:rPr lang="lv-LV" dirty="0" smtClean="0"/>
              <a:t> </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47</a:t>
            </a:fld>
            <a:endParaRPr lang="lv-LV"/>
          </a:p>
        </p:txBody>
      </p:sp>
    </p:spTree>
    <p:extLst>
      <p:ext uri="{BB962C8B-B14F-4D97-AF65-F5344CB8AC3E}">
        <p14:creationId xmlns:p14="http://schemas.microsoft.com/office/powerpoint/2010/main" val="38605723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200" b="1" dirty="0" smtClean="0"/>
              <a:t>84%</a:t>
            </a:r>
            <a:r>
              <a:rPr lang="lv-LV" sz="1200" dirty="0" smtClean="0"/>
              <a:t> šo saimniecību darbības ilgums ir līdz 10 gadiem, </a:t>
            </a:r>
            <a:r>
              <a:rPr lang="lv-LV" sz="1200" b="1" dirty="0" smtClean="0"/>
              <a:t>72%</a:t>
            </a:r>
            <a:r>
              <a:rPr lang="lv-LV" sz="1200" dirty="0" smtClean="0"/>
              <a:t> apsaimniekojamās zemes platība ir līdz 40ha. Līdz ar to var secināt, ka veidu, kā nopelnīt papildus resursu ražošanai vairāk meklē mazākas saimniecības, kā arī jaunākas saimniecības – iespējams, lauksaimnieki, kas darbību uzsākuši salīdzinoši nesenākā pagātnē, jau startā mērķtiecīgāk un apdomīgāk meklē iespējas un kombinācijas, kā nopelnīt vairāk.</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48</a:t>
            </a:fld>
            <a:endParaRPr lang="lv-LV"/>
          </a:p>
        </p:txBody>
      </p:sp>
    </p:spTree>
    <p:extLst>
      <p:ext uri="{BB962C8B-B14F-4D97-AF65-F5344CB8AC3E}">
        <p14:creationId xmlns:p14="http://schemas.microsoft.com/office/powerpoint/2010/main" val="17177237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49</a:t>
            </a:fld>
            <a:endParaRPr lang="lv-LV"/>
          </a:p>
        </p:txBody>
      </p:sp>
    </p:spTree>
    <p:extLst>
      <p:ext uri="{BB962C8B-B14F-4D97-AF65-F5344CB8AC3E}">
        <p14:creationId xmlns:p14="http://schemas.microsoft.com/office/powerpoint/2010/main" val="2299696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a:t>
            </a:fld>
            <a:endParaRPr lang="lv-LV"/>
          </a:p>
        </p:txBody>
      </p:sp>
    </p:spTree>
    <p:extLst>
      <p:ext uri="{BB962C8B-B14F-4D97-AF65-F5344CB8AC3E}">
        <p14:creationId xmlns:p14="http://schemas.microsoft.com/office/powerpoint/2010/main" val="361011912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Tas skaidrojams ar to, ka graudkopības nozare pētījuma saimniecībās ir dominējošā, kā arī tas apstiprina spēcīga kooperatīva  esamību Zemgalē. </a:t>
            </a:r>
          </a:p>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50</a:t>
            </a:fld>
            <a:endParaRPr lang="lv-LV"/>
          </a:p>
        </p:txBody>
      </p:sp>
    </p:spTree>
    <p:extLst>
      <p:ext uri="{BB962C8B-B14F-4D97-AF65-F5344CB8AC3E}">
        <p14:creationId xmlns:p14="http://schemas.microsoft.com/office/powerpoint/2010/main" val="74232064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51</a:t>
            </a:fld>
            <a:endParaRPr lang="lv-LV"/>
          </a:p>
        </p:txBody>
      </p:sp>
    </p:spTree>
    <p:extLst>
      <p:ext uri="{BB962C8B-B14F-4D97-AF65-F5344CB8AC3E}">
        <p14:creationId xmlns:p14="http://schemas.microsoft.com/office/powerpoint/2010/main" val="11826664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dirty="0" err="1" smtClean="0"/>
              <a:t>Platībmaksājumu</a:t>
            </a:r>
            <a:r>
              <a:rPr lang="lv-LV" sz="1200" dirty="0" smtClean="0"/>
              <a:t> svarīgums mazajiem lauksaimniekiem skaidrojams ar to, ka tas ir visvieglāk pieejamais finanšu atbalsts, jo investīciju pasākumi, kas mērķēti tieši uz mazo saimniecību attīstību, ir ļoti ierobežotā apjomā.</a:t>
            </a:r>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52</a:t>
            </a:fld>
            <a:endParaRPr lang="lv-LV"/>
          </a:p>
        </p:txBody>
      </p:sp>
    </p:spTree>
    <p:extLst>
      <p:ext uri="{BB962C8B-B14F-4D97-AF65-F5344CB8AC3E}">
        <p14:creationId xmlns:p14="http://schemas.microsoft.com/office/powerpoint/2010/main" val="32861815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dirty="0" err="1" smtClean="0"/>
              <a:t>Platībmaksājumu</a:t>
            </a:r>
            <a:r>
              <a:rPr lang="lv-LV" sz="1200" smtClean="0"/>
              <a:t> svarīgums mazajiem lauksaimniekiem skaidrojams ar to, ka tas ir visvieglāk pieejamais finanšu atbalsts, jo investīciju pasākumi, kas mērķēti tieši uz mazo saimniecību attīstību, ir ļoti ierobežotā apjomā.</a:t>
            </a:r>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53</a:t>
            </a:fld>
            <a:endParaRPr lang="lv-LV"/>
          </a:p>
        </p:txBody>
      </p:sp>
    </p:spTree>
    <p:extLst>
      <p:ext uri="{BB962C8B-B14F-4D97-AF65-F5344CB8AC3E}">
        <p14:creationId xmlns:p14="http://schemas.microsoft.com/office/powerpoint/2010/main" val="32861815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dirty="0" err="1" smtClean="0"/>
              <a:t>Platībmaksājumu</a:t>
            </a:r>
            <a:r>
              <a:rPr lang="lv-LV" sz="1200" smtClean="0"/>
              <a:t> svarīgums mazajiem lauksaimniekiem skaidrojams ar to, ka tas ir visvieglāk pieejamais finanšu atbalsts, jo investīciju pasākumi, kas mērķēti tieši uz mazo saimniecību attīstību, ir ļoti ierobežotā apjomā.</a:t>
            </a:r>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54</a:t>
            </a:fld>
            <a:endParaRPr lang="lv-LV"/>
          </a:p>
        </p:txBody>
      </p:sp>
    </p:spTree>
    <p:extLst>
      <p:ext uri="{BB962C8B-B14F-4D97-AF65-F5344CB8AC3E}">
        <p14:creationId xmlns:p14="http://schemas.microsoft.com/office/powerpoint/2010/main" val="32861815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55</a:t>
            </a:fld>
            <a:endParaRPr lang="lv-LV"/>
          </a:p>
        </p:txBody>
      </p:sp>
    </p:spTree>
    <p:extLst>
      <p:ext uri="{BB962C8B-B14F-4D97-AF65-F5344CB8AC3E}">
        <p14:creationId xmlns:p14="http://schemas.microsoft.com/office/powerpoint/2010/main" val="159909645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56</a:t>
            </a:fld>
            <a:endParaRPr lang="lv-LV"/>
          </a:p>
        </p:txBody>
      </p:sp>
    </p:spTree>
    <p:extLst>
      <p:ext uri="{BB962C8B-B14F-4D97-AF65-F5344CB8AC3E}">
        <p14:creationId xmlns:p14="http://schemas.microsoft.com/office/powerpoint/2010/main" val="1926651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6</a:t>
            </a:fld>
            <a:endParaRPr lang="lv-LV"/>
          </a:p>
        </p:txBody>
      </p:sp>
    </p:spTree>
    <p:extLst>
      <p:ext uri="{BB962C8B-B14F-4D97-AF65-F5344CB8AC3E}">
        <p14:creationId xmlns:p14="http://schemas.microsoft.com/office/powerpoint/2010/main" val="203214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7</a:t>
            </a:fld>
            <a:endParaRPr lang="lv-LV"/>
          </a:p>
        </p:txBody>
      </p:sp>
    </p:spTree>
    <p:extLst>
      <p:ext uri="{BB962C8B-B14F-4D97-AF65-F5344CB8AC3E}">
        <p14:creationId xmlns:p14="http://schemas.microsoft.com/office/powerpoint/2010/main" val="3994322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E549B7C-5A46-4F70-A409-E44EEC6F7FA1}" type="slidenum">
              <a:rPr lang="lv-LV" smtClean="0"/>
              <a:t>8</a:t>
            </a:fld>
            <a:endParaRPr lang="lv-LV"/>
          </a:p>
        </p:txBody>
      </p:sp>
    </p:spTree>
    <p:extLst>
      <p:ext uri="{BB962C8B-B14F-4D97-AF65-F5344CB8AC3E}">
        <p14:creationId xmlns:p14="http://schemas.microsoft.com/office/powerpoint/2010/main" val="2913969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AE549B7C-5A46-4F70-A409-E44EEC6F7FA1}" type="slidenum">
              <a:rPr lang="lv-LV" smtClean="0"/>
              <a:t>9</a:t>
            </a:fld>
            <a:endParaRPr lang="lv-LV"/>
          </a:p>
        </p:txBody>
      </p:sp>
    </p:spTree>
    <p:extLst>
      <p:ext uri="{BB962C8B-B14F-4D97-AF65-F5344CB8AC3E}">
        <p14:creationId xmlns:p14="http://schemas.microsoft.com/office/powerpoint/2010/main" val="1009397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0DB39D44-E8C0-49E9-A29B-0A13F18E3F0B}" type="datetimeFigureOut">
              <a:rPr lang="lv-LV" smtClean="0"/>
              <a:t>2017.12.13.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564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0DB39D44-E8C0-49E9-A29B-0A13F18E3F0B}" type="datetimeFigureOut">
              <a:rPr lang="lv-LV" smtClean="0"/>
              <a:t>2017.12.13.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320806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0DB39D44-E8C0-49E9-A29B-0A13F18E3F0B}" type="datetimeFigureOut">
              <a:rPr lang="lv-LV" smtClean="0"/>
              <a:t>2017.12.13.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6723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0DB39D44-E8C0-49E9-A29B-0A13F18E3F0B}" type="datetimeFigureOut">
              <a:rPr lang="lv-LV" smtClean="0"/>
              <a:t>2017.12.13.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153983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B39D44-E8C0-49E9-A29B-0A13F18E3F0B}" type="datetimeFigureOut">
              <a:rPr lang="lv-LV" smtClean="0"/>
              <a:t>2017.12.13.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222108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0DB39D44-E8C0-49E9-A29B-0A13F18E3F0B}" type="datetimeFigureOut">
              <a:rPr lang="lv-LV" smtClean="0"/>
              <a:t>2017.12.13.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78622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0DB39D44-E8C0-49E9-A29B-0A13F18E3F0B}" type="datetimeFigureOut">
              <a:rPr lang="lv-LV" smtClean="0"/>
              <a:t>2017.12.13.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340636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0DB39D44-E8C0-49E9-A29B-0A13F18E3F0B}" type="datetimeFigureOut">
              <a:rPr lang="lv-LV" smtClean="0"/>
              <a:t>2017.12.13.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218121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39D44-E8C0-49E9-A29B-0A13F18E3F0B}" type="datetimeFigureOut">
              <a:rPr lang="lv-LV" smtClean="0"/>
              <a:t>2017.12.13.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64843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39D44-E8C0-49E9-A29B-0A13F18E3F0B}" type="datetimeFigureOut">
              <a:rPr lang="lv-LV" smtClean="0"/>
              <a:t>2017.12.13.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122001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39D44-E8C0-49E9-A29B-0A13F18E3F0B}" type="datetimeFigureOut">
              <a:rPr lang="lv-LV" smtClean="0"/>
              <a:t>2017.12.13.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71518CC-E2EC-4D68-ADCC-09F1F06BF632}" type="slidenum">
              <a:rPr lang="lv-LV" smtClean="0"/>
              <a:t>‹#›</a:t>
            </a:fld>
            <a:endParaRPr lang="lv-LV"/>
          </a:p>
        </p:txBody>
      </p:sp>
    </p:spTree>
    <p:extLst>
      <p:ext uri="{BB962C8B-B14F-4D97-AF65-F5344CB8AC3E}">
        <p14:creationId xmlns:p14="http://schemas.microsoft.com/office/powerpoint/2010/main" val="382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DB39D44-E8C0-49E9-A29B-0A13F18E3F0B}" type="datetimeFigureOut">
              <a:rPr lang="lv-LV" smtClean="0"/>
              <a:t>2017.12.13.</a:t>
            </a:fld>
            <a:endParaRPr lang="lv-LV"/>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71518CC-E2EC-4D68-ADCC-09F1F06BF632}" type="slidenum">
              <a:rPr lang="lv-LV" smtClean="0"/>
              <a:t>‹#›</a:t>
            </a:fld>
            <a:endParaRPr lang="lv-LV"/>
          </a:p>
        </p:txBody>
      </p:sp>
    </p:spTree>
    <p:extLst>
      <p:ext uri="{BB962C8B-B14F-4D97-AF65-F5344CB8AC3E}">
        <p14:creationId xmlns:p14="http://schemas.microsoft.com/office/powerpoint/2010/main" val="1843362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chart" Target="../charts/chart29.xml"/></Relationships>
</file>

<file path=ppt/slides/_rels/slide4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9622"/>
            <a:ext cx="7772400" cy="1102519"/>
          </a:xfrm>
        </p:spPr>
        <p:txBody>
          <a:bodyPr>
            <a:normAutofit fontScale="90000"/>
          </a:bodyPr>
          <a:lstStyle/>
          <a:p>
            <a:r>
              <a:rPr lang="lv-LV" b="1" dirty="0" smtClean="0">
                <a:solidFill>
                  <a:schemeClr val="accent3">
                    <a:lumMod val="50000"/>
                  </a:schemeClr>
                </a:solidFill>
              </a:rPr>
              <a:t>“Mazo lauku saimniecību </a:t>
            </a:r>
            <a:br>
              <a:rPr lang="lv-LV" b="1" dirty="0" smtClean="0">
                <a:solidFill>
                  <a:schemeClr val="accent3">
                    <a:lumMod val="50000"/>
                  </a:schemeClr>
                </a:solidFill>
              </a:rPr>
            </a:br>
            <a:r>
              <a:rPr lang="lv-LV" b="1" dirty="0" smtClean="0">
                <a:solidFill>
                  <a:schemeClr val="accent3">
                    <a:lumMod val="50000"/>
                  </a:schemeClr>
                </a:solidFill>
              </a:rPr>
              <a:t>attīstības iespējas Latvijā”</a:t>
            </a:r>
            <a:endParaRPr lang="lv-LV" b="1" dirty="0">
              <a:solidFill>
                <a:schemeClr val="accent3">
                  <a:lumMod val="50000"/>
                </a:schemeClr>
              </a:solidFill>
            </a:endParaRPr>
          </a:p>
        </p:txBody>
      </p:sp>
      <p:pic>
        <p:nvPicPr>
          <p:cNvPr id="4" name="Picture 2" descr="dokumentu-galvina-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2816" y="332656"/>
            <a:ext cx="8831672" cy="595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r="61426" b="50000"/>
          <a:stretch/>
        </p:blipFill>
        <p:spPr bwMode="auto">
          <a:xfrm>
            <a:off x="5672561" y="3191483"/>
            <a:ext cx="1656184" cy="1772709"/>
          </a:xfrm>
          <a:prstGeom prst="rect">
            <a:avLst/>
          </a:prstGeom>
          <a:noFill/>
          <a:ln>
            <a:noFill/>
          </a:ln>
        </p:spPr>
      </p:pic>
      <p:pic>
        <p:nvPicPr>
          <p:cNvPr id="7" name="Picture 6"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t="53773" r="51398"/>
          <a:stretch/>
        </p:blipFill>
        <p:spPr bwMode="auto">
          <a:xfrm>
            <a:off x="132816" y="2859782"/>
            <a:ext cx="2278943" cy="2060451"/>
          </a:xfrm>
          <a:prstGeom prst="rect">
            <a:avLst/>
          </a:prstGeom>
          <a:noFill/>
          <a:ln>
            <a:noFill/>
          </a:ln>
        </p:spPr>
      </p:pic>
      <p:pic>
        <p:nvPicPr>
          <p:cNvPr id="8" name="Picture 7"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l="36339" t="13201" r="31831" b="53163"/>
          <a:stretch/>
        </p:blipFill>
        <p:spPr bwMode="auto">
          <a:xfrm>
            <a:off x="7308304" y="3363838"/>
            <a:ext cx="1512168" cy="1520390"/>
          </a:xfrm>
          <a:prstGeom prst="rect">
            <a:avLst/>
          </a:prstGeom>
          <a:noFill/>
          <a:ln>
            <a:noFill/>
          </a:ln>
        </p:spPr>
      </p:pic>
      <p:pic>
        <p:nvPicPr>
          <p:cNvPr id="9" name="Picture 8"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l="69627" t="58445"/>
          <a:stretch/>
        </p:blipFill>
        <p:spPr bwMode="auto">
          <a:xfrm>
            <a:off x="4067944" y="3090323"/>
            <a:ext cx="1421418" cy="1774433"/>
          </a:xfrm>
          <a:prstGeom prst="rect">
            <a:avLst/>
          </a:prstGeom>
          <a:noFill/>
          <a:ln>
            <a:noFill/>
          </a:ln>
        </p:spPr>
      </p:pic>
      <p:pic>
        <p:nvPicPr>
          <p:cNvPr id="10" name="Picture 9"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l="48699" t="81305" r="30472"/>
          <a:stretch/>
        </p:blipFill>
        <p:spPr bwMode="auto">
          <a:xfrm>
            <a:off x="2411759" y="4177087"/>
            <a:ext cx="744682" cy="687669"/>
          </a:xfrm>
          <a:prstGeom prst="rect">
            <a:avLst/>
          </a:prstGeom>
          <a:noFill/>
          <a:ln>
            <a:noFill/>
          </a:ln>
        </p:spPr>
      </p:pic>
      <p:pic>
        <p:nvPicPr>
          <p:cNvPr id="11" name="Picture 10" descr="Do you love the idea of having a small farm but wonder how you can earn a living from it? Here are 24  ways to do just that. All of these are possible with a little planning.: "/>
          <p:cNvPicPr/>
          <p:nvPr/>
        </p:nvPicPr>
        <p:blipFill rotWithShape="1">
          <a:blip r:embed="rId4">
            <a:extLst>
              <a:ext uri="{28A0092B-C50C-407E-A947-70E740481C1C}">
                <a14:useLocalDpi xmlns:a14="http://schemas.microsoft.com/office/drawing/2010/main" val="0"/>
              </a:ext>
            </a:extLst>
          </a:blip>
          <a:srcRect l="51715" t="64638" r="31925" b="16667"/>
          <a:stretch/>
        </p:blipFill>
        <p:spPr bwMode="auto">
          <a:xfrm>
            <a:off x="3131840" y="3874808"/>
            <a:ext cx="971178" cy="1089384"/>
          </a:xfrm>
          <a:prstGeom prst="rect">
            <a:avLst/>
          </a:prstGeom>
          <a:noFill/>
          <a:ln>
            <a:noFill/>
          </a:ln>
        </p:spPr>
      </p:pic>
    </p:spTree>
    <p:extLst>
      <p:ext uri="{BB962C8B-B14F-4D97-AF65-F5344CB8AC3E}">
        <p14:creationId xmlns:p14="http://schemas.microsoft.com/office/powerpoint/2010/main" val="3928875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4215222435"/>
              </p:ext>
            </p:extLst>
          </p:nvPr>
        </p:nvGraphicFramePr>
        <p:xfrm>
          <a:off x="3088290" y="1498785"/>
          <a:ext cx="8508826" cy="36253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819436965"/>
              </p:ext>
            </p:extLst>
          </p:nvPr>
        </p:nvGraphicFramePr>
        <p:xfrm>
          <a:off x="-1415009" y="843558"/>
          <a:ext cx="8229600" cy="33940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a:graphicFrameLocks/>
          </p:cNvGraphicFramePr>
          <p:nvPr>
            <p:extLst>
              <p:ext uri="{D42A27DB-BD31-4B8C-83A1-F6EECF244321}">
                <p14:modId xmlns:p14="http://schemas.microsoft.com/office/powerpoint/2010/main" val="3884829710"/>
              </p:ext>
            </p:extLst>
          </p:nvPr>
        </p:nvGraphicFramePr>
        <p:xfrm>
          <a:off x="-1377351" y="2694653"/>
          <a:ext cx="864096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a:xfrm>
            <a:off x="457200" y="51470"/>
            <a:ext cx="8229600" cy="857250"/>
          </a:xfrm>
        </p:spPr>
        <p:txBody>
          <a:bodyPr>
            <a:normAutofit/>
          </a:bodyPr>
          <a:lstStyle/>
          <a:p>
            <a:r>
              <a:rPr lang="lv-LV" sz="3200" b="1" dirty="0" smtClean="0">
                <a:solidFill>
                  <a:schemeClr val="accent3">
                    <a:lumMod val="50000"/>
                  </a:schemeClr>
                </a:solidFill>
              </a:rPr>
              <a:t>Aptaujāto lauksaimnieku </a:t>
            </a:r>
            <a:r>
              <a:rPr lang="lv-LV" sz="3200" b="1" dirty="0">
                <a:solidFill>
                  <a:schemeClr val="accent3">
                    <a:lumMod val="50000"/>
                  </a:schemeClr>
                </a:solidFill>
              </a:rPr>
              <a:t>izglītības līmenis</a:t>
            </a:r>
          </a:p>
        </p:txBody>
      </p:sp>
      <p:sp>
        <p:nvSpPr>
          <p:cNvPr id="7" name="Left Arrow 6"/>
          <p:cNvSpPr/>
          <p:nvPr/>
        </p:nvSpPr>
        <p:spPr>
          <a:xfrm rot="9782231">
            <a:off x="2921856" y="3646855"/>
            <a:ext cx="1546304" cy="504056"/>
          </a:xfrm>
          <a:prstGeom prst="leftArrow">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9" name="Left Arrow 8"/>
          <p:cNvSpPr/>
          <p:nvPr/>
        </p:nvSpPr>
        <p:spPr>
          <a:xfrm rot="16200000">
            <a:off x="2248162" y="2735348"/>
            <a:ext cx="1136666" cy="521438"/>
          </a:xfrm>
          <a:prstGeom prst="leftArrow">
            <a:avLst/>
          </a:prstGeom>
          <a:solidFill>
            <a:srgbClr val="FFC000"/>
          </a:solidFill>
          <a:ln>
            <a:solidFill>
              <a:srgbClr val="FFC000"/>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lv-LV"/>
          </a:p>
        </p:txBody>
      </p:sp>
    </p:spTree>
    <p:extLst>
      <p:ext uri="{BB962C8B-B14F-4D97-AF65-F5344CB8AC3E}">
        <p14:creationId xmlns:p14="http://schemas.microsoft.com/office/powerpoint/2010/main" val="212046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71618528"/>
              </p:ext>
            </p:extLst>
          </p:nvPr>
        </p:nvGraphicFramePr>
        <p:xfrm>
          <a:off x="-1415009" y="843558"/>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51470"/>
            <a:ext cx="8229600" cy="857250"/>
          </a:xfrm>
        </p:spPr>
        <p:txBody>
          <a:bodyPr>
            <a:normAutofit/>
          </a:bodyPr>
          <a:lstStyle/>
          <a:p>
            <a:r>
              <a:rPr lang="lv-LV" sz="3200" b="1" dirty="0" smtClean="0">
                <a:solidFill>
                  <a:schemeClr val="accent3">
                    <a:lumMod val="50000"/>
                  </a:schemeClr>
                </a:solidFill>
              </a:rPr>
              <a:t>Aptaujāto lauksaimnieku </a:t>
            </a:r>
            <a:r>
              <a:rPr lang="lv-LV" sz="3200" b="1" dirty="0">
                <a:solidFill>
                  <a:schemeClr val="accent3">
                    <a:lumMod val="50000"/>
                  </a:schemeClr>
                </a:solidFill>
              </a:rPr>
              <a:t>izglītības līmenis</a:t>
            </a:r>
          </a:p>
        </p:txBody>
      </p:sp>
      <p:sp>
        <p:nvSpPr>
          <p:cNvPr id="7" name="Left Arrow 6"/>
          <p:cNvSpPr/>
          <p:nvPr/>
        </p:nvSpPr>
        <p:spPr>
          <a:xfrm rot="16200000">
            <a:off x="1223628" y="2463739"/>
            <a:ext cx="432047" cy="504056"/>
          </a:xfrm>
          <a:prstGeom prst="left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lv-LV">
              <a:ln>
                <a:solidFill>
                  <a:srgbClr val="FF0000"/>
                </a:solidFill>
              </a:ln>
              <a:solidFill>
                <a:srgbClr val="FF0000"/>
              </a:solidFill>
            </a:endParaRPr>
          </a:p>
        </p:txBody>
      </p:sp>
      <p:graphicFrame>
        <p:nvGraphicFramePr>
          <p:cNvPr id="9" name="Chart 8"/>
          <p:cNvGraphicFramePr>
            <a:graphicFrameLocks/>
          </p:cNvGraphicFramePr>
          <p:nvPr>
            <p:extLst>
              <p:ext uri="{D42A27DB-BD31-4B8C-83A1-F6EECF244321}">
                <p14:modId xmlns:p14="http://schemas.microsoft.com/office/powerpoint/2010/main" val="1747800754"/>
              </p:ext>
            </p:extLst>
          </p:nvPr>
        </p:nvGraphicFramePr>
        <p:xfrm>
          <a:off x="-2988840" y="2643758"/>
          <a:ext cx="1004511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3470892512"/>
              </p:ext>
            </p:extLst>
          </p:nvPr>
        </p:nvGraphicFramePr>
        <p:xfrm>
          <a:off x="3491880" y="1491630"/>
          <a:ext cx="8712968" cy="3799333"/>
        </p:xfrm>
        <a:graphic>
          <a:graphicData uri="http://schemas.openxmlformats.org/drawingml/2006/chart">
            <c:chart xmlns:c="http://schemas.openxmlformats.org/drawingml/2006/chart" xmlns:r="http://schemas.openxmlformats.org/officeDocument/2006/relationships" r:id="rId5"/>
          </a:graphicData>
        </a:graphic>
      </p:graphicFrame>
      <p:sp>
        <p:nvSpPr>
          <p:cNvPr id="11" name="Left Arrow 10"/>
          <p:cNvSpPr/>
          <p:nvPr/>
        </p:nvSpPr>
        <p:spPr>
          <a:xfrm rot="10270962">
            <a:off x="3017161" y="3577640"/>
            <a:ext cx="1573012" cy="504056"/>
          </a:xfrm>
          <a:prstGeom prst="leftArrow">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lv-LV">
              <a:ln>
                <a:solidFill>
                  <a:srgbClr val="FF0000"/>
                </a:solidFill>
              </a:ln>
              <a:solidFill>
                <a:srgbClr val="FF0000"/>
              </a:solidFill>
            </a:endParaRPr>
          </a:p>
        </p:txBody>
      </p:sp>
    </p:spTree>
    <p:extLst>
      <p:ext uri="{BB962C8B-B14F-4D97-AF65-F5344CB8AC3E}">
        <p14:creationId xmlns:p14="http://schemas.microsoft.com/office/powerpoint/2010/main" val="125290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Graphic spid="9" grpId="0">
        <p:bldAsOne/>
      </p:bldGraphic>
      <p:bldGraphic spid="10" grpId="0">
        <p:bldAsOne/>
      </p:bldGraphic>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372"/>
            <a:ext cx="8229600" cy="857250"/>
          </a:xfrm>
        </p:spPr>
        <p:txBody>
          <a:bodyPr>
            <a:noAutofit/>
          </a:bodyPr>
          <a:lstStyle/>
          <a:p>
            <a:r>
              <a:rPr lang="lv-LV" sz="3200" b="1" dirty="0">
                <a:solidFill>
                  <a:schemeClr val="accent3">
                    <a:lumMod val="50000"/>
                  </a:schemeClr>
                </a:solidFill>
              </a:rPr>
              <a:t>Lauksaimnieku praktisko zināšanu  pašvērtējums desmit ballu sistēmā (saimniecības darbības jomā)</a:t>
            </a:r>
          </a:p>
        </p:txBody>
      </p:sp>
      <p:pic>
        <p:nvPicPr>
          <p:cNvPr id="6146" name="Picture 2" descr="C:\Users\Radzele\Downloads\Infographic.jpg"/>
          <p:cNvPicPr>
            <a:picLocks noChangeAspect="1" noChangeArrowheads="1"/>
          </p:cNvPicPr>
          <p:nvPr/>
        </p:nvPicPr>
        <p:blipFill rotWithShape="1">
          <a:blip r:embed="rId3">
            <a:extLst>
              <a:ext uri="{28A0092B-C50C-407E-A947-70E740481C1C}">
                <a14:useLocalDpi xmlns:a14="http://schemas.microsoft.com/office/drawing/2010/main" val="0"/>
              </a:ext>
            </a:extLst>
          </a:blip>
          <a:srcRect l="-182" t="75158" r="182" b="13458"/>
          <a:stretch/>
        </p:blipFill>
        <p:spPr bwMode="auto">
          <a:xfrm>
            <a:off x="-36512" y="2931790"/>
            <a:ext cx="9036496" cy="111147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adzele\Downloads\Infographic.jpg"/>
          <p:cNvPicPr>
            <a:picLocks noChangeAspect="1" noChangeArrowheads="1"/>
          </p:cNvPicPr>
          <p:nvPr/>
        </p:nvPicPr>
        <p:blipFill rotWithShape="1">
          <a:blip r:embed="rId3">
            <a:extLst>
              <a:ext uri="{28A0092B-C50C-407E-A947-70E740481C1C}">
                <a14:useLocalDpi xmlns:a14="http://schemas.microsoft.com/office/drawing/2010/main" val="0"/>
              </a:ext>
            </a:extLst>
          </a:blip>
          <a:srcRect t="40202" b="47088"/>
          <a:stretch/>
        </p:blipFill>
        <p:spPr bwMode="auto">
          <a:xfrm>
            <a:off x="-1457" y="2005445"/>
            <a:ext cx="9036496" cy="124100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7504" y="4074626"/>
            <a:ext cx="2494401" cy="369332"/>
          </a:xfrm>
          <a:prstGeom prst="rect">
            <a:avLst/>
          </a:prstGeom>
        </p:spPr>
        <p:txBody>
          <a:bodyPr wrap="none">
            <a:spAutoFit/>
          </a:bodyPr>
          <a:lstStyle/>
          <a:p>
            <a:r>
              <a:rPr lang="lv-LV" dirty="0" smtClean="0"/>
              <a:t>ļoti vājš zināšanu līmenis</a:t>
            </a:r>
            <a:endParaRPr lang="lv-LV" dirty="0"/>
          </a:p>
        </p:txBody>
      </p:sp>
      <p:sp>
        <p:nvSpPr>
          <p:cNvPr id="6" name="Rectangle 5"/>
          <p:cNvSpPr/>
          <p:nvPr/>
        </p:nvSpPr>
        <p:spPr>
          <a:xfrm>
            <a:off x="6810597" y="4071801"/>
            <a:ext cx="2213811" cy="369332"/>
          </a:xfrm>
          <a:prstGeom prst="rect">
            <a:avLst/>
          </a:prstGeom>
        </p:spPr>
        <p:txBody>
          <a:bodyPr wrap="none">
            <a:spAutoFit/>
          </a:bodyPr>
          <a:lstStyle/>
          <a:p>
            <a:r>
              <a:rPr lang="lv-LV" dirty="0" smtClean="0"/>
              <a:t>izcils zināšanu līmenis</a:t>
            </a:r>
            <a:endParaRPr lang="lv-LV" dirty="0"/>
          </a:p>
        </p:txBody>
      </p:sp>
      <p:sp>
        <p:nvSpPr>
          <p:cNvPr id="7" name="Arc 6"/>
          <p:cNvSpPr/>
          <p:nvPr/>
        </p:nvSpPr>
        <p:spPr>
          <a:xfrm>
            <a:off x="4468644" y="1544054"/>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Arc 7"/>
          <p:cNvSpPr/>
          <p:nvPr/>
        </p:nvSpPr>
        <p:spPr>
          <a:xfrm>
            <a:off x="2648114" y="1544054"/>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9" name="Arc 8"/>
          <p:cNvSpPr/>
          <p:nvPr/>
        </p:nvSpPr>
        <p:spPr>
          <a:xfrm>
            <a:off x="6289175" y="1544054"/>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1" name="Rectangle 10"/>
          <p:cNvSpPr/>
          <p:nvPr/>
        </p:nvSpPr>
        <p:spPr>
          <a:xfrm>
            <a:off x="7243910" y="3585054"/>
            <a:ext cx="587020" cy="369332"/>
          </a:xfrm>
          <a:prstGeom prst="rect">
            <a:avLst/>
          </a:prstGeom>
        </p:spPr>
        <p:txBody>
          <a:bodyPr wrap="none">
            <a:spAutoFit/>
          </a:bodyPr>
          <a:lstStyle/>
          <a:p>
            <a:r>
              <a:rPr lang="lv-LV" b="1" dirty="0" smtClean="0">
                <a:solidFill>
                  <a:srgbClr val="FF0000"/>
                </a:solidFill>
              </a:rPr>
              <a:t>14%</a:t>
            </a:r>
            <a:endParaRPr lang="lv-LV" b="1" dirty="0">
              <a:solidFill>
                <a:srgbClr val="FF0000"/>
              </a:solidFill>
            </a:endParaRPr>
          </a:p>
        </p:txBody>
      </p:sp>
      <p:sp>
        <p:nvSpPr>
          <p:cNvPr id="12" name="Rectangle 11"/>
          <p:cNvSpPr/>
          <p:nvPr/>
        </p:nvSpPr>
        <p:spPr>
          <a:xfrm>
            <a:off x="5363266" y="3561333"/>
            <a:ext cx="587020" cy="369332"/>
          </a:xfrm>
          <a:prstGeom prst="rect">
            <a:avLst/>
          </a:prstGeom>
        </p:spPr>
        <p:txBody>
          <a:bodyPr wrap="none">
            <a:spAutoFit/>
          </a:bodyPr>
          <a:lstStyle/>
          <a:p>
            <a:r>
              <a:rPr lang="lv-LV" b="1" dirty="0" smtClean="0">
                <a:solidFill>
                  <a:srgbClr val="FF0000"/>
                </a:solidFill>
              </a:rPr>
              <a:t>62%</a:t>
            </a:r>
            <a:endParaRPr lang="lv-LV" b="1" dirty="0">
              <a:solidFill>
                <a:srgbClr val="FF0000"/>
              </a:solidFill>
            </a:endParaRPr>
          </a:p>
        </p:txBody>
      </p:sp>
      <p:sp>
        <p:nvSpPr>
          <p:cNvPr id="13" name="Rectangle 12"/>
          <p:cNvSpPr/>
          <p:nvPr/>
        </p:nvSpPr>
        <p:spPr>
          <a:xfrm>
            <a:off x="3542736" y="3559646"/>
            <a:ext cx="587020" cy="369332"/>
          </a:xfrm>
          <a:prstGeom prst="rect">
            <a:avLst/>
          </a:prstGeom>
        </p:spPr>
        <p:txBody>
          <a:bodyPr wrap="none">
            <a:spAutoFit/>
          </a:bodyPr>
          <a:lstStyle/>
          <a:p>
            <a:r>
              <a:rPr lang="lv-LV" b="1" dirty="0" smtClean="0">
                <a:solidFill>
                  <a:srgbClr val="FF0000"/>
                </a:solidFill>
              </a:rPr>
              <a:t>20%</a:t>
            </a:r>
            <a:endParaRPr lang="lv-LV" b="1" dirty="0">
              <a:solidFill>
                <a:srgbClr val="FF0000"/>
              </a:solidFill>
            </a:endParaRPr>
          </a:p>
        </p:txBody>
      </p:sp>
      <p:sp>
        <p:nvSpPr>
          <p:cNvPr id="14" name="Rectangle 13"/>
          <p:cNvSpPr/>
          <p:nvPr/>
        </p:nvSpPr>
        <p:spPr>
          <a:xfrm>
            <a:off x="1782319" y="3561333"/>
            <a:ext cx="466794" cy="369332"/>
          </a:xfrm>
          <a:prstGeom prst="rect">
            <a:avLst/>
          </a:prstGeom>
        </p:spPr>
        <p:txBody>
          <a:bodyPr wrap="none">
            <a:spAutoFit/>
          </a:bodyPr>
          <a:lstStyle/>
          <a:p>
            <a:r>
              <a:rPr lang="lv-LV" b="1" dirty="0" smtClean="0">
                <a:solidFill>
                  <a:srgbClr val="FF0000"/>
                </a:solidFill>
              </a:rPr>
              <a:t>4%</a:t>
            </a:r>
            <a:endParaRPr lang="lv-LV" b="1" dirty="0">
              <a:solidFill>
                <a:srgbClr val="FF0000"/>
              </a:solidFill>
            </a:endParaRPr>
          </a:p>
        </p:txBody>
      </p:sp>
      <p:sp>
        <p:nvSpPr>
          <p:cNvPr id="15" name="Arc 14"/>
          <p:cNvSpPr/>
          <p:nvPr/>
        </p:nvSpPr>
        <p:spPr>
          <a:xfrm>
            <a:off x="827584" y="1544054"/>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259083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p:bldP spid="12" grpId="0"/>
      <p:bldP spid="13" grpId="0"/>
      <p:bldP spid="14" grpId="0"/>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864096"/>
          </a:xfrm>
        </p:spPr>
        <p:txBody>
          <a:bodyPr>
            <a:normAutofit fontScale="90000"/>
          </a:bodyPr>
          <a:lstStyle/>
          <a:p>
            <a:r>
              <a:rPr lang="lv-LV" sz="3200" b="1" dirty="0">
                <a:solidFill>
                  <a:schemeClr val="accent3">
                    <a:lumMod val="50000"/>
                  </a:schemeClr>
                </a:solidFill>
              </a:rPr>
              <a:t>Kādu zināšanu </a:t>
            </a:r>
            <a:r>
              <a:rPr lang="lv-LV" sz="3200" b="1" dirty="0" smtClean="0">
                <a:solidFill>
                  <a:schemeClr val="accent3">
                    <a:lumMod val="50000"/>
                  </a:schemeClr>
                </a:solidFill>
              </a:rPr>
              <a:t>pietrūkst </a:t>
            </a:r>
            <a:r>
              <a:rPr lang="lv-LV" sz="3200" b="1" dirty="0">
                <a:solidFill>
                  <a:schemeClr val="accent3">
                    <a:lumMod val="50000"/>
                  </a:schemeClr>
                </a:solidFill>
              </a:rPr>
              <a:t>ikdienas </a:t>
            </a:r>
            <a:r>
              <a:rPr lang="lv-LV" sz="3200" b="1" dirty="0" smtClean="0">
                <a:solidFill>
                  <a:schemeClr val="accent3">
                    <a:lumMod val="50000"/>
                  </a:schemeClr>
                </a:solidFill>
              </a:rPr>
              <a:t>darbībā (lauksaimnieku pašu vērtējumā)</a:t>
            </a:r>
            <a:endParaRPr lang="lv-LV" sz="3200" b="1" dirty="0">
              <a:solidFill>
                <a:schemeClr val="accent3">
                  <a:lumMod val="50000"/>
                </a:schemeClr>
              </a:solidFill>
            </a:endParaRPr>
          </a:p>
        </p:txBody>
      </p:sp>
      <p:pic>
        <p:nvPicPr>
          <p:cNvPr id="1027" name="Picture 3" descr="C:\Users\Radzele\Downloads\Infographic (6).jpg"/>
          <p:cNvPicPr>
            <a:picLocks noChangeAspect="1" noChangeArrowheads="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t="8081" b="21616"/>
          <a:stretch/>
        </p:blipFill>
        <p:spPr bwMode="auto">
          <a:xfrm>
            <a:off x="323528" y="987574"/>
            <a:ext cx="6024790" cy="41200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4743403"/>
            <a:ext cx="7134875" cy="40009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lv-LV" sz="2000" dirty="0" smtClean="0">
                <a:solidFill>
                  <a:srgbClr val="FF0000"/>
                </a:solidFill>
              </a:rPr>
              <a:t>*</a:t>
            </a:r>
            <a:r>
              <a:rPr lang="lv-LV" sz="2000" dirty="0" smtClean="0">
                <a:solidFill>
                  <a:schemeClr val="accent3">
                    <a:lumMod val="50000"/>
                  </a:schemeClr>
                </a:solidFill>
              </a:rPr>
              <a:t> Atvērtais jautājums</a:t>
            </a:r>
            <a:endParaRPr lang="lv-LV" sz="2000" dirty="0"/>
          </a:p>
        </p:txBody>
      </p:sp>
      <p:sp>
        <p:nvSpPr>
          <p:cNvPr id="6" name="Rectangle 5"/>
          <p:cNvSpPr/>
          <p:nvPr/>
        </p:nvSpPr>
        <p:spPr>
          <a:xfrm>
            <a:off x="6228184" y="1225078"/>
            <a:ext cx="2742895" cy="4154984"/>
          </a:xfrm>
          <a:prstGeom prst="rect">
            <a:avLst/>
          </a:prstGeom>
          <a:solidFill>
            <a:schemeClr val="accent3">
              <a:lumMod val="40000"/>
              <a:lumOff val="60000"/>
            </a:schemeClr>
          </a:solidFill>
          <a:effectLst>
            <a:softEdge rad="317500"/>
          </a:effectLst>
        </p:spPr>
        <p:txBody>
          <a:bodyPr wrap="square">
            <a:spAutoFit/>
          </a:bodyPr>
          <a:lstStyle/>
          <a:p>
            <a:pPr algn="ctr"/>
            <a:r>
              <a:rPr lang="lv-LV" sz="2400" b="1" dirty="0">
                <a:solidFill>
                  <a:srgbClr val="FF0000"/>
                </a:solidFill>
              </a:rPr>
              <a:t>52% </a:t>
            </a:r>
            <a:r>
              <a:rPr lang="lv-LV" sz="2400" dirty="0"/>
              <a:t>sastāda trūkstošās zināšanas lauksaimniecības jomā; </a:t>
            </a:r>
            <a:endParaRPr lang="lv-LV" sz="2400" dirty="0" smtClean="0"/>
          </a:p>
          <a:p>
            <a:pPr algn="ctr"/>
            <a:r>
              <a:rPr lang="lv-LV" sz="2400" b="1" dirty="0" smtClean="0">
                <a:solidFill>
                  <a:srgbClr val="FF0000"/>
                </a:solidFill>
              </a:rPr>
              <a:t>35</a:t>
            </a:r>
            <a:r>
              <a:rPr lang="lv-LV" sz="2400" b="1" dirty="0">
                <a:solidFill>
                  <a:srgbClr val="FF0000"/>
                </a:solidFill>
              </a:rPr>
              <a:t>% </a:t>
            </a:r>
            <a:r>
              <a:rPr lang="lv-LV" sz="2400" dirty="0" smtClean="0"/>
              <a:t>uzņēmuma </a:t>
            </a:r>
            <a:r>
              <a:rPr lang="lv-LV" sz="2400" dirty="0"/>
              <a:t>vadīšanā;</a:t>
            </a:r>
          </a:p>
          <a:p>
            <a:pPr algn="ctr"/>
            <a:r>
              <a:rPr lang="lv-LV" sz="2400" b="1" dirty="0">
                <a:solidFill>
                  <a:srgbClr val="FF0000"/>
                </a:solidFill>
              </a:rPr>
              <a:t>7</a:t>
            </a:r>
            <a:r>
              <a:rPr lang="lv-LV" sz="2400" b="1" dirty="0" smtClean="0">
                <a:solidFill>
                  <a:srgbClr val="FF0000"/>
                </a:solidFill>
              </a:rPr>
              <a:t>%</a:t>
            </a:r>
            <a:r>
              <a:rPr lang="lv-LV" sz="2400" dirty="0" smtClean="0">
                <a:solidFill>
                  <a:srgbClr val="FF0000"/>
                </a:solidFill>
              </a:rPr>
              <a:t> </a:t>
            </a:r>
            <a:r>
              <a:rPr lang="lv-LV" sz="2400" dirty="0" smtClean="0"/>
              <a:t>praktisko zināšanu </a:t>
            </a:r>
            <a:r>
              <a:rPr lang="lv-LV" sz="2400" dirty="0"/>
              <a:t>un </a:t>
            </a:r>
            <a:r>
              <a:rPr lang="lv-LV" sz="2400" dirty="0" smtClean="0"/>
              <a:t>pieredzes </a:t>
            </a:r>
            <a:r>
              <a:rPr lang="lv-LV" sz="2400" dirty="0"/>
              <a:t>trūkums;</a:t>
            </a:r>
          </a:p>
          <a:p>
            <a:pPr algn="ctr"/>
            <a:r>
              <a:rPr lang="lv-LV" sz="2400" b="1" dirty="0">
                <a:solidFill>
                  <a:srgbClr val="FF0000"/>
                </a:solidFill>
              </a:rPr>
              <a:t>6% </a:t>
            </a:r>
            <a:r>
              <a:rPr lang="lv-LV" sz="2400" dirty="0"/>
              <a:t>- citas zināšanas  </a:t>
            </a:r>
          </a:p>
          <a:p>
            <a:pPr algn="ctr"/>
            <a:endParaRPr lang="lv-LV" sz="2400" dirty="0"/>
          </a:p>
        </p:txBody>
      </p:sp>
    </p:spTree>
    <p:extLst>
      <p:ext uri="{BB962C8B-B14F-4D97-AF65-F5344CB8AC3E}">
        <p14:creationId xmlns:p14="http://schemas.microsoft.com/office/powerpoint/2010/main" val="20853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Lauksaimnieku zināšanas un prasmes konsultantu vērtējumā</a:t>
            </a:r>
            <a:endParaRPr lang="lv-LV" sz="3200" b="1" dirty="0">
              <a:solidFill>
                <a:schemeClr val="accent3">
                  <a:lumMod val="50000"/>
                </a:schemeClr>
              </a:solidFill>
            </a:endParaRPr>
          </a:p>
        </p:txBody>
      </p:sp>
      <p:pic>
        <p:nvPicPr>
          <p:cNvPr id="2050" name="Picture 2" descr="C:\Users\Radzele\Desktop\atteli\Captur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120352"/>
            <a:ext cx="7056784" cy="402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363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205979"/>
            <a:ext cx="9361040" cy="857250"/>
          </a:xfrm>
        </p:spPr>
        <p:txBody>
          <a:bodyPr>
            <a:noAutofit/>
          </a:bodyPr>
          <a:lstStyle/>
          <a:p>
            <a:r>
              <a:rPr lang="lv-LV" sz="3200" b="1" dirty="0">
                <a:solidFill>
                  <a:schemeClr val="accent3">
                    <a:lumMod val="50000"/>
                  </a:schemeClr>
                </a:solidFill>
              </a:rPr>
              <a:t>Jomas, kurās lauksaimnieki visbiežāk izmanto konsultantu </a:t>
            </a:r>
            <a:r>
              <a:rPr lang="lv-LV" sz="3200" b="1" dirty="0" smtClean="0">
                <a:solidFill>
                  <a:schemeClr val="accent3">
                    <a:lumMod val="50000"/>
                  </a:schemeClr>
                </a:solidFill>
              </a:rPr>
              <a:t>pakalpojumus (konsultantu vērtējums)</a:t>
            </a:r>
            <a:endParaRPr lang="lv-LV" sz="3200" b="1" dirty="0">
              <a:solidFill>
                <a:schemeClr val="accent3">
                  <a:lumMod val="50000"/>
                </a:schemeClr>
              </a:solidFill>
            </a:endParaRPr>
          </a:p>
        </p:txBody>
      </p:sp>
      <p:pic>
        <p:nvPicPr>
          <p:cNvPr id="3074" name="Picture 2" descr="C:\Users\Radzele\Desktop\atteli\Capture2.PNG"/>
          <p:cNvPicPr>
            <a:picLocks noChangeAspect="1" noChangeArrowheads="1"/>
          </p:cNvPicPr>
          <p:nvPr/>
        </p:nvPicPr>
        <p:blipFill rotWithShape="1">
          <a:blip r:embed="rId3">
            <a:extLst>
              <a:ext uri="{28A0092B-C50C-407E-A947-70E740481C1C}">
                <a14:useLocalDpi xmlns:a14="http://schemas.microsoft.com/office/drawing/2010/main" val="0"/>
              </a:ext>
            </a:extLst>
          </a:blip>
          <a:srcRect l="4352"/>
          <a:stretch/>
        </p:blipFill>
        <p:spPr bwMode="auto">
          <a:xfrm>
            <a:off x="1763688" y="1131590"/>
            <a:ext cx="5472607" cy="3910707"/>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3491880" y="2283718"/>
            <a:ext cx="2448272" cy="2376264"/>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Oval 6"/>
          <p:cNvSpPr/>
          <p:nvPr/>
        </p:nvSpPr>
        <p:spPr>
          <a:xfrm>
            <a:off x="5652120" y="1059582"/>
            <a:ext cx="1584175" cy="151216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7714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Lauksaimnieku dalība ar kooperāciju </a:t>
            </a:r>
            <a:br>
              <a:rPr lang="lv-LV" sz="3200" b="1" dirty="0">
                <a:solidFill>
                  <a:schemeClr val="accent3">
                    <a:lumMod val="50000"/>
                  </a:schemeClr>
                </a:solidFill>
              </a:rPr>
            </a:br>
            <a:r>
              <a:rPr lang="lv-LV" sz="3200" b="1" dirty="0">
                <a:solidFill>
                  <a:schemeClr val="accent3">
                    <a:lumMod val="50000"/>
                  </a:schemeClr>
                </a:solidFill>
              </a:rPr>
              <a:t>nesaistītās organizācijās</a:t>
            </a:r>
          </a:p>
        </p:txBody>
      </p:sp>
      <p:graphicFrame>
        <p:nvGraphicFramePr>
          <p:cNvPr id="4" name="Chart 3"/>
          <p:cNvGraphicFramePr>
            <a:graphicFrameLocks/>
          </p:cNvGraphicFramePr>
          <p:nvPr>
            <p:extLst>
              <p:ext uri="{D42A27DB-BD31-4B8C-83A1-F6EECF244321}">
                <p14:modId xmlns:p14="http://schemas.microsoft.com/office/powerpoint/2010/main" val="3256434830"/>
              </p:ext>
            </p:extLst>
          </p:nvPr>
        </p:nvGraphicFramePr>
        <p:xfrm>
          <a:off x="5652120" y="24003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3974186382"/>
              </p:ext>
            </p:extLst>
          </p:nvPr>
        </p:nvGraphicFramePr>
        <p:xfrm>
          <a:off x="-540568" y="1205368"/>
          <a:ext cx="10081120" cy="4382219"/>
        </p:xfrm>
        <a:graphic>
          <a:graphicData uri="http://schemas.openxmlformats.org/drawingml/2006/chart">
            <c:chart xmlns:c="http://schemas.openxmlformats.org/drawingml/2006/chart" xmlns:r="http://schemas.openxmlformats.org/officeDocument/2006/relationships" r:id="rId4"/>
          </a:graphicData>
        </a:graphic>
      </p:graphicFrame>
      <p:cxnSp>
        <p:nvCxnSpPr>
          <p:cNvPr id="7" name="Straight Connector 6"/>
          <p:cNvCxnSpPr/>
          <p:nvPr/>
        </p:nvCxnSpPr>
        <p:spPr>
          <a:xfrm>
            <a:off x="5436096" y="1203598"/>
            <a:ext cx="2413494" cy="1420849"/>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flipV="1">
            <a:off x="5580112" y="3507854"/>
            <a:ext cx="1296144" cy="1435596"/>
          </a:xfrm>
          <a:prstGeom prst="line">
            <a:avLst/>
          </a:prstGeom>
        </p:spPr>
        <p:style>
          <a:lnRef idx="3">
            <a:schemeClr val="accent2"/>
          </a:lnRef>
          <a:fillRef idx="0">
            <a:schemeClr val="accent2"/>
          </a:fillRef>
          <a:effectRef idx="2">
            <a:schemeClr val="accent2"/>
          </a:effectRef>
          <a:fontRef idx="minor">
            <a:schemeClr val="tx1"/>
          </a:fontRef>
        </p:style>
      </p:cxnSp>
      <p:sp>
        <p:nvSpPr>
          <p:cNvPr id="8" name="Rectangle 7"/>
          <p:cNvSpPr/>
          <p:nvPr/>
        </p:nvSpPr>
        <p:spPr>
          <a:xfrm>
            <a:off x="22556" y="4743402"/>
            <a:ext cx="7134875" cy="40009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lv-LV" sz="2000" dirty="0" smtClean="0">
                <a:solidFill>
                  <a:srgbClr val="FF0000"/>
                </a:solidFill>
              </a:rPr>
              <a:t>*</a:t>
            </a:r>
            <a:r>
              <a:rPr lang="lv-LV" sz="2000" dirty="0" smtClean="0">
                <a:solidFill>
                  <a:schemeClr val="accent3">
                    <a:lumMod val="50000"/>
                  </a:schemeClr>
                </a:solidFill>
              </a:rPr>
              <a:t> Atvērtais jautājums</a:t>
            </a:r>
            <a:endParaRPr lang="lv-LV" sz="2000" dirty="0"/>
          </a:p>
        </p:txBody>
      </p:sp>
    </p:spTree>
    <p:extLst>
      <p:ext uri="{BB962C8B-B14F-4D97-AF65-F5344CB8AC3E}">
        <p14:creationId xmlns:p14="http://schemas.microsoft.com/office/powerpoint/2010/main" val="1333009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857250"/>
          </a:xfrm>
        </p:spPr>
        <p:txBody>
          <a:bodyPr>
            <a:normAutofit/>
          </a:bodyPr>
          <a:lstStyle/>
          <a:p>
            <a:r>
              <a:rPr lang="lv-LV" sz="3200" b="1" dirty="0">
                <a:solidFill>
                  <a:schemeClr val="accent3">
                    <a:lumMod val="50000"/>
                  </a:schemeClr>
                </a:solidFill>
              </a:rPr>
              <a:t>Saimniecības ražošanas profils</a:t>
            </a:r>
          </a:p>
        </p:txBody>
      </p:sp>
      <p:sp>
        <p:nvSpPr>
          <p:cNvPr id="7" name="TextBox 6"/>
          <p:cNvSpPr txBox="1"/>
          <p:nvPr/>
        </p:nvSpPr>
        <p:spPr>
          <a:xfrm>
            <a:off x="5069942" y="3111239"/>
            <a:ext cx="4110570" cy="1831271"/>
          </a:xfrm>
          <a:prstGeom prst="rect">
            <a:avLst/>
          </a:prstGeom>
          <a:solidFill>
            <a:schemeClr val="accent3">
              <a:lumMod val="40000"/>
              <a:lumOff val="60000"/>
            </a:schemeClr>
          </a:solidFill>
          <a:effectLst>
            <a:softEdge rad="317500"/>
          </a:effectLst>
        </p:spPr>
        <p:txBody>
          <a:bodyPr wrap="square">
            <a:spAutoFit/>
          </a:bodyPr>
          <a:lstStyle>
            <a:defPPr>
              <a:defRPr lang="lv-LV"/>
            </a:defPPr>
            <a:lvl1pPr algn="ctr">
              <a:defRPr sz="3200"/>
            </a:lvl1pPr>
          </a:lstStyle>
          <a:p>
            <a:pPr>
              <a:spcAft>
                <a:spcPts val="600"/>
              </a:spcAft>
            </a:pPr>
            <a:r>
              <a:rPr lang="lv-LV" sz="1800" b="1" u="sng" dirty="0" smtClean="0">
                <a:solidFill>
                  <a:srgbClr val="FF0000"/>
                </a:solidFill>
              </a:rPr>
              <a:t>17%   saimniecību</a:t>
            </a:r>
            <a:endParaRPr lang="lv-LV" sz="1800" b="1" u="sng" dirty="0">
              <a:solidFill>
                <a:srgbClr val="FF0000"/>
              </a:solidFill>
            </a:endParaRPr>
          </a:p>
          <a:p>
            <a:r>
              <a:rPr lang="lv-LV" sz="1800" b="1" dirty="0" smtClean="0">
                <a:solidFill>
                  <a:srgbClr val="FF0000"/>
                </a:solidFill>
              </a:rPr>
              <a:t>84% </a:t>
            </a:r>
            <a:r>
              <a:rPr lang="lv-LV" sz="1800" dirty="0" smtClean="0"/>
              <a:t>darbības ilgums līdz 10 gadiem</a:t>
            </a:r>
          </a:p>
          <a:p>
            <a:r>
              <a:rPr lang="lv-LV" sz="1800" b="1" dirty="0" smtClean="0">
                <a:solidFill>
                  <a:srgbClr val="FF0000"/>
                </a:solidFill>
              </a:rPr>
              <a:t>72%</a:t>
            </a:r>
            <a:r>
              <a:rPr lang="lv-LV" sz="1800" dirty="0" smtClean="0"/>
              <a:t>  apsaimniekojamās zemes platība ir līdz 40ha (41% grupā 16-40ha)</a:t>
            </a:r>
          </a:p>
          <a:p>
            <a:r>
              <a:rPr lang="lv-LV" sz="1800" b="1" dirty="0" smtClean="0">
                <a:solidFill>
                  <a:srgbClr val="FF0000"/>
                </a:solidFill>
              </a:rPr>
              <a:t>81% </a:t>
            </a:r>
            <a:r>
              <a:rPr lang="lv-LV" sz="1800" dirty="0"/>
              <a:t>saimnieku </a:t>
            </a:r>
            <a:r>
              <a:rPr lang="lv-LV" sz="1800" dirty="0" smtClean="0"/>
              <a:t>uzskata, ka ir atradis savas zemes racionālāko izmantošanas veidu</a:t>
            </a:r>
          </a:p>
        </p:txBody>
      </p:sp>
      <p:graphicFrame>
        <p:nvGraphicFramePr>
          <p:cNvPr id="8" name="Chart 7"/>
          <p:cNvGraphicFramePr>
            <a:graphicFrameLocks/>
          </p:cNvGraphicFramePr>
          <p:nvPr>
            <p:extLst>
              <p:ext uri="{D42A27DB-BD31-4B8C-83A1-F6EECF244321}">
                <p14:modId xmlns:p14="http://schemas.microsoft.com/office/powerpoint/2010/main" val="3000568230"/>
              </p:ext>
            </p:extLst>
          </p:nvPr>
        </p:nvGraphicFramePr>
        <p:xfrm>
          <a:off x="0" y="915566"/>
          <a:ext cx="7786650"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p:cNvSpPr/>
          <p:nvPr/>
        </p:nvSpPr>
        <p:spPr>
          <a:xfrm rot="19475119">
            <a:off x="2266441" y="2014402"/>
            <a:ext cx="1308906" cy="576064"/>
          </a:xfrm>
          <a:prstGeom prst="ellipse">
            <a:avLst/>
          </a:prstGeom>
          <a:noFill/>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cxnSp>
        <p:nvCxnSpPr>
          <p:cNvPr id="5" name="Straight Arrow Connector 4"/>
          <p:cNvCxnSpPr/>
          <p:nvPr/>
        </p:nvCxnSpPr>
        <p:spPr>
          <a:xfrm>
            <a:off x="3006706" y="2590742"/>
            <a:ext cx="2213366" cy="1436132"/>
          </a:xfrm>
          <a:prstGeom prst="straightConnector1">
            <a:avLst/>
          </a:prstGeom>
          <a:ln w="57150">
            <a:tailEnd type="arrow"/>
          </a:ln>
        </p:spPr>
        <p:style>
          <a:lnRef idx="3">
            <a:schemeClr val="accent6"/>
          </a:lnRef>
          <a:fillRef idx="0">
            <a:schemeClr val="accent6"/>
          </a:fillRef>
          <a:effectRef idx="2">
            <a:schemeClr val="accent6"/>
          </a:effectRef>
          <a:fontRef idx="minor">
            <a:schemeClr val="tx1"/>
          </a:fontRef>
        </p:style>
      </p:cxnSp>
      <p:sp>
        <p:nvSpPr>
          <p:cNvPr id="12" name="TextBox 11"/>
          <p:cNvSpPr txBox="1"/>
          <p:nvPr/>
        </p:nvSpPr>
        <p:spPr>
          <a:xfrm>
            <a:off x="5033430" y="1008438"/>
            <a:ext cx="4110570" cy="1908215"/>
          </a:xfrm>
          <a:prstGeom prst="rect">
            <a:avLst/>
          </a:prstGeom>
          <a:solidFill>
            <a:schemeClr val="accent3">
              <a:lumMod val="40000"/>
              <a:lumOff val="60000"/>
            </a:schemeClr>
          </a:solidFill>
          <a:effectLst>
            <a:softEdge rad="317500"/>
          </a:effectLst>
        </p:spPr>
        <p:txBody>
          <a:bodyPr wrap="square">
            <a:spAutoFit/>
          </a:bodyPr>
          <a:lstStyle>
            <a:defPPr>
              <a:defRPr lang="lv-LV"/>
            </a:defPPr>
            <a:lvl1pPr algn="ctr">
              <a:defRPr sz="3200"/>
            </a:lvl1pPr>
          </a:lstStyle>
          <a:p>
            <a:pPr>
              <a:spcAft>
                <a:spcPts val="600"/>
              </a:spcAft>
            </a:pPr>
            <a:r>
              <a:rPr lang="lv-LV" sz="1800" b="1" u="sng" dirty="0" smtClean="0">
                <a:solidFill>
                  <a:srgbClr val="FF0000"/>
                </a:solidFill>
              </a:rPr>
              <a:t>83%   </a:t>
            </a:r>
            <a:r>
              <a:rPr lang="lv-LV" sz="1800" b="1" u="sng" dirty="0">
                <a:solidFill>
                  <a:srgbClr val="FF0000"/>
                </a:solidFill>
              </a:rPr>
              <a:t>saimniecību </a:t>
            </a:r>
            <a:r>
              <a:rPr lang="en-US" sz="1800" b="1" u="sng" dirty="0" err="1">
                <a:solidFill>
                  <a:srgbClr val="FF0000"/>
                </a:solidFill>
              </a:rPr>
              <a:t>ražo</a:t>
            </a:r>
            <a:r>
              <a:rPr lang="en-US" sz="1800" b="1" u="sng" dirty="0">
                <a:solidFill>
                  <a:srgbClr val="FF0000"/>
                </a:solidFill>
              </a:rPr>
              <a:t> </a:t>
            </a:r>
            <a:r>
              <a:rPr lang="en-US" sz="1800" b="1" u="sng" dirty="0" err="1">
                <a:solidFill>
                  <a:srgbClr val="FF0000"/>
                </a:solidFill>
              </a:rPr>
              <a:t>tikai</a:t>
            </a:r>
            <a:r>
              <a:rPr lang="en-US" sz="1800" b="1" u="sng" dirty="0">
                <a:solidFill>
                  <a:srgbClr val="FF0000"/>
                </a:solidFill>
              </a:rPr>
              <a:t> </a:t>
            </a:r>
            <a:r>
              <a:rPr lang="en-US" sz="1800" b="1" u="sng" dirty="0" err="1">
                <a:solidFill>
                  <a:srgbClr val="FF0000"/>
                </a:solidFill>
              </a:rPr>
              <a:t>izejvielas</a:t>
            </a:r>
            <a:r>
              <a:rPr lang="en-US" sz="1800" b="1" dirty="0">
                <a:solidFill>
                  <a:srgbClr val="FF0000"/>
                </a:solidFill>
              </a:rPr>
              <a:t>
</a:t>
            </a:r>
            <a:r>
              <a:rPr lang="lv-LV" sz="1800" b="1" dirty="0" smtClean="0">
                <a:solidFill>
                  <a:srgbClr val="FF0000"/>
                </a:solidFill>
              </a:rPr>
              <a:t>66% </a:t>
            </a:r>
            <a:r>
              <a:rPr lang="lv-LV" sz="1800" dirty="0" smtClean="0"/>
              <a:t>darbības ilgums līdz 10 gadiem</a:t>
            </a:r>
          </a:p>
          <a:p>
            <a:r>
              <a:rPr lang="lv-LV" sz="1800" b="1" dirty="0" smtClean="0">
                <a:solidFill>
                  <a:srgbClr val="FF0000"/>
                </a:solidFill>
              </a:rPr>
              <a:t>54%</a:t>
            </a:r>
            <a:r>
              <a:rPr lang="lv-LV" sz="1800" dirty="0" smtClean="0"/>
              <a:t>  apsaimniekojamās zemes platība ir līdz 40ha (41% grupā 16-40ha)</a:t>
            </a:r>
          </a:p>
          <a:p>
            <a:r>
              <a:rPr lang="lv-LV" sz="1800" b="1" dirty="0" smtClean="0">
                <a:solidFill>
                  <a:srgbClr val="FF0000"/>
                </a:solidFill>
              </a:rPr>
              <a:t>77% </a:t>
            </a:r>
            <a:r>
              <a:rPr lang="lv-LV" sz="1800" dirty="0"/>
              <a:t>saimnieku </a:t>
            </a:r>
            <a:r>
              <a:rPr lang="lv-LV" sz="1800" dirty="0" smtClean="0"/>
              <a:t>uzskata, ka ir atradis savas zemes racionālāko izmantošanas veidu</a:t>
            </a:r>
          </a:p>
        </p:txBody>
      </p:sp>
      <p:cxnSp>
        <p:nvCxnSpPr>
          <p:cNvPr id="13" name="Straight Arrow Connector 12"/>
          <p:cNvCxnSpPr/>
          <p:nvPr/>
        </p:nvCxnSpPr>
        <p:spPr>
          <a:xfrm flipV="1">
            <a:off x="3915758" y="1503265"/>
            <a:ext cx="1178691" cy="799169"/>
          </a:xfrm>
          <a:prstGeom prst="straightConnector1">
            <a:avLst/>
          </a:prstGeom>
          <a:ln w="57150">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008983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Anketēto saimniecību struktūra pēc apgrozījuma uz ha (</a:t>
            </a:r>
            <a:r>
              <a:rPr lang="lv-LV" sz="3200" b="1" dirty="0" err="1">
                <a:solidFill>
                  <a:schemeClr val="accent3">
                    <a:lumMod val="50000"/>
                  </a:schemeClr>
                </a:solidFill>
              </a:rPr>
              <a:t>Eur</a:t>
            </a:r>
            <a:r>
              <a:rPr lang="lv-LV" sz="3200" b="1" dirty="0">
                <a:solidFill>
                  <a:schemeClr val="accent3">
                    <a:lumMod val="50000"/>
                  </a:schemeClr>
                </a:solidFill>
              </a:rPr>
              <a:t>) </a:t>
            </a:r>
          </a:p>
        </p:txBody>
      </p:sp>
      <p:graphicFrame>
        <p:nvGraphicFramePr>
          <p:cNvPr id="5" name="Chart 4"/>
          <p:cNvGraphicFramePr>
            <a:graphicFrameLocks/>
          </p:cNvGraphicFramePr>
          <p:nvPr>
            <p:extLst>
              <p:ext uri="{D42A27DB-BD31-4B8C-83A1-F6EECF244321}">
                <p14:modId xmlns:p14="http://schemas.microsoft.com/office/powerpoint/2010/main" val="3514811249"/>
              </p:ext>
            </p:extLst>
          </p:nvPr>
        </p:nvGraphicFramePr>
        <p:xfrm>
          <a:off x="-828600" y="1203598"/>
          <a:ext cx="10657184"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6" name="Arc 5"/>
          <p:cNvSpPr/>
          <p:nvPr/>
        </p:nvSpPr>
        <p:spPr>
          <a:xfrm>
            <a:off x="3419872" y="2139702"/>
            <a:ext cx="2268000" cy="2268000"/>
          </a:xfrm>
          <a:prstGeom prst="arc">
            <a:avLst>
              <a:gd name="adj1" fmla="val 19671168"/>
              <a:gd name="adj2" fmla="val 10987806"/>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55285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979"/>
            <a:ext cx="9144000" cy="857250"/>
          </a:xfrm>
        </p:spPr>
        <p:txBody>
          <a:bodyPr>
            <a:noAutofit/>
          </a:bodyPr>
          <a:lstStyle/>
          <a:p>
            <a:r>
              <a:rPr lang="lv-LV" sz="2800" b="1" dirty="0">
                <a:solidFill>
                  <a:schemeClr val="accent3">
                    <a:lumMod val="50000"/>
                  </a:schemeClr>
                </a:solidFill>
              </a:rPr>
              <a:t>Apgrozījums no ha (</a:t>
            </a:r>
            <a:r>
              <a:rPr lang="lv-LV" sz="2800" b="1" dirty="0" err="1">
                <a:solidFill>
                  <a:schemeClr val="accent3">
                    <a:lumMod val="50000"/>
                  </a:schemeClr>
                </a:solidFill>
              </a:rPr>
              <a:t>Eur</a:t>
            </a:r>
            <a:r>
              <a:rPr lang="lv-LV" sz="2800" b="1" dirty="0">
                <a:solidFill>
                  <a:schemeClr val="accent3">
                    <a:lumMod val="50000"/>
                  </a:schemeClr>
                </a:solidFill>
              </a:rPr>
              <a:t>) un </a:t>
            </a:r>
            <a:r>
              <a:rPr lang="lv-LV" sz="2800" b="1" dirty="0" smtClean="0">
                <a:solidFill>
                  <a:schemeClr val="accent3">
                    <a:lumMod val="50000"/>
                  </a:schemeClr>
                </a:solidFill>
              </a:rPr>
              <a:t>saimnieka </a:t>
            </a:r>
            <a:r>
              <a:rPr lang="lv-LV" sz="2800" b="1" dirty="0">
                <a:solidFill>
                  <a:schemeClr val="accent3">
                    <a:lumMod val="50000"/>
                  </a:schemeClr>
                </a:solidFill>
              </a:rPr>
              <a:t>apmierinātības līmenis ar saimniecības darbību (ballēs</a:t>
            </a:r>
            <a:r>
              <a:rPr lang="lv-LV" sz="2800" b="1" dirty="0" smtClean="0">
                <a:solidFill>
                  <a:schemeClr val="accent3">
                    <a:lumMod val="50000"/>
                  </a:schemeClr>
                </a:solidFill>
              </a:rPr>
              <a:t>)</a:t>
            </a:r>
            <a:endParaRPr lang="lv-LV" sz="2800" b="1" dirty="0">
              <a:solidFill>
                <a:schemeClr val="accent3">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6376263"/>
              </p:ext>
            </p:extLst>
          </p:nvPr>
        </p:nvGraphicFramePr>
        <p:xfrm>
          <a:off x="179512" y="1275606"/>
          <a:ext cx="8712971" cy="3387090"/>
        </p:xfrm>
        <a:graphic>
          <a:graphicData uri="http://schemas.openxmlformats.org/drawingml/2006/table">
            <a:tbl>
              <a:tblPr>
                <a:tableStyleId>{8799B23B-EC83-4686-B30A-512413B5E67A}</a:tableStyleId>
              </a:tblPr>
              <a:tblGrid>
                <a:gridCol w="3026726"/>
                <a:gridCol w="434525"/>
                <a:gridCol w="465683"/>
                <a:gridCol w="541646"/>
                <a:gridCol w="541646"/>
                <a:gridCol w="541646"/>
                <a:gridCol w="541646"/>
                <a:gridCol w="541646"/>
                <a:gridCol w="607700"/>
                <a:gridCol w="673754"/>
                <a:gridCol w="796353"/>
              </a:tblGrid>
              <a:tr h="200025">
                <a:tc>
                  <a:txBody>
                    <a:bodyPr/>
                    <a:lstStyle/>
                    <a:p>
                      <a:pPr algn="ctr" fontAlgn="b"/>
                      <a:r>
                        <a:rPr lang="lv-LV" sz="1800" u="none" strike="noStrike" dirty="0" smtClean="0">
                          <a:effectLst/>
                        </a:rPr>
                        <a:t>Saimnieka apmierinātības līmenis ar saimniecības darbību (ballēs)</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&lt;50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51-100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101-200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a:effectLst/>
                        </a:rPr>
                        <a:t>201-300</a:t>
                      </a:r>
                      <a:endParaRPr lang="lv-LV" sz="1800" b="0" i="0" u="none" strike="noStrike">
                        <a:solidFill>
                          <a:srgbClr val="000000"/>
                        </a:solidFill>
                        <a:effectLst/>
                        <a:latin typeface="Calibri"/>
                      </a:endParaRPr>
                    </a:p>
                  </a:txBody>
                  <a:tcPr marL="9525" marR="9525" marT="9525" marB="0" anchor="ctr"/>
                </a:tc>
                <a:tc>
                  <a:txBody>
                    <a:bodyPr/>
                    <a:lstStyle/>
                    <a:p>
                      <a:pPr algn="l" fontAlgn="b"/>
                      <a:r>
                        <a:rPr lang="lv-LV" sz="1800" u="none" strike="noStrike" dirty="0">
                          <a:effectLst/>
                        </a:rPr>
                        <a:t>301-400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401-500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501-600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dirty="0">
                          <a:effectLst/>
                        </a:rPr>
                        <a:t>601-1000</a:t>
                      </a:r>
                      <a:endParaRPr lang="lv-LV" sz="1800" b="0" i="0" u="none" strike="noStrike" dirty="0">
                        <a:solidFill>
                          <a:srgbClr val="000000"/>
                        </a:solidFill>
                        <a:effectLst/>
                        <a:latin typeface="Calibri"/>
                      </a:endParaRPr>
                    </a:p>
                  </a:txBody>
                  <a:tcPr marL="9525" marR="9525" marT="9525" marB="0" anchor="ctr"/>
                </a:tc>
                <a:tc>
                  <a:txBody>
                    <a:bodyPr/>
                    <a:lstStyle/>
                    <a:p>
                      <a:pPr algn="l" fontAlgn="b"/>
                      <a:r>
                        <a:rPr lang="lv-LV" sz="1800" u="none" strike="noStrike">
                          <a:effectLst/>
                        </a:rPr>
                        <a:t>1001-4000</a:t>
                      </a:r>
                      <a:endParaRPr lang="lv-LV" sz="1800" b="0" i="0" u="none" strike="noStrike">
                        <a:solidFill>
                          <a:srgbClr val="000000"/>
                        </a:solidFill>
                        <a:effectLst/>
                        <a:latin typeface="Calibri"/>
                      </a:endParaRPr>
                    </a:p>
                  </a:txBody>
                  <a:tcPr marL="9525" marR="9525" marT="9525" marB="0" anchor="ctr"/>
                </a:tc>
                <a:tc>
                  <a:txBody>
                    <a:bodyPr/>
                    <a:lstStyle/>
                    <a:p>
                      <a:pPr algn="l" fontAlgn="b"/>
                      <a:r>
                        <a:rPr lang="lv-LV" sz="1800" u="none" strike="noStrike" dirty="0">
                          <a:effectLst/>
                        </a:rPr>
                        <a:t>10000&lt;</a:t>
                      </a:r>
                      <a:endParaRPr lang="lv-LV" sz="1800" b="0" i="0" u="none" strike="noStrike" dirty="0">
                        <a:solidFill>
                          <a:srgbClr val="000000"/>
                        </a:solidFill>
                        <a:effectLst/>
                        <a:latin typeface="Calibri"/>
                      </a:endParaRPr>
                    </a:p>
                  </a:txBody>
                  <a:tcPr marL="9525" marR="9525" marT="9525" marB="0" anchor="ctr"/>
                </a:tc>
              </a:tr>
              <a:tr h="200025">
                <a:tc>
                  <a:txBody>
                    <a:bodyPr/>
                    <a:lstStyle/>
                    <a:p>
                      <a:pPr algn="ct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3</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4</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a:effectLst/>
                        </a:rPr>
                        <a:t>1</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a:effectLst/>
                        </a:rPr>
                        <a:t>2</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5</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4</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7</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6</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6</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5</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6</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5</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a:effectLst/>
                        </a:rPr>
                        <a:t>3</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7</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6</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7</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a:effectLst/>
                        </a:rPr>
                        <a:t>1</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7</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6</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13</a:t>
                      </a:r>
                      <a:endParaRPr lang="lv-LV" sz="1800" b="0" i="0" u="none" strike="noStrike" dirty="0">
                        <a:solidFill>
                          <a:srgbClr val="000000"/>
                        </a:solidFill>
                        <a:effectLst/>
                        <a:latin typeface="Calibri"/>
                      </a:endParaRPr>
                    </a:p>
                  </a:txBody>
                  <a:tcPr marL="9525" marR="9525" marT="9525" marB="0" anchor="b">
                    <a:solidFill>
                      <a:srgbClr val="FFFF00"/>
                    </a:solidFill>
                  </a:tcPr>
                </a:tc>
                <a:tc>
                  <a:txBody>
                    <a:bodyPr/>
                    <a:lstStyle/>
                    <a:p>
                      <a:pPr algn="r" fontAlgn="b"/>
                      <a:r>
                        <a:rPr lang="lv-LV" sz="1800" u="none" strike="noStrike" dirty="0">
                          <a:effectLst/>
                        </a:rPr>
                        <a:t>10</a:t>
                      </a:r>
                      <a:endParaRPr lang="lv-LV" sz="1800" b="0" i="0" u="none" strike="noStrike" dirty="0">
                        <a:solidFill>
                          <a:srgbClr val="000000"/>
                        </a:solidFill>
                        <a:effectLst/>
                        <a:latin typeface="Calibri"/>
                      </a:endParaRPr>
                    </a:p>
                  </a:txBody>
                  <a:tcPr marL="9525" marR="9525" marT="9525" marB="0" anchor="b">
                    <a:solidFill>
                      <a:srgbClr val="FFFF00"/>
                    </a:solidFill>
                  </a:tcPr>
                </a:tc>
                <a:tc>
                  <a:txBody>
                    <a:bodyPr/>
                    <a:lstStyle/>
                    <a:p>
                      <a:pPr algn="r" fontAlgn="b"/>
                      <a:r>
                        <a:rPr lang="lv-LV" sz="1800" u="none" strike="noStrike">
                          <a:effectLst/>
                        </a:rPr>
                        <a:t>6</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3</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4</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a:effectLst/>
                        </a:rPr>
                        <a:t>2</a:t>
                      </a:r>
                      <a:endParaRPr lang="lv-LV" sz="1800" b="0" i="0" u="none" strike="noStrike">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solidFill>
                      <a:srgbClr val="92D050"/>
                    </a:solidFill>
                  </a:tcPr>
                </a:tc>
              </a:tr>
              <a:tr h="200025">
                <a:tc>
                  <a:txBody>
                    <a:bodyPr/>
                    <a:lstStyle/>
                    <a:p>
                      <a:pPr algn="ctr" fontAlgn="b"/>
                      <a:r>
                        <a:rPr lang="lv-LV" sz="1800" u="none" strike="noStrike" dirty="0">
                          <a:effectLst/>
                        </a:rPr>
                        <a:t>8</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a:effectLst/>
                        </a:rPr>
                        <a:t>5</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10</a:t>
                      </a:r>
                      <a:endParaRPr lang="lv-LV" sz="1800" b="0" i="0" u="none" strike="noStrike" dirty="0">
                        <a:solidFill>
                          <a:srgbClr val="000000"/>
                        </a:solidFill>
                        <a:effectLst/>
                        <a:latin typeface="Calibri"/>
                      </a:endParaRPr>
                    </a:p>
                  </a:txBody>
                  <a:tcPr marL="9525" marR="9525" marT="9525" marB="0" anchor="b">
                    <a:solidFill>
                      <a:srgbClr val="FFFF00"/>
                    </a:solidFill>
                  </a:tcPr>
                </a:tc>
                <a:tc>
                  <a:txBody>
                    <a:bodyPr/>
                    <a:lstStyle/>
                    <a:p>
                      <a:pPr algn="r" fontAlgn="b"/>
                      <a:r>
                        <a:rPr lang="lv-LV" sz="1800" u="none" strike="noStrike" dirty="0">
                          <a:effectLst/>
                        </a:rPr>
                        <a:t>9</a:t>
                      </a:r>
                      <a:endParaRPr lang="lv-LV" sz="1800" b="0" i="0" u="none" strike="noStrike" dirty="0">
                        <a:solidFill>
                          <a:srgbClr val="000000"/>
                        </a:solidFill>
                        <a:effectLst/>
                        <a:latin typeface="Calibri"/>
                      </a:endParaRPr>
                    </a:p>
                  </a:txBody>
                  <a:tcPr marL="9525" marR="9525" marT="9525" marB="0" anchor="b">
                    <a:solidFill>
                      <a:srgbClr val="FFFF00"/>
                    </a:solidFill>
                  </a:tcPr>
                </a:tc>
                <a:tc>
                  <a:txBody>
                    <a:bodyPr/>
                    <a:lstStyle/>
                    <a:p>
                      <a:pPr algn="r" fontAlgn="b"/>
                      <a:r>
                        <a:rPr lang="lv-LV" sz="1800" u="none" strike="noStrike" dirty="0">
                          <a:effectLst/>
                        </a:rPr>
                        <a:t>5</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a:effectLst/>
                        </a:rPr>
                        <a:t>3</a:t>
                      </a:r>
                      <a:endParaRPr lang="lv-LV" sz="1800" b="0" i="0" u="none" strike="noStrike">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4</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4</a:t>
                      </a:r>
                      <a:endParaRPr lang="lv-LV" sz="18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solidFill>
                      <a:srgbClr val="92D050"/>
                    </a:solidFill>
                  </a:tcPr>
                </a:tc>
              </a:tr>
              <a:tr h="200025">
                <a:tc>
                  <a:txBody>
                    <a:bodyPr/>
                    <a:lstStyle/>
                    <a:p>
                      <a:pPr algn="ctr" fontAlgn="b"/>
                      <a:r>
                        <a:rPr lang="lv-LV" sz="1800" u="none" strike="noStrike" dirty="0">
                          <a:effectLst/>
                        </a:rPr>
                        <a:t>9</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a:effectLst/>
                        </a:rPr>
                        <a:t>1</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a:effectLst/>
                        </a:rPr>
                        <a:t>3</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a:effectLst/>
                        </a:rPr>
                        <a:t>1</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r" fontAlgn="b"/>
                      <a:r>
                        <a:rPr lang="lv-LV" sz="1800" u="none" strike="noStrike">
                          <a:effectLst/>
                        </a:rPr>
                        <a:t>1</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r>
              <a:tr h="200025">
                <a:tc>
                  <a:txBody>
                    <a:bodyPr/>
                    <a:lstStyle/>
                    <a:p>
                      <a:pPr algn="ctr" fontAlgn="b"/>
                      <a:r>
                        <a:rPr lang="lv-LV" sz="1800" u="none" strike="noStrike" dirty="0">
                          <a:effectLst/>
                        </a:rPr>
                        <a:t>10</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r" fontAlgn="b"/>
                      <a:r>
                        <a:rPr lang="lv-LV" sz="1800" u="none" strike="noStrike" dirty="0">
                          <a:effectLst/>
                        </a:rPr>
                        <a:t>2</a:t>
                      </a:r>
                      <a:endParaRPr lang="lv-LV" sz="1800" b="0" i="0" u="none" strike="noStrike" dirty="0">
                        <a:solidFill>
                          <a:srgbClr val="000000"/>
                        </a:solidFill>
                        <a:effectLst/>
                        <a:latin typeface="Calibri"/>
                      </a:endParaRPr>
                    </a:p>
                  </a:txBody>
                  <a:tcPr marL="9525" marR="9525" marT="9525" marB="0" anchor="b">
                    <a:solidFill>
                      <a:schemeClr val="accent6"/>
                    </a:solidFill>
                  </a:tcPr>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solidFill>
                      <a:schemeClr val="accent6"/>
                    </a:solidFill>
                  </a:tcPr>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solidFill>
                      <a:schemeClr val="accent6"/>
                    </a:solidFill>
                  </a:tcPr>
                </a:tc>
                <a:tc>
                  <a:txBody>
                    <a:bodyPr/>
                    <a:lstStyle/>
                    <a:p>
                      <a:pPr algn="r" fontAlgn="b"/>
                      <a:r>
                        <a:rPr lang="lv-LV" sz="1800" u="none" strike="noStrike" dirty="0">
                          <a:effectLst/>
                        </a:rPr>
                        <a:t>1</a:t>
                      </a:r>
                      <a:endParaRPr lang="lv-LV" sz="1800" b="0" i="0" u="none" strike="noStrike" dirty="0">
                        <a:solidFill>
                          <a:srgbClr val="000000"/>
                        </a:solidFill>
                        <a:effectLst/>
                        <a:latin typeface="Calibri"/>
                      </a:endParaRPr>
                    </a:p>
                  </a:txBody>
                  <a:tcPr marL="9525" marR="9525" marT="9525" marB="0" anchor="b">
                    <a:solidFill>
                      <a:schemeClr val="accent6"/>
                    </a:solidFill>
                  </a:tcPr>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c>
                  <a:txBody>
                    <a:bodyPr/>
                    <a:lstStyle/>
                    <a:p>
                      <a:pPr algn="l" fontAlgn="b"/>
                      <a:r>
                        <a:rPr lang="lv-LV" sz="1800" u="none" strike="noStrike">
                          <a:effectLst/>
                        </a:rPr>
                        <a:t> </a:t>
                      </a:r>
                      <a:endParaRPr lang="lv-LV" sz="1800" b="0" i="0" u="none" strike="noStrike">
                        <a:solidFill>
                          <a:srgbClr val="000000"/>
                        </a:solidFill>
                        <a:effectLst/>
                        <a:latin typeface="Calibri"/>
                      </a:endParaRPr>
                    </a:p>
                  </a:txBody>
                  <a:tcPr marL="9525" marR="9525" marT="9525"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02502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dirty="0">
                <a:solidFill>
                  <a:schemeClr val="accent3">
                    <a:lumMod val="50000"/>
                  </a:schemeClr>
                </a:solidFill>
              </a:rPr>
              <a:t>Par pētījumu</a:t>
            </a:r>
          </a:p>
        </p:txBody>
      </p:sp>
      <p:sp>
        <p:nvSpPr>
          <p:cNvPr id="3" name="Content Placeholder 2"/>
          <p:cNvSpPr>
            <a:spLocks noGrp="1"/>
          </p:cNvSpPr>
          <p:nvPr>
            <p:ph idx="1"/>
          </p:nvPr>
        </p:nvSpPr>
        <p:spPr>
          <a:xfrm>
            <a:off x="457200" y="1200150"/>
            <a:ext cx="8229600" cy="3747863"/>
          </a:xfrm>
        </p:spPr>
        <p:txBody>
          <a:bodyPr>
            <a:normAutofit fontScale="85000" lnSpcReduction="20000"/>
          </a:bodyPr>
          <a:lstStyle/>
          <a:p>
            <a:pPr algn="just"/>
            <a:r>
              <a:rPr lang="lv-LV" sz="2800" b="1" dirty="0"/>
              <a:t>Anketēšanas termiņš</a:t>
            </a:r>
            <a:r>
              <a:rPr lang="lv-LV" sz="2800" dirty="0"/>
              <a:t> – </a:t>
            </a:r>
            <a:r>
              <a:rPr lang="lv-LV" sz="2800" dirty="0" smtClean="0"/>
              <a:t>no 2017. gada 26. jūlija līdz </a:t>
            </a:r>
            <a:br>
              <a:rPr lang="lv-LV" sz="2800" dirty="0" smtClean="0"/>
            </a:br>
            <a:r>
              <a:rPr lang="lv-LV" sz="2800" dirty="0" smtClean="0"/>
              <a:t>22. septembrim. </a:t>
            </a:r>
          </a:p>
          <a:p>
            <a:pPr algn="just"/>
            <a:r>
              <a:rPr lang="lv-LV" sz="2800" b="1" dirty="0" smtClean="0"/>
              <a:t>Anketēšanas </a:t>
            </a:r>
            <a:r>
              <a:rPr lang="lv-LV" sz="2800" b="1" dirty="0"/>
              <a:t>mērķauditorija</a:t>
            </a:r>
            <a:r>
              <a:rPr lang="lv-LV" sz="2800" dirty="0"/>
              <a:t> </a:t>
            </a:r>
            <a:r>
              <a:rPr lang="lv-LV" sz="2800" dirty="0" smtClean="0"/>
              <a:t>– 20% jeb 184 saimniecības </a:t>
            </a:r>
            <a:r>
              <a:rPr lang="lv-LV" sz="2800" dirty="0"/>
              <a:t>no </a:t>
            </a:r>
            <a:r>
              <a:rPr lang="lv-LV" sz="2800" i="1" dirty="0"/>
              <a:t>Ekonomiskās aktivitātes veicināšanas programmas</a:t>
            </a:r>
            <a:r>
              <a:rPr lang="lv-LV" sz="2800" dirty="0"/>
              <a:t> dalībnieku skaita. </a:t>
            </a:r>
            <a:endParaRPr lang="lv-LV" sz="2800" dirty="0" smtClean="0"/>
          </a:p>
          <a:p>
            <a:pPr algn="just"/>
            <a:r>
              <a:rPr lang="lv-LV" sz="2800" b="1" dirty="0" smtClean="0"/>
              <a:t>2 anketas </a:t>
            </a:r>
            <a:r>
              <a:rPr lang="lv-LV" sz="2800" dirty="0" smtClean="0"/>
              <a:t>– </a:t>
            </a:r>
            <a:r>
              <a:rPr lang="lv-LV" sz="2800" dirty="0"/>
              <a:t>KLIENTA anketa (41 jautājums; 8 atvērtie</a:t>
            </a:r>
            <a:r>
              <a:rPr lang="lv-LV" sz="2800" dirty="0" smtClean="0"/>
              <a:t>)</a:t>
            </a:r>
            <a:r>
              <a:rPr lang="lv-LV" sz="2800" dirty="0"/>
              <a:t> un KONSULTANTA anketa (18 jautājumi</a:t>
            </a:r>
            <a:r>
              <a:rPr lang="lv-LV" sz="2800" dirty="0" smtClean="0"/>
              <a:t>). </a:t>
            </a:r>
            <a:endParaRPr lang="lv-LV" sz="2800" dirty="0"/>
          </a:p>
          <a:p>
            <a:pPr algn="just"/>
            <a:r>
              <a:rPr lang="lv-LV" sz="2800" dirty="0" smtClean="0"/>
              <a:t>Veidojot KLIENTA</a:t>
            </a:r>
            <a:r>
              <a:rPr lang="lv-LV" sz="2800" b="1" dirty="0" smtClean="0"/>
              <a:t>  </a:t>
            </a:r>
            <a:r>
              <a:rPr lang="lv-LV" sz="2800" dirty="0" smtClean="0"/>
              <a:t>anketu</a:t>
            </a:r>
            <a:r>
              <a:rPr lang="lv-LV" sz="2800" dirty="0"/>
              <a:t>, fokusējāmies, lai ne tikai </a:t>
            </a:r>
            <a:r>
              <a:rPr lang="lv-LV" sz="2800" dirty="0" smtClean="0"/>
              <a:t>iegūtu “sausus </a:t>
            </a:r>
            <a:r>
              <a:rPr lang="lv-LV" sz="2800" dirty="0"/>
              <a:t>datus”, bet, lai noskaidrotu, </a:t>
            </a:r>
            <a:r>
              <a:rPr lang="lv-LV" sz="2800" i="1" dirty="0"/>
              <a:t>ko domā, kā redz, kā jūtas lauksaimnieks</a:t>
            </a:r>
            <a:r>
              <a:rPr lang="lv-LV" sz="2800" dirty="0"/>
              <a:t>. </a:t>
            </a:r>
            <a:endParaRPr lang="lv-LV" sz="2800" dirty="0" smtClean="0"/>
          </a:p>
          <a:p>
            <a:pPr algn="just"/>
            <a:r>
              <a:rPr lang="lv-LV" sz="2800" dirty="0" smtClean="0"/>
              <a:t>KONSULTANTA anketu veidojām, lai būtu arī «skats no malas»</a:t>
            </a:r>
            <a:endParaRPr lang="lv-LV" sz="2800" dirty="0"/>
          </a:p>
        </p:txBody>
      </p:sp>
    </p:spTree>
    <p:extLst>
      <p:ext uri="{BB962C8B-B14F-4D97-AF65-F5344CB8AC3E}">
        <p14:creationId xmlns:p14="http://schemas.microsoft.com/office/powerpoint/2010/main" val="3250643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solidFill>
                  <a:srgbClr val="C00000"/>
                </a:solidFill>
                <a:effectLst>
                  <a:outerShdw blurRad="38100" dist="38100" dir="2700000" algn="tl">
                    <a:srgbClr val="000000">
                      <a:alpha val="43137"/>
                    </a:srgbClr>
                  </a:outerShdw>
                </a:effectLst>
              </a:rPr>
              <a:t>Problēmas mazo un vidējo lauku saimniecību kooperācijā</a:t>
            </a:r>
            <a:endParaRPr lang="lv-LV" dirty="0"/>
          </a:p>
        </p:txBody>
      </p:sp>
      <p:sp>
        <p:nvSpPr>
          <p:cNvPr id="3" name="Content Placeholder 2"/>
          <p:cNvSpPr>
            <a:spLocks noGrp="1"/>
          </p:cNvSpPr>
          <p:nvPr>
            <p:ph idx="1"/>
          </p:nvPr>
        </p:nvSpPr>
        <p:spPr/>
        <p:txBody>
          <a:bodyPr>
            <a:normAutofit/>
          </a:bodyPr>
          <a:lstStyle/>
          <a:p>
            <a:pPr algn="just"/>
            <a:r>
              <a:rPr lang="lv-LV" dirty="0" smtClean="0"/>
              <a:t>dažādas </a:t>
            </a:r>
            <a:r>
              <a:rPr lang="lv-LV" dirty="0"/>
              <a:t>praktizētās sadarbības formas (t.sk. neformālās), </a:t>
            </a:r>
            <a:endParaRPr lang="lv-LV" dirty="0" smtClean="0"/>
          </a:p>
          <a:p>
            <a:pPr algn="just"/>
            <a:r>
              <a:rPr lang="lv-LV" dirty="0" smtClean="0"/>
              <a:t>saimniecību </a:t>
            </a:r>
            <a:r>
              <a:rPr lang="lv-LV" dirty="0"/>
              <a:t>vadītāju motīvi un apsvērumi to izvēlē</a:t>
            </a:r>
            <a:r>
              <a:rPr lang="lv-LV" dirty="0" smtClean="0"/>
              <a:t>,</a:t>
            </a:r>
          </a:p>
          <a:p>
            <a:pPr algn="just"/>
            <a:r>
              <a:rPr lang="lv-LV" dirty="0" smtClean="0"/>
              <a:t>kooperācija </a:t>
            </a:r>
            <a:r>
              <a:rPr lang="lv-LV" dirty="0"/>
              <a:t>un tās iespējas dažādās sfērās, </a:t>
            </a:r>
            <a:endParaRPr lang="lv-LV" dirty="0" smtClean="0"/>
          </a:p>
          <a:p>
            <a:pPr algn="just"/>
            <a:r>
              <a:rPr lang="lv-LV" dirty="0" smtClean="0"/>
              <a:t>kooperāciju </a:t>
            </a:r>
            <a:r>
              <a:rPr lang="lv-LV" dirty="0"/>
              <a:t>rosinošie, traucējošie faktori. </a:t>
            </a:r>
          </a:p>
        </p:txBody>
      </p:sp>
    </p:spTree>
    <p:extLst>
      <p:ext uri="{BB962C8B-B14F-4D97-AF65-F5344CB8AC3E}">
        <p14:creationId xmlns:p14="http://schemas.microsoft.com/office/powerpoint/2010/main" val="1989658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Saimniecību </a:t>
            </a:r>
            <a:r>
              <a:rPr lang="lv-LV" sz="3200" b="1" dirty="0">
                <a:solidFill>
                  <a:schemeClr val="accent3">
                    <a:lumMod val="50000"/>
                  </a:schemeClr>
                </a:solidFill>
              </a:rPr>
              <a:t>iesaiste </a:t>
            </a:r>
            <a:r>
              <a:rPr lang="lv-LV" sz="3200" b="1" dirty="0" smtClean="0">
                <a:solidFill>
                  <a:schemeClr val="accent3">
                    <a:lumMod val="50000"/>
                  </a:schemeClr>
                </a:solidFill>
              </a:rPr>
              <a:t/>
            </a:r>
            <a:br>
              <a:rPr lang="lv-LV" sz="3200" b="1" dirty="0" smtClean="0">
                <a:solidFill>
                  <a:schemeClr val="accent3">
                    <a:lumMod val="50000"/>
                  </a:schemeClr>
                </a:solidFill>
              </a:rPr>
            </a:br>
            <a:r>
              <a:rPr lang="lv-LV" sz="3200" b="1" dirty="0" smtClean="0">
                <a:solidFill>
                  <a:schemeClr val="accent3">
                    <a:lumMod val="50000"/>
                  </a:schemeClr>
                </a:solidFill>
              </a:rPr>
              <a:t>formālās </a:t>
            </a:r>
            <a:r>
              <a:rPr lang="lv-LV" sz="3200" b="1" dirty="0">
                <a:solidFill>
                  <a:schemeClr val="accent3">
                    <a:lumMod val="50000"/>
                  </a:schemeClr>
                </a:solidFill>
              </a:rPr>
              <a:t>un neformālās kopdarbības formās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8723419"/>
              </p:ext>
            </p:extLst>
          </p:nvPr>
        </p:nvGraphicFramePr>
        <p:xfrm>
          <a:off x="-972616" y="1200150"/>
          <a:ext cx="11017224"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1777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55526"/>
            <a:ext cx="8229600" cy="857250"/>
          </a:xfrm>
        </p:spPr>
        <p:txBody>
          <a:bodyPr>
            <a:noAutofit/>
          </a:bodyPr>
          <a:lstStyle/>
          <a:p>
            <a:r>
              <a:rPr lang="lv-LV" sz="3200" b="1" dirty="0">
                <a:solidFill>
                  <a:schemeClr val="accent3">
                    <a:lumMod val="50000"/>
                  </a:schemeClr>
                </a:solidFill>
              </a:rPr>
              <a:t>Saimniecību iesaiste formālās un neformālās kopdarbības formās </a:t>
            </a:r>
            <a:r>
              <a:rPr lang="lv-LV" sz="3200" b="1" dirty="0" smtClean="0">
                <a:solidFill>
                  <a:schemeClr val="accent3">
                    <a:lumMod val="50000"/>
                  </a:schemeClr>
                </a:solidFill>
              </a:rPr>
              <a:t>pa reģionie</a:t>
            </a:r>
            <a:r>
              <a:rPr lang="lv-LV" sz="3200" b="1" dirty="0">
                <a:solidFill>
                  <a:schemeClr val="accent3">
                    <a:lumMod val="50000"/>
                  </a:schemeClr>
                </a:solidFill>
              </a:rPr>
              <a:t>m</a:t>
            </a:r>
            <a:r>
              <a:rPr lang="lv-LV" sz="3200" b="1" dirty="0" smtClean="0">
                <a:solidFill>
                  <a:schemeClr val="accent3">
                    <a:lumMod val="50000"/>
                  </a:schemeClr>
                </a:solidFill>
              </a:rPr>
              <a:t>, </a:t>
            </a:r>
            <a:r>
              <a:rPr lang="lv-LV" sz="3200" b="1" dirty="0">
                <a:solidFill>
                  <a:schemeClr val="accent3">
                    <a:lumMod val="50000"/>
                  </a:schemeClr>
                </a:solidFill>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3639350"/>
              </p:ext>
            </p:extLst>
          </p:nvPr>
        </p:nvGraphicFramePr>
        <p:xfrm>
          <a:off x="539551" y="1905635"/>
          <a:ext cx="8208912" cy="1876425"/>
        </p:xfrm>
        <a:graphic>
          <a:graphicData uri="http://schemas.openxmlformats.org/drawingml/2006/table">
            <a:tbl>
              <a:tblPr>
                <a:tableStyleId>{8799B23B-EC83-4686-B30A-512413B5E67A}</a:tableStyleId>
              </a:tblPr>
              <a:tblGrid>
                <a:gridCol w="1296145"/>
                <a:gridCol w="3456384"/>
                <a:gridCol w="3456383"/>
              </a:tblGrid>
              <a:tr h="200025">
                <a:tc>
                  <a:txBody>
                    <a:bodyPr/>
                    <a:lstStyle/>
                    <a:p>
                      <a:pPr algn="l" fontAlgn="b"/>
                      <a:endParaRPr lang="lv-LV" sz="2000" b="0" i="0" u="none" strike="noStrike" dirty="0">
                        <a:solidFill>
                          <a:srgbClr val="000000"/>
                        </a:solidFill>
                        <a:effectLst/>
                        <a:latin typeface="Calibri"/>
                      </a:endParaRPr>
                    </a:p>
                  </a:txBody>
                  <a:tcPr marL="9525" marR="9525" marT="9525" marB="0" anchor="b"/>
                </a:tc>
                <a:tc>
                  <a:txBody>
                    <a:bodyPr/>
                    <a:lstStyle/>
                    <a:p>
                      <a:pPr algn="ctr" fontAlgn="b"/>
                      <a:r>
                        <a:rPr lang="en-US" sz="2000" kern="1200" dirty="0" err="1" smtClean="0"/>
                        <a:t>Nē</a:t>
                      </a:r>
                      <a:r>
                        <a:rPr lang="en-US" sz="2000" kern="1200" dirty="0" smtClean="0"/>
                        <a:t>, </a:t>
                      </a:r>
                      <a:r>
                        <a:rPr lang="en-US" sz="2000" kern="1200" dirty="0" err="1" smtClean="0"/>
                        <a:t>neizmantoju</a:t>
                      </a:r>
                      <a:r>
                        <a:rPr lang="en-US" sz="2000" kern="1200" dirty="0" smtClean="0"/>
                        <a:t> </a:t>
                      </a:r>
                      <a:r>
                        <a:rPr lang="en-US" sz="2000" kern="1200" dirty="0" err="1" smtClean="0"/>
                        <a:t>nevienu</a:t>
                      </a:r>
                      <a:r>
                        <a:rPr lang="en-US" sz="2000" kern="1200" dirty="0" smtClean="0"/>
                        <a:t> </a:t>
                      </a:r>
                      <a:r>
                        <a:rPr lang="en-US" sz="2000" kern="1200" dirty="0" err="1" smtClean="0"/>
                        <a:t>kopdarbības</a:t>
                      </a:r>
                      <a:r>
                        <a:rPr lang="en-US" sz="2000" kern="1200" dirty="0" smtClean="0"/>
                        <a:t> </a:t>
                      </a:r>
                      <a:r>
                        <a:rPr lang="en-US" sz="2000" kern="1200" dirty="0" err="1" smtClean="0"/>
                        <a:t>formu</a:t>
                      </a:r>
                      <a:endParaRPr lang="lv-LV" sz="2000" kern="1200" dirty="0">
                        <a:solidFill>
                          <a:schemeClr val="dk1"/>
                        </a:solidFill>
                        <a:latin typeface="+mn-lt"/>
                        <a:ea typeface="+mn-ea"/>
                        <a:cs typeface="+mn-cs"/>
                      </a:endParaRPr>
                    </a:p>
                  </a:txBody>
                  <a:tcPr marL="9525" marR="9525" marT="9525" marB="0" anchor="ctr"/>
                </a:tc>
                <a:tc>
                  <a:txBody>
                    <a:bodyPr/>
                    <a:lstStyle/>
                    <a:p>
                      <a:pPr algn="ctr" fontAlgn="b"/>
                      <a:r>
                        <a:rPr lang="en-US" sz="2000" dirty="0" err="1" smtClean="0"/>
                        <a:t>Esmu</a:t>
                      </a:r>
                      <a:r>
                        <a:rPr lang="en-US" sz="2000" dirty="0" smtClean="0"/>
                        <a:t> </a:t>
                      </a:r>
                      <a:r>
                        <a:rPr lang="en-US" sz="2000" dirty="0" err="1" smtClean="0"/>
                        <a:t>iesaistījies</a:t>
                      </a:r>
                      <a:r>
                        <a:rPr lang="en-US" sz="2000" dirty="0" smtClean="0"/>
                        <a:t> </a:t>
                      </a:r>
                      <a:r>
                        <a:rPr lang="en-US" sz="2000" dirty="0" err="1" smtClean="0"/>
                        <a:t>kādā</a:t>
                      </a:r>
                      <a:r>
                        <a:rPr lang="en-US" sz="2000" dirty="0" smtClean="0"/>
                        <a:t> </a:t>
                      </a:r>
                      <a:r>
                        <a:rPr lang="en-US" sz="2000" dirty="0" err="1" smtClean="0"/>
                        <a:t>formālā</a:t>
                      </a:r>
                      <a:r>
                        <a:rPr lang="en-US" sz="2000" dirty="0" smtClean="0"/>
                        <a:t> </a:t>
                      </a:r>
                      <a:r>
                        <a:rPr lang="en-US" sz="2000" dirty="0" err="1" smtClean="0"/>
                        <a:t>vai</a:t>
                      </a:r>
                      <a:r>
                        <a:rPr lang="en-US" sz="2000" dirty="0" smtClean="0"/>
                        <a:t> </a:t>
                      </a:r>
                      <a:r>
                        <a:rPr lang="en-US" sz="2000" dirty="0" err="1" smtClean="0"/>
                        <a:t>neformālā</a:t>
                      </a:r>
                      <a:r>
                        <a:rPr lang="en-US" sz="2000" dirty="0" smtClean="0"/>
                        <a:t> </a:t>
                      </a:r>
                      <a:r>
                        <a:rPr lang="en-US" sz="2000" dirty="0" err="1" smtClean="0"/>
                        <a:t>kopdarbības</a:t>
                      </a:r>
                      <a:r>
                        <a:rPr lang="en-US" sz="2000" dirty="0" smtClean="0"/>
                        <a:t> </a:t>
                      </a:r>
                      <a:r>
                        <a:rPr lang="en-US" sz="2000" dirty="0" err="1" smtClean="0"/>
                        <a:t>formā</a:t>
                      </a:r>
                      <a:endParaRPr lang="lv-LV" sz="2000" b="0" i="0" u="none" strike="noStrike" dirty="0">
                        <a:solidFill>
                          <a:srgbClr val="000000"/>
                        </a:solidFill>
                        <a:effectLst/>
                        <a:latin typeface="Calibri"/>
                      </a:endParaRPr>
                    </a:p>
                  </a:txBody>
                  <a:tcPr marL="9525" marR="9525" marT="9525" marB="0" anchor="ctr"/>
                </a:tc>
              </a:tr>
              <a:tr h="200025">
                <a:tc>
                  <a:txBody>
                    <a:bodyPr/>
                    <a:lstStyle/>
                    <a:p>
                      <a:pPr algn="l" fontAlgn="b"/>
                      <a:r>
                        <a:rPr lang="lv-LV" sz="2000" u="none" strike="noStrike">
                          <a:effectLst/>
                        </a:rPr>
                        <a:t>Kurzeme</a:t>
                      </a:r>
                      <a:endParaRPr lang="lv-LV" sz="2000" b="0" i="0" u="none" strike="noStrike">
                        <a:solidFill>
                          <a:srgbClr val="000000"/>
                        </a:solidFill>
                        <a:effectLst/>
                        <a:latin typeface="Calibri"/>
                      </a:endParaRPr>
                    </a:p>
                  </a:txBody>
                  <a:tcPr marL="9525" marR="9525" marT="9525" marB="0" anchor="b"/>
                </a:tc>
                <a:tc>
                  <a:txBody>
                    <a:bodyPr/>
                    <a:lstStyle/>
                    <a:p>
                      <a:pPr algn="ctr" fontAlgn="b"/>
                      <a:r>
                        <a:rPr lang="lv-LV" sz="2000" u="none" strike="noStrike" dirty="0">
                          <a:effectLst/>
                        </a:rPr>
                        <a:t>53%</a:t>
                      </a:r>
                      <a:endParaRPr lang="lv-LV" sz="2000" b="0" i="0" u="none" strike="noStrike" dirty="0">
                        <a:solidFill>
                          <a:srgbClr val="000000"/>
                        </a:solidFill>
                        <a:effectLst/>
                        <a:latin typeface="Calibri"/>
                      </a:endParaRPr>
                    </a:p>
                  </a:txBody>
                  <a:tcPr marL="9525" marR="9525" marT="9525" marB="0" anchor="b"/>
                </a:tc>
                <a:tc>
                  <a:txBody>
                    <a:bodyPr/>
                    <a:lstStyle/>
                    <a:p>
                      <a:pPr algn="ctr" fontAlgn="b"/>
                      <a:r>
                        <a:rPr lang="lv-LV" sz="2000" u="none" strike="noStrike" dirty="0">
                          <a:effectLst/>
                        </a:rPr>
                        <a:t>47%</a:t>
                      </a:r>
                      <a:endParaRPr lang="lv-LV" sz="2000" b="0" i="0" u="none" strike="noStrike" dirty="0">
                        <a:solidFill>
                          <a:srgbClr val="000000"/>
                        </a:solidFill>
                        <a:effectLst/>
                        <a:latin typeface="Calibri"/>
                      </a:endParaRPr>
                    </a:p>
                  </a:txBody>
                  <a:tcPr marL="9525" marR="9525" marT="9525" marB="0" anchor="b"/>
                </a:tc>
              </a:tr>
              <a:tr h="200025">
                <a:tc>
                  <a:txBody>
                    <a:bodyPr/>
                    <a:lstStyle/>
                    <a:p>
                      <a:pPr algn="l" fontAlgn="b"/>
                      <a:r>
                        <a:rPr lang="lv-LV" sz="2000" u="none" strike="noStrike">
                          <a:effectLst/>
                        </a:rPr>
                        <a:t>Latgale</a:t>
                      </a:r>
                      <a:endParaRPr lang="lv-LV" sz="2000" b="0" i="0" u="none" strike="noStrike">
                        <a:solidFill>
                          <a:srgbClr val="000000"/>
                        </a:solidFill>
                        <a:effectLst/>
                        <a:latin typeface="Calibri"/>
                      </a:endParaRPr>
                    </a:p>
                  </a:txBody>
                  <a:tcPr marL="9525" marR="9525" marT="9525" marB="0" anchor="b"/>
                </a:tc>
                <a:tc>
                  <a:txBody>
                    <a:bodyPr/>
                    <a:lstStyle/>
                    <a:p>
                      <a:pPr algn="ctr" fontAlgn="b"/>
                      <a:r>
                        <a:rPr lang="lv-LV" sz="2000" u="none" strike="noStrike" dirty="0">
                          <a:effectLst/>
                        </a:rPr>
                        <a:t>67%</a:t>
                      </a:r>
                      <a:endParaRPr lang="lv-LV" sz="2000" b="0" i="0" u="none" strike="noStrike" dirty="0">
                        <a:solidFill>
                          <a:srgbClr val="000000"/>
                        </a:solidFill>
                        <a:effectLst/>
                        <a:latin typeface="Calibri"/>
                      </a:endParaRPr>
                    </a:p>
                  </a:txBody>
                  <a:tcPr marL="9525" marR="9525" marT="9525" marB="0" anchor="b"/>
                </a:tc>
                <a:tc>
                  <a:txBody>
                    <a:bodyPr/>
                    <a:lstStyle/>
                    <a:p>
                      <a:pPr algn="ctr" fontAlgn="b"/>
                      <a:r>
                        <a:rPr lang="lv-LV" sz="2000" u="none" strike="noStrike" dirty="0">
                          <a:effectLst/>
                        </a:rPr>
                        <a:t>33%</a:t>
                      </a:r>
                      <a:endParaRPr lang="lv-LV" sz="2000" b="0" i="0" u="none" strike="noStrike" dirty="0">
                        <a:solidFill>
                          <a:srgbClr val="000000"/>
                        </a:solidFill>
                        <a:effectLst/>
                        <a:latin typeface="Calibri"/>
                      </a:endParaRPr>
                    </a:p>
                  </a:txBody>
                  <a:tcPr marL="9525" marR="9525" marT="9525" marB="0" anchor="b"/>
                </a:tc>
              </a:tr>
              <a:tr h="200025">
                <a:tc>
                  <a:txBody>
                    <a:bodyPr/>
                    <a:lstStyle/>
                    <a:p>
                      <a:pPr algn="l" fontAlgn="b"/>
                      <a:r>
                        <a:rPr lang="lv-LV" sz="2000" u="none" strike="noStrike">
                          <a:effectLst/>
                        </a:rPr>
                        <a:t>Vidzeme</a:t>
                      </a:r>
                      <a:endParaRPr lang="lv-LV" sz="2000" b="0" i="0" u="none" strike="noStrike">
                        <a:solidFill>
                          <a:srgbClr val="000000"/>
                        </a:solidFill>
                        <a:effectLst/>
                        <a:latin typeface="Calibri"/>
                      </a:endParaRPr>
                    </a:p>
                  </a:txBody>
                  <a:tcPr marL="9525" marR="9525" marT="9525" marB="0" anchor="b"/>
                </a:tc>
                <a:tc>
                  <a:txBody>
                    <a:bodyPr/>
                    <a:lstStyle/>
                    <a:p>
                      <a:pPr algn="ctr" fontAlgn="b"/>
                      <a:r>
                        <a:rPr lang="lv-LV" sz="2000" u="none" strike="noStrike" dirty="0">
                          <a:effectLst/>
                        </a:rPr>
                        <a:t>56%</a:t>
                      </a:r>
                      <a:endParaRPr lang="lv-LV" sz="2000" b="0" i="0" u="none" strike="noStrike" dirty="0">
                        <a:solidFill>
                          <a:srgbClr val="000000"/>
                        </a:solidFill>
                        <a:effectLst/>
                        <a:latin typeface="Calibri"/>
                      </a:endParaRPr>
                    </a:p>
                  </a:txBody>
                  <a:tcPr marL="9525" marR="9525" marT="9525" marB="0" anchor="b"/>
                </a:tc>
                <a:tc>
                  <a:txBody>
                    <a:bodyPr/>
                    <a:lstStyle/>
                    <a:p>
                      <a:pPr algn="ctr" fontAlgn="b"/>
                      <a:r>
                        <a:rPr lang="lv-LV" sz="2000" u="none" strike="noStrike" dirty="0">
                          <a:effectLst/>
                        </a:rPr>
                        <a:t>44%</a:t>
                      </a:r>
                      <a:endParaRPr lang="lv-LV" sz="2000" b="0" i="0" u="none" strike="noStrike" dirty="0">
                        <a:solidFill>
                          <a:srgbClr val="000000"/>
                        </a:solidFill>
                        <a:effectLst/>
                        <a:latin typeface="Calibri"/>
                      </a:endParaRPr>
                    </a:p>
                  </a:txBody>
                  <a:tcPr marL="9525" marR="9525" marT="9525" marB="0" anchor="b"/>
                </a:tc>
              </a:tr>
              <a:tr h="200025">
                <a:tc>
                  <a:txBody>
                    <a:bodyPr/>
                    <a:lstStyle/>
                    <a:p>
                      <a:pPr algn="l" fontAlgn="b"/>
                      <a:r>
                        <a:rPr lang="lv-LV" sz="2000" u="none" strike="noStrike">
                          <a:effectLst/>
                        </a:rPr>
                        <a:t>Zemgale</a:t>
                      </a:r>
                      <a:endParaRPr lang="lv-LV" sz="2000" b="0" i="0" u="none" strike="noStrike">
                        <a:solidFill>
                          <a:srgbClr val="000000"/>
                        </a:solidFill>
                        <a:effectLst/>
                        <a:latin typeface="Calibri"/>
                      </a:endParaRPr>
                    </a:p>
                  </a:txBody>
                  <a:tcPr marL="9525" marR="9525" marT="9525" marB="0" anchor="b"/>
                </a:tc>
                <a:tc>
                  <a:txBody>
                    <a:bodyPr/>
                    <a:lstStyle/>
                    <a:p>
                      <a:pPr algn="ctr" fontAlgn="b"/>
                      <a:r>
                        <a:rPr lang="lv-LV" sz="2000" u="none" strike="noStrike" dirty="0">
                          <a:effectLst/>
                        </a:rPr>
                        <a:t>40%</a:t>
                      </a:r>
                      <a:endParaRPr lang="lv-LV" sz="2000" b="0" i="0" u="none" strike="noStrike" dirty="0">
                        <a:solidFill>
                          <a:srgbClr val="000000"/>
                        </a:solidFill>
                        <a:effectLst/>
                        <a:latin typeface="Calibri"/>
                      </a:endParaRPr>
                    </a:p>
                  </a:txBody>
                  <a:tcPr marL="9525" marR="9525" marT="9525" marB="0" anchor="b">
                    <a:solidFill>
                      <a:srgbClr val="FFFF00"/>
                    </a:solidFill>
                  </a:tcPr>
                </a:tc>
                <a:tc>
                  <a:txBody>
                    <a:bodyPr/>
                    <a:lstStyle/>
                    <a:p>
                      <a:pPr algn="ctr" fontAlgn="b"/>
                      <a:r>
                        <a:rPr lang="lv-LV" sz="2000" u="none" strike="noStrike" dirty="0">
                          <a:effectLst/>
                        </a:rPr>
                        <a:t>60%</a:t>
                      </a:r>
                      <a:endParaRPr lang="lv-LV" sz="2000" b="0" i="0" u="none" strike="noStrike" dirty="0">
                        <a:solidFill>
                          <a:srgbClr val="000000"/>
                        </a:solidFill>
                        <a:effectLst/>
                        <a:latin typeface="Calibri"/>
                      </a:endParaRPr>
                    </a:p>
                  </a:txBody>
                  <a:tcPr marL="9525" marR="9525" marT="9525" marB="0" anchor="b">
                    <a:solidFill>
                      <a:srgbClr val="FFFF00"/>
                    </a:solidFill>
                  </a:tcPr>
                </a:tc>
              </a:tr>
            </a:tbl>
          </a:graphicData>
        </a:graphic>
      </p:graphicFrame>
    </p:spTree>
    <p:extLst>
      <p:ext uri="{BB962C8B-B14F-4D97-AF65-F5344CB8AC3E}">
        <p14:creationId xmlns:p14="http://schemas.microsoft.com/office/powerpoint/2010/main" val="639563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3600" b="1" dirty="0" smtClean="0">
                <a:solidFill>
                  <a:schemeClr val="accent3">
                    <a:lumMod val="50000"/>
                  </a:schemeClr>
                </a:solidFill>
              </a:rPr>
              <a:t>Apsvērumi, kas </a:t>
            </a:r>
            <a:r>
              <a:rPr lang="lv-LV" sz="3600" b="1" dirty="0">
                <a:solidFill>
                  <a:schemeClr val="accent3">
                    <a:lumMod val="50000"/>
                  </a:schemeClr>
                </a:solidFill>
              </a:rPr>
              <a:t>rosināja </a:t>
            </a:r>
            <a:r>
              <a:rPr lang="lv-LV" sz="3600" b="1" dirty="0" smtClean="0">
                <a:solidFill>
                  <a:schemeClr val="accent3">
                    <a:lumMod val="50000"/>
                  </a:schemeClr>
                </a:solidFill>
              </a:rPr>
              <a:t>kopdarbībai (tiem, kas izmanto </a:t>
            </a:r>
            <a:r>
              <a:rPr lang="lv-LV" sz="3600" b="1" dirty="0">
                <a:solidFill>
                  <a:schemeClr val="accent3">
                    <a:lumMod val="50000"/>
                  </a:schemeClr>
                </a:solidFill>
              </a:rPr>
              <a:t>kādu kopdarbības </a:t>
            </a:r>
            <a:r>
              <a:rPr lang="lv-LV" sz="3600" b="1" dirty="0" smtClean="0">
                <a:solidFill>
                  <a:schemeClr val="accent3">
                    <a:lumMod val="50000"/>
                  </a:schemeClr>
                </a:solidFill>
              </a:rPr>
              <a:t>formu) </a:t>
            </a:r>
            <a:endParaRPr lang="lv-LV" sz="3600" b="1" dirty="0">
              <a:solidFill>
                <a:schemeClr val="accent3">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3179411"/>
              </p:ext>
            </p:extLst>
          </p:nvPr>
        </p:nvGraphicFramePr>
        <p:xfrm>
          <a:off x="-612576" y="1419622"/>
          <a:ext cx="11233248" cy="309979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400110"/>
          </a:xfrm>
          <a:prstGeom prst="rect">
            <a:avLst/>
          </a:prstGeom>
        </p:spPr>
        <p:txBody>
          <a:bodyPr wrap="square">
            <a:spAutoFit/>
          </a:bodyPr>
          <a:lstStyle/>
          <a:p>
            <a:r>
              <a:rPr lang="lv-LV" sz="2000" dirty="0" smtClean="0">
                <a:solidFill>
                  <a:srgbClr val="FF0000"/>
                </a:solidFill>
              </a:rPr>
              <a:t>*</a:t>
            </a:r>
            <a:r>
              <a:rPr lang="lv-LV" sz="2000" dirty="0" smtClean="0">
                <a:solidFill>
                  <a:schemeClr val="accent3">
                    <a:lumMod val="50000"/>
                  </a:schemeClr>
                </a:solidFill>
              </a:rPr>
              <a:t> lauksaimnieki </a:t>
            </a:r>
            <a:r>
              <a:rPr lang="lv-LV" sz="2000" dirty="0">
                <a:solidFill>
                  <a:schemeClr val="accent3">
                    <a:lumMod val="50000"/>
                  </a:schemeClr>
                </a:solidFill>
              </a:rPr>
              <a:t>varēja izvēlēties vairākus atbilžu variantus</a:t>
            </a:r>
            <a:endParaRPr lang="lv-LV" sz="2000" dirty="0"/>
          </a:p>
        </p:txBody>
      </p:sp>
    </p:spTree>
    <p:extLst>
      <p:ext uri="{BB962C8B-B14F-4D97-AF65-F5344CB8AC3E}">
        <p14:creationId xmlns:p14="http://schemas.microsoft.com/office/powerpoint/2010/main" val="25265100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Šķēršļi, kas lauksaimniekiem </a:t>
            </a:r>
            <a:r>
              <a:rPr lang="lv-LV" sz="3200" b="1" dirty="0">
                <a:solidFill>
                  <a:schemeClr val="accent3">
                    <a:lumMod val="50000"/>
                  </a:schemeClr>
                </a:solidFill>
              </a:rPr>
              <a:t>traucē izveidot/attīstīt </a:t>
            </a:r>
            <a:r>
              <a:rPr lang="lv-LV" sz="3200" b="1" dirty="0" smtClean="0">
                <a:solidFill>
                  <a:schemeClr val="accent3">
                    <a:lumMod val="50000"/>
                  </a:schemeClr>
                </a:solidFill>
              </a:rPr>
              <a:t>sadarbību/kopdarbību </a:t>
            </a:r>
            <a:endParaRPr lang="lv-LV" sz="3200" b="1" dirty="0">
              <a:solidFill>
                <a:schemeClr val="accent3">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435442"/>
              </p:ext>
            </p:extLst>
          </p:nvPr>
        </p:nvGraphicFramePr>
        <p:xfrm>
          <a:off x="-4140968" y="1200150"/>
          <a:ext cx="17425936" cy="394335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369332"/>
          </a:xfrm>
          <a:prstGeom prst="rect">
            <a:avLst/>
          </a:prstGeom>
        </p:spPr>
        <p:txBody>
          <a:bodyPr wrap="square">
            <a:spAutoFit/>
          </a:bodyPr>
          <a:lstStyle/>
          <a:p>
            <a:r>
              <a:rPr lang="lv-LV" dirty="0" smtClean="0">
                <a:solidFill>
                  <a:srgbClr val="FF0000"/>
                </a:solidFill>
              </a:rPr>
              <a:t>*</a:t>
            </a:r>
            <a:r>
              <a:rPr lang="lv-LV" dirty="0" smtClean="0">
                <a:solidFill>
                  <a:schemeClr val="accent3">
                    <a:lumMod val="50000"/>
                  </a:schemeClr>
                </a:solidFill>
              </a:rPr>
              <a:t> lauksaimnieki </a:t>
            </a:r>
            <a:r>
              <a:rPr lang="lv-LV" dirty="0">
                <a:solidFill>
                  <a:schemeClr val="accent3">
                    <a:lumMod val="50000"/>
                  </a:schemeClr>
                </a:solidFill>
              </a:rPr>
              <a:t>varēja izvēlēties vairākus atbilžu variantus</a:t>
            </a:r>
            <a:endParaRPr lang="lv-LV" dirty="0"/>
          </a:p>
        </p:txBody>
      </p:sp>
    </p:spTree>
    <p:extLst>
      <p:ext uri="{BB962C8B-B14F-4D97-AF65-F5344CB8AC3E}">
        <p14:creationId xmlns:p14="http://schemas.microsoft.com/office/powerpoint/2010/main" val="6055374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Saimnieki, kuri šobrīd neizmanto </a:t>
            </a:r>
            <a:r>
              <a:rPr lang="lv-LV" sz="3200" b="1" dirty="0">
                <a:solidFill>
                  <a:schemeClr val="accent3">
                    <a:lumMod val="50000"/>
                  </a:schemeClr>
                </a:solidFill>
              </a:rPr>
              <a:t>nevienu kopdarbības formu, </a:t>
            </a:r>
            <a:r>
              <a:rPr lang="lv-LV" sz="3200" b="1" dirty="0" smtClean="0">
                <a:solidFill>
                  <a:schemeClr val="accent3">
                    <a:lumMod val="50000"/>
                  </a:schemeClr>
                </a:solidFill>
              </a:rPr>
              <a:t>iestātos </a:t>
            </a:r>
            <a:r>
              <a:rPr lang="lv-LV" sz="3200" b="1" dirty="0">
                <a:solidFill>
                  <a:schemeClr val="accent3">
                    <a:lumMod val="50000"/>
                  </a:schemeClr>
                </a:solidFill>
              </a:rPr>
              <a:t>kooperatīvā, </a:t>
            </a:r>
            <a:r>
              <a:rPr lang="lv-LV" sz="3200" b="1" dirty="0" smtClean="0">
                <a:solidFill>
                  <a:schemeClr val="accent3">
                    <a:lumMod val="50000"/>
                  </a:schemeClr>
                </a:solidFill>
              </a:rPr>
              <a:t>ja </a:t>
            </a:r>
            <a:r>
              <a:rPr lang="lv-LV" sz="3200" b="1" dirty="0" smtClean="0">
                <a:solidFill>
                  <a:srgbClr val="FF0000"/>
                </a:solidFill>
              </a:rPr>
              <a:t>...</a:t>
            </a:r>
            <a:endParaRPr lang="lv-LV"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3579293"/>
              </p:ext>
            </p:extLst>
          </p:nvPr>
        </p:nvGraphicFramePr>
        <p:xfrm>
          <a:off x="-396552" y="1275606"/>
          <a:ext cx="987544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369332"/>
          </a:xfrm>
          <a:prstGeom prst="rect">
            <a:avLst/>
          </a:prstGeom>
        </p:spPr>
        <p:txBody>
          <a:bodyPr wrap="square">
            <a:spAutoFit/>
          </a:bodyPr>
          <a:lstStyle/>
          <a:p>
            <a:r>
              <a:rPr lang="lv-LV" dirty="0" smtClean="0">
                <a:solidFill>
                  <a:srgbClr val="FF0000"/>
                </a:solidFill>
              </a:rPr>
              <a:t>*</a:t>
            </a:r>
            <a:r>
              <a:rPr lang="lv-LV" dirty="0" smtClean="0">
                <a:solidFill>
                  <a:schemeClr val="accent3">
                    <a:lumMod val="50000"/>
                  </a:schemeClr>
                </a:solidFill>
              </a:rPr>
              <a:t> Atvērtais jautājums</a:t>
            </a:r>
            <a:endParaRPr lang="lv-LV" dirty="0"/>
          </a:p>
        </p:txBody>
      </p:sp>
    </p:spTree>
    <p:extLst>
      <p:ext uri="{BB962C8B-B14F-4D97-AF65-F5344CB8AC3E}">
        <p14:creationId xmlns:p14="http://schemas.microsoft.com/office/powerpoint/2010/main" val="3692954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Saimnieki, kuri šobrīd neizmanto nevienu kopdarbības formu, </a:t>
            </a:r>
            <a:r>
              <a:rPr lang="lv-LV" sz="3200" b="1" dirty="0" smtClean="0">
                <a:solidFill>
                  <a:schemeClr val="accent3">
                    <a:lumMod val="50000"/>
                  </a:schemeClr>
                </a:solidFill>
              </a:rPr>
              <a:t>kooperētos ...</a:t>
            </a:r>
            <a:endParaRPr lang="lv-LV"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1206967"/>
              </p:ext>
            </p:extLst>
          </p:nvPr>
        </p:nvGraphicFramePr>
        <p:xfrm>
          <a:off x="-756592" y="1200150"/>
          <a:ext cx="10729192"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369332"/>
          </a:xfrm>
          <a:prstGeom prst="rect">
            <a:avLst/>
          </a:prstGeom>
        </p:spPr>
        <p:txBody>
          <a:bodyPr wrap="square">
            <a:spAutoFit/>
          </a:bodyPr>
          <a:lstStyle/>
          <a:p>
            <a:r>
              <a:rPr lang="lv-LV" dirty="0" smtClean="0">
                <a:solidFill>
                  <a:srgbClr val="FF0000"/>
                </a:solidFill>
              </a:rPr>
              <a:t>*</a:t>
            </a:r>
            <a:r>
              <a:rPr lang="lv-LV" dirty="0" smtClean="0">
                <a:solidFill>
                  <a:schemeClr val="accent3">
                    <a:lumMod val="50000"/>
                  </a:schemeClr>
                </a:solidFill>
              </a:rPr>
              <a:t> Atvērtais jautājums</a:t>
            </a:r>
            <a:endParaRPr lang="lv-LV" dirty="0"/>
          </a:p>
        </p:txBody>
      </p:sp>
    </p:spTree>
    <p:extLst>
      <p:ext uri="{BB962C8B-B14F-4D97-AF65-F5344CB8AC3E}">
        <p14:creationId xmlns:p14="http://schemas.microsoft.com/office/powerpoint/2010/main" val="13502693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dirty="0">
                <a:solidFill>
                  <a:schemeClr val="accent3">
                    <a:lumMod val="50000"/>
                  </a:schemeClr>
                </a:solidFill>
              </a:rPr>
              <a:t>Saimnieka uzticības līmenis kooperācijai</a:t>
            </a:r>
          </a:p>
        </p:txBody>
      </p:sp>
      <p:pic>
        <p:nvPicPr>
          <p:cNvPr id="9218" name="Picture 2" descr="C:\Users\Radzele\Downloads\Infographic (3).jpg"/>
          <p:cNvPicPr>
            <a:picLocks noChangeAspect="1" noChangeArrowheads="1"/>
          </p:cNvPicPr>
          <p:nvPr/>
        </p:nvPicPr>
        <p:blipFill rotWithShape="1">
          <a:blip r:embed="rId3">
            <a:extLst>
              <a:ext uri="{28A0092B-C50C-407E-A947-70E740481C1C}">
                <a14:useLocalDpi xmlns:a14="http://schemas.microsoft.com/office/drawing/2010/main" val="0"/>
              </a:ext>
            </a:extLst>
          </a:blip>
          <a:srcRect t="77126" r="4472" b="17574"/>
          <a:stretch/>
        </p:blipFill>
        <p:spPr bwMode="auto">
          <a:xfrm>
            <a:off x="0" y="2906735"/>
            <a:ext cx="9144001" cy="54819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adzele\Downloads\Infographic (3).jpg"/>
          <p:cNvPicPr>
            <a:picLocks noChangeAspect="1" noChangeArrowheads="1"/>
          </p:cNvPicPr>
          <p:nvPr/>
        </p:nvPicPr>
        <p:blipFill rotWithShape="1">
          <a:blip r:embed="rId3">
            <a:extLst>
              <a:ext uri="{28A0092B-C50C-407E-A947-70E740481C1C}">
                <a14:useLocalDpi xmlns:a14="http://schemas.microsoft.com/office/drawing/2010/main" val="0"/>
              </a:ext>
            </a:extLst>
          </a:blip>
          <a:srcRect t="45253" r="4472" b="48723"/>
          <a:stretch/>
        </p:blipFill>
        <p:spPr bwMode="auto">
          <a:xfrm>
            <a:off x="8933" y="2355726"/>
            <a:ext cx="9144001" cy="6230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4085" y="3579862"/>
            <a:ext cx="1761444" cy="369332"/>
          </a:xfrm>
          <a:prstGeom prst="rect">
            <a:avLst/>
          </a:prstGeom>
        </p:spPr>
        <p:txBody>
          <a:bodyPr wrap="none">
            <a:spAutoFit/>
          </a:bodyPr>
          <a:lstStyle/>
          <a:p>
            <a:r>
              <a:rPr lang="lv-LV" dirty="0" smtClean="0"/>
              <a:t>pilnībā neuzticos</a:t>
            </a:r>
            <a:endParaRPr lang="lv-LV" dirty="0"/>
          </a:p>
        </p:txBody>
      </p:sp>
      <p:sp>
        <p:nvSpPr>
          <p:cNvPr id="6" name="Rectangle 5"/>
          <p:cNvSpPr/>
          <p:nvPr/>
        </p:nvSpPr>
        <p:spPr>
          <a:xfrm>
            <a:off x="7380312" y="3579862"/>
            <a:ext cx="1524200" cy="369332"/>
          </a:xfrm>
          <a:prstGeom prst="rect">
            <a:avLst/>
          </a:prstGeom>
        </p:spPr>
        <p:txBody>
          <a:bodyPr wrap="none">
            <a:spAutoFit/>
          </a:bodyPr>
          <a:lstStyle/>
          <a:p>
            <a:r>
              <a:rPr lang="lv-LV" dirty="0" smtClean="0"/>
              <a:t>pilnībā uzticos</a:t>
            </a:r>
            <a:endParaRPr lang="lv-LV" dirty="0"/>
          </a:p>
        </p:txBody>
      </p:sp>
      <p:sp>
        <p:nvSpPr>
          <p:cNvPr id="7" name="Rectangle 6"/>
          <p:cNvSpPr/>
          <p:nvPr/>
        </p:nvSpPr>
        <p:spPr>
          <a:xfrm>
            <a:off x="4372880" y="3397981"/>
            <a:ext cx="587020" cy="369332"/>
          </a:xfrm>
          <a:prstGeom prst="rect">
            <a:avLst/>
          </a:prstGeom>
        </p:spPr>
        <p:txBody>
          <a:bodyPr wrap="none">
            <a:spAutoFit/>
          </a:bodyPr>
          <a:lstStyle/>
          <a:p>
            <a:r>
              <a:rPr lang="lv-LV" b="1" dirty="0" smtClean="0">
                <a:solidFill>
                  <a:srgbClr val="FF0000"/>
                </a:solidFill>
              </a:rPr>
              <a:t>41%</a:t>
            </a:r>
            <a:endParaRPr lang="lv-LV" b="1" dirty="0">
              <a:solidFill>
                <a:srgbClr val="FF0000"/>
              </a:solidFill>
            </a:endParaRPr>
          </a:p>
        </p:txBody>
      </p:sp>
      <p:sp>
        <p:nvSpPr>
          <p:cNvPr id="8" name="Arc 7"/>
          <p:cNvSpPr/>
          <p:nvPr/>
        </p:nvSpPr>
        <p:spPr>
          <a:xfrm>
            <a:off x="3635896" y="1388264"/>
            <a:ext cx="2060988"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145331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9"/>
            <a:ext cx="8928992" cy="857250"/>
          </a:xfrm>
        </p:spPr>
        <p:txBody>
          <a:bodyPr>
            <a:noAutofit/>
          </a:bodyPr>
          <a:lstStyle/>
          <a:p>
            <a:r>
              <a:rPr lang="lv-LV" sz="4000" b="1" dirty="0">
                <a:solidFill>
                  <a:srgbClr val="C00000"/>
                </a:solidFill>
                <a:effectLst>
                  <a:outerShdw blurRad="38100" dist="38100" dir="2700000" algn="tl">
                    <a:srgbClr val="000000">
                      <a:alpha val="43137"/>
                    </a:srgbClr>
                  </a:outerShdw>
                </a:effectLst>
              </a:rPr>
              <a:t>Mazo un vidējo lauku saimniecību saražotās produkcijas realizācijas kanāli</a:t>
            </a:r>
          </a:p>
        </p:txBody>
      </p:sp>
      <p:sp>
        <p:nvSpPr>
          <p:cNvPr id="3" name="Content Placeholder 2"/>
          <p:cNvSpPr>
            <a:spLocks noGrp="1"/>
          </p:cNvSpPr>
          <p:nvPr>
            <p:ph idx="1"/>
          </p:nvPr>
        </p:nvSpPr>
        <p:spPr/>
        <p:txBody>
          <a:bodyPr>
            <a:normAutofit/>
          </a:bodyPr>
          <a:lstStyle/>
          <a:p>
            <a:pPr algn="just"/>
            <a:r>
              <a:rPr lang="lv-LV" dirty="0" smtClean="0"/>
              <a:t>saimniecību </a:t>
            </a:r>
            <a:r>
              <a:rPr lang="lv-LV" dirty="0"/>
              <a:t>saražotās produkcijas realizācijas kanāli, </a:t>
            </a:r>
            <a:endParaRPr lang="lv-LV" dirty="0" smtClean="0"/>
          </a:p>
          <a:p>
            <a:pPr algn="just"/>
            <a:r>
              <a:rPr lang="lv-LV" dirty="0" smtClean="0"/>
              <a:t>to </a:t>
            </a:r>
            <a:r>
              <a:rPr lang="lv-LV" dirty="0"/>
              <a:t>izvēles </a:t>
            </a:r>
            <a:r>
              <a:rPr lang="lv-LV" dirty="0" smtClean="0"/>
              <a:t>motīvi, </a:t>
            </a:r>
          </a:p>
          <a:p>
            <a:pPr algn="just"/>
            <a:r>
              <a:rPr lang="lv-LV" dirty="0" smtClean="0"/>
              <a:t>ideālais realizācijas kanāls.</a:t>
            </a:r>
          </a:p>
        </p:txBody>
      </p:sp>
    </p:spTree>
    <p:extLst>
      <p:ext uri="{BB962C8B-B14F-4D97-AF65-F5344CB8AC3E}">
        <p14:creationId xmlns:p14="http://schemas.microsoft.com/office/powerpoint/2010/main" val="4322517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356"/>
            <a:ext cx="8229600" cy="857250"/>
          </a:xfrm>
        </p:spPr>
        <p:txBody>
          <a:bodyPr>
            <a:noAutofit/>
          </a:bodyPr>
          <a:lstStyle/>
          <a:p>
            <a:r>
              <a:rPr lang="lv-LV" sz="3200" b="1" dirty="0" smtClean="0">
                <a:solidFill>
                  <a:schemeClr val="accent3">
                    <a:lumMod val="50000"/>
                  </a:schemeClr>
                </a:solidFill>
              </a:rPr>
              <a:t>Aptuvenais saimniecībā </a:t>
            </a:r>
            <a:r>
              <a:rPr lang="lv-LV" sz="3200" b="1" dirty="0">
                <a:solidFill>
                  <a:schemeClr val="accent3">
                    <a:lumMod val="50000"/>
                  </a:schemeClr>
                </a:solidFill>
              </a:rPr>
              <a:t>saražotās lauksaimniecības produkcijas (t.sk. pārstrāde) </a:t>
            </a:r>
            <a:r>
              <a:rPr lang="lv-LV" sz="3200" b="1" dirty="0" smtClean="0">
                <a:solidFill>
                  <a:schemeClr val="accent3">
                    <a:lumMod val="50000"/>
                  </a:schemeClr>
                </a:solidFill>
              </a:rPr>
              <a:t>īpatsvars, ko saimniecība pārdod</a:t>
            </a:r>
            <a:endParaRPr lang="lv-LV" sz="3200" b="1" dirty="0">
              <a:solidFill>
                <a:schemeClr val="accent3">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5511425"/>
              </p:ext>
            </p:extLst>
          </p:nvPr>
        </p:nvGraphicFramePr>
        <p:xfrm>
          <a:off x="467544" y="1563638"/>
          <a:ext cx="8229600"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4846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857250"/>
          </a:xfrm>
        </p:spPr>
        <p:txBody>
          <a:bodyPr>
            <a:normAutofit/>
          </a:bodyPr>
          <a:lstStyle/>
          <a:p>
            <a:r>
              <a:rPr lang="lv-LV" b="1" dirty="0">
                <a:solidFill>
                  <a:schemeClr val="accent3">
                    <a:lumMod val="50000"/>
                  </a:schemeClr>
                </a:solidFill>
              </a:rPr>
              <a:t>Respondentu sadalījums</a:t>
            </a:r>
          </a:p>
        </p:txBody>
      </p:sp>
      <p:graphicFrame>
        <p:nvGraphicFramePr>
          <p:cNvPr id="4" name="Table 3"/>
          <p:cNvGraphicFramePr>
            <a:graphicFrameLocks noGrp="1"/>
          </p:cNvGraphicFramePr>
          <p:nvPr>
            <p:extLst>
              <p:ext uri="{D42A27DB-BD31-4B8C-83A1-F6EECF244321}">
                <p14:modId xmlns:p14="http://schemas.microsoft.com/office/powerpoint/2010/main" val="1344172706"/>
              </p:ext>
            </p:extLst>
          </p:nvPr>
        </p:nvGraphicFramePr>
        <p:xfrm>
          <a:off x="232105" y="987574"/>
          <a:ext cx="8660375" cy="3921258"/>
        </p:xfrm>
        <a:graphic>
          <a:graphicData uri="http://schemas.openxmlformats.org/drawingml/2006/table">
            <a:tbl>
              <a:tblPr>
                <a:tableStyleId>{69C7853C-536D-4A76-A0AE-DD22124D55A5}</a:tableStyleId>
              </a:tblPr>
              <a:tblGrid>
                <a:gridCol w="1018456"/>
                <a:gridCol w="746072"/>
                <a:gridCol w="826590"/>
                <a:gridCol w="617422"/>
                <a:gridCol w="707010"/>
                <a:gridCol w="691298"/>
                <a:gridCol w="820132"/>
                <a:gridCol w="716437"/>
                <a:gridCol w="603316"/>
                <a:gridCol w="603316"/>
                <a:gridCol w="812405"/>
                <a:gridCol w="497921"/>
              </a:tblGrid>
              <a:tr h="432048">
                <a:tc rowSpan="2">
                  <a:txBody>
                    <a:bodyPr/>
                    <a:lstStyle/>
                    <a:p>
                      <a:pPr algn="ctr" fontAlgn="ctr"/>
                      <a:r>
                        <a:rPr lang="lv-LV" sz="1800" u="none" strike="noStrike" dirty="0">
                          <a:effectLst/>
                        </a:rPr>
                        <a:t> </a:t>
                      </a:r>
                      <a:endParaRPr lang="lv-LV" sz="1800" b="1" i="0" u="none" strike="noStrike" dirty="0">
                        <a:solidFill>
                          <a:srgbClr val="000000"/>
                        </a:solidFill>
                        <a:effectLst/>
                        <a:latin typeface="Calibri"/>
                      </a:endParaRPr>
                    </a:p>
                  </a:txBody>
                  <a:tcPr marL="9467" marR="9467" marT="9467" marB="0" anchor="ctr"/>
                </a:tc>
                <a:tc rowSpan="2">
                  <a:txBody>
                    <a:bodyPr/>
                    <a:lstStyle/>
                    <a:p>
                      <a:pPr algn="ctr" fontAlgn="ctr"/>
                      <a:r>
                        <a:rPr lang="lv-LV" sz="1800" u="none" strike="noStrike" dirty="0">
                          <a:effectLst/>
                        </a:rPr>
                        <a:t>Graudi </a:t>
                      </a:r>
                      <a:endParaRPr lang="lv-LV" sz="1800" b="0"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a:effectLst/>
                        </a:rPr>
                        <a:t>Dārzeņi </a:t>
                      </a:r>
                      <a:endParaRPr lang="lv-LV" sz="1800" b="0"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a:effectLst/>
                        </a:rPr>
                        <a:t>Piens </a:t>
                      </a:r>
                      <a:endParaRPr lang="lv-LV" sz="1800" b="0"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a:effectLst/>
                        </a:rPr>
                        <a:t>Citi liellopi</a:t>
                      </a:r>
                      <a:endParaRPr lang="lv-LV" sz="1800" b="0"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a:effectLst/>
                        </a:rPr>
                        <a:t>Jauktā lauksaimniecība</a:t>
                      </a:r>
                      <a:endParaRPr lang="lv-LV" sz="1800" b="0" i="0" u="none" strike="noStrike" dirty="0">
                        <a:solidFill>
                          <a:srgbClr val="000000"/>
                        </a:solidFill>
                        <a:effectLst/>
                        <a:latin typeface="Calibri"/>
                      </a:endParaRPr>
                    </a:p>
                  </a:txBody>
                  <a:tcPr marL="9467" marR="9467" marT="9467" marB="0" vert="vert270" anchor="ctr"/>
                </a:tc>
                <a:tc gridSpan="3">
                  <a:txBody>
                    <a:bodyPr/>
                    <a:lstStyle/>
                    <a:p>
                      <a:pPr algn="ctr" fontAlgn="ctr"/>
                      <a:r>
                        <a:rPr lang="lv-LV" sz="1800" u="none" strike="noStrike" dirty="0" smtClean="0">
                          <a:effectLst/>
                        </a:rPr>
                        <a:t>CITAS</a:t>
                      </a:r>
                      <a:endParaRPr lang="lv-LV" sz="1800" b="0" i="0" u="none" strike="noStrike" dirty="0">
                        <a:solidFill>
                          <a:srgbClr val="000000"/>
                        </a:solidFill>
                        <a:effectLst/>
                        <a:latin typeface="Calibri"/>
                      </a:endParaRPr>
                    </a:p>
                  </a:txBody>
                  <a:tcPr marL="9467" marR="9467" marT="9467" marB="0" anchor="ctr"/>
                </a:tc>
                <a:tc hMerge="1">
                  <a:txBody>
                    <a:bodyPr/>
                    <a:lstStyle/>
                    <a:p>
                      <a:endParaRPr lang="lv-LV"/>
                    </a:p>
                  </a:txBody>
                  <a:tcPr/>
                </a:tc>
                <a:tc hMerge="1">
                  <a:txBody>
                    <a:bodyPr/>
                    <a:lstStyle/>
                    <a:p>
                      <a:endParaRPr lang="lv-LV"/>
                    </a:p>
                  </a:txBody>
                  <a:tcPr/>
                </a:tc>
                <a:tc rowSpan="2">
                  <a:txBody>
                    <a:bodyPr/>
                    <a:lstStyle/>
                    <a:p>
                      <a:pPr algn="ctr" fontAlgn="ctr"/>
                      <a:r>
                        <a:rPr lang="lv-LV" sz="1800" b="1" u="none" strike="noStrike" dirty="0">
                          <a:effectLst/>
                        </a:rPr>
                        <a:t>KOPĀ</a:t>
                      </a:r>
                      <a:endParaRPr lang="lv-LV" sz="1800" b="1"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err="1" smtClean="0">
                          <a:effectLst/>
                        </a:rPr>
                        <a:t>Saimn</a:t>
                      </a:r>
                      <a:r>
                        <a:rPr lang="lv-LV" sz="1800" u="none" strike="noStrike" dirty="0">
                          <a:effectLst/>
                        </a:rPr>
                        <a:t>. </a:t>
                      </a:r>
                      <a:r>
                        <a:rPr lang="lv-LV" sz="1800" u="none" strike="noStrike" dirty="0" err="1">
                          <a:effectLst/>
                        </a:rPr>
                        <a:t>prop</a:t>
                      </a:r>
                      <a:r>
                        <a:rPr lang="lv-LV" sz="1800" u="none" strike="noStrike" dirty="0">
                          <a:effectLst/>
                        </a:rPr>
                        <a:t>. </a:t>
                      </a:r>
                      <a:r>
                        <a:rPr lang="lv-LV" sz="1800" u="none" strike="noStrike" dirty="0" smtClean="0">
                          <a:effectLst/>
                        </a:rPr>
                        <a:t>reģ</a:t>
                      </a:r>
                      <a:r>
                        <a:rPr lang="lv-LV" sz="1800" u="none" strike="noStrike" dirty="0">
                          <a:effectLst/>
                        </a:rPr>
                        <a:t>. </a:t>
                      </a:r>
                      <a:r>
                        <a:rPr lang="lv-LV" sz="1800" u="none" strike="noStrike" dirty="0" smtClean="0">
                          <a:effectLst/>
                        </a:rPr>
                        <a:t>(atbilstoši  CSB)</a:t>
                      </a:r>
                      <a:endParaRPr lang="lv-LV" sz="1800" b="0" i="0" u="none" strike="noStrike" dirty="0">
                        <a:solidFill>
                          <a:srgbClr val="000000"/>
                        </a:solidFill>
                        <a:effectLst/>
                        <a:latin typeface="Calibri"/>
                      </a:endParaRPr>
                    </a:p>
                  </a:txBody>
                  <a:tcPr marL="9467" marR="9467" marT="9467" marB="0" vert="vert270" anchor="ctr"/>
                </a:tc>
                <a:tc rowSpan="2">
                  <a:txBody>
                    <a:bodyPr/>
                    <a:lstStyle/>
                    <a:p>
                      <a:pPr algn="ctr" fontAlgn="ctr"/>
                      <a:r>
                        <a:rPr lang="lv-LV" sz="1800" u="none" strike="noStrike" dirty="0">
                          <a:effectLst/>
                        </a:rPr>
                        <a:t>biroji</a:t>
                      </a:r>
                      <a:endParaRPr lang="lv-LV" sz="1800" b="0" i="0" u="none" strike="noStrike" dirty="0">
                        <a:solidFill>
                          <a:srgbClr val="000000"/>
                        </a:solidFill>
                        <a:effectLst/>
                        <a:latin typeface="Calibri"/>
                      </a:endParaRPr>
                    </a:p>
                  </a:txBody>
                  <a:tcPr marL="9467" marR="9467" marT="9467" marB="0" vert="vert270" anchor="ctr"/>
                </a:tc>
              </a:tr>
              <a:tr h="151216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ctr" fontAlgn="ctr"/>
                      <a:r>
                        <a:rPr lang="lv-LV" sz="1800" u="none" strike="noStrike" dirty="0" smtClean="0">
                          <a:effectLst/>
                        </a:rPr>
                        <a:t>Sēkliņu </a:t>
                      </a:r>
                      <a:r>
                        <a:rPr lang="lv-LV" sz="1800" u="none" strike="noStrike" dirty="0">
                          <a:effectLst/>
                        </a:rPr>
                        <a:t>un kauleņu audzēšana</a:t>
                      </a:r>
                      <a:endParaRPr lang="lv-LV" sz="1800" b="0" i="0" u="none" strike="noStrike" dirty="0">
                        <a:solidFill>
                          <a:srgbClr val="000000"/>
                        </a:solidFill>
                        <a:effectLst/>
                        <a:latin typeface="Calibri"/>
                      </a:endParaRPr>
                    </a:p>
                  </a:txBody>
                  <a:tcPr marL="9467" marR="9467" marT="9467" marB="0" vert="vert270" anchor="ctr"/>
                </a:tc>
                <a:tc>
                  <a:txBody>
                    <a:bodyPr/>
                    <a:lstStyle/>
                    <a:p>
                      <a:pPr algn="ctr" fontAlgn="ctr"/>
                      <a:r>
                        <a:rPr lang="lv-LV" sz="1800" u="none" strike="noStrike" dirty="0">
                          <a:effectLst/>
                        </a:rPr>
                        <a:t>Aitu un kazu audzēšana</a:t>
                      </a:r>
                      <a:endParaRPr lang="lv-LV" sz="1800" b="0" i="0" u="none" strike="noStrike" dirty="0">
                        <a:solidFill>
                          <a:srgbClr val="000000"/>
                        </a:solidFill>
                        <a:effectLst/>
                        <a:latin typeface="Calibri"/>
                      </a:endParaRPr>
                    </a:p>
                  </a:txBody>
                  <a:tcPr marL="9467" marR="9467" marT="9467" marB="0" vert="vert270" anchor="ctr"/>
                </a:tc>
                <a:tc>
                  <a:txBody>
                    <a:bodyPr/>
                    <a:lstStyle/>
                    <a:p>
                      <a:pPr algn="ctr" fontAlgn="ctr"/>
                      <a:r>
                        <a:rPr lang="lv-LV" sz="1800" u="none" strike="noStrike" dirty="0">
                          <a:effectLst/>
                        </a:rPr>
                        <a:t>Biškopība</a:t>
                      </a:r>
                      <a:endParaRPr lang="lv-LV" sz="1800" b="0" i="0" u="none" strike="noStrike" dirty="0">
                        <a:solidFill>
                          <a:srgbClr val="000000"/>
                        </a:solidFill>
                        <a:effectLst/>
                        <a:latin typeface="Calibri"/>
                      </a:endParaRPr>
                    </a:p>
                  </a:txBody>
                  <a:tcPr marL="9467" marR="9467" marT="9467" marB="0" vert="vert270" anchor="ctr"/>
                </a:tc>
                <a:tc vMerge="1">
                  <a:txBody>
                    <a:bodyPr/>
                    <a:lstStyle/>
                    <a:p>
                      <a:endParaRPr lang="lv-LV"/>
                    </a:p>
                  </a:txBody>
                  <a:tcPr/>
                </a:tc>
                <a:tc vMerge="1">
                  <a:txBody>
                    <a:bodyPr/>
                    <a:lstStyle/>
                    <a:p>
                      <a:endParaRPr lang="lv-LV"/>
                    </a:p>
                  </a:txBody>
                  <a:tcPr/>
                </a:tc>
                <a:tc vMerge="1">
                  <a:txBody>
                    <a:bodyPr/>
                    <a:lstStyle/>
                    <a:p>
                      <a:endParaRPr lang="lv-LV"/>
                    </a:p>
                  </a:txBody>
                  <a:tcPr/>
                </a:tc>
              </a:tr>
              <a:tr h="189331">
                <a:tc>
                  <a:txBody>
                    <a:bodyPr/>
                    <a:lstStyle/>
                    <a:p>
                      <a:pPr algn="l" fontAlgn="b"/>
                      <a:r>
                        <a:rPr lang="lv-LV" sz="1800" u="none" strike="noStrike">
                          <a:effectLst/>
                        </a:rPr>
                        <a:t>Latgale </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7</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10</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7</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dirty="0">
                          <a:effectLst/>
                        </a:rPr>
                        <a:t>7</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4</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b="1" u="none" strike="noStrike" dirty="0">
                          <a:effectLst/>
                        </a:rPr>
                        <a:t>61</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33%</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r>
              <a:tr h="189331">
                <a:tc>
                  <a:txBody>
                    <a:bodyPr/>
                    <a:lstStyle/>
                    <a:p>
                      <a:pPr algn="l" fontAlgn="b"/>
                      <a:r>
                        <a:rPr lang="lv-LV" sz="1800" u="none" strike="noStrike">
                          <a:effectLst/>
                        </a:rPr>
                        <a:t>Vidzeme </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9</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7</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dirty="0">
                          <a:effectLst/>
                        </a:rPr>
                        <a:t>4</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5</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b="1" u="none" strike="noStrike" dirty="0">
                          <a:effectLst/>
                        </a:rPr>
                        <a:t>54</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30%</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9</a:t>
                      </a:r>
                      <a:endParaRPr lang="lv-LV" sz="1800" b="0" i="0" u="none" strike="noStrike">
                        <a:solidFill>
                          <a:srgbClr val="000000"/>
                        </a:solidFill>
                        <a:effectLst/>
                        <a:latin typeface="Calibri"/>
                      </a:endParaRPr>
                    </a:p>
                  </a:txBody>
                  <a:tcPr marL="9467" marR="9467" marT="9467" marB="0" anchor="b"/>
                </a:tc>
              </a:tr>
              <a:tr h="189331">
                <a:tc>
                  <a:txBody>
                    <a:bodyPr/>
                    <a:lstStyle/>
                    <a:p>
                      <a:pPr algn="l" fontAlgn="b"/>
                      <a:r>
                        <a:rPr lang="lv-LV" sz="1800" u="none" strike="noStrike">
                          <a:effectLst/>
                        </a:rPr>
                        <a:t>Zemgale </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8</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3</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5</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3</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2</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dirty="0">
                          <a:effectLst/>
                        </a:rPr>
                        <a:t>3</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2</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b="1" u="none" strike="noStrike" dirty="0">
                          <a:effectLst/>
                        </a:rPr>
                        <a:t>30</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16%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5</a:t>
                      </a:r>
                      <a:endParaRPr lang="lv-LV" sz="1800" b="0" i="0" u="none" strike="noStrike">
                        <a:solidFill>
                          <a:srgbClr val="000000"/>
                        </a:solidFill>
                        <a:effectLst/>
                        <a:latin typeface="Calibri"/>
                      </a:endParaRPr>
                    </a:p>
                  </a:txBody>
                  <a:tcPr marL="9467" marR="9467" marT="9467" marB="0" anchor="b"/>
                </a:tc>
              </a:tr>
              <a:tr h="189331">
                <a:tc>
                  <a:txBody>
                    <a:bodyPr/>
                    <a:lstStyle/>
                    <a:p>
                      <a:pPr algn="l" fontAlgn="b"/>
                      <a:r>
                        <a:rPr lang="lv-LV" sz="1800" u="none" strike="noStrike">
                          <a:effectLst/>
                        </a:rPr>
                        <a:t>Kurzeme </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11</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5</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3</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4</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dirty="0">
                          <a:effectLst/>
                        </a:rPr>
                        <a:t>3</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40</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a:effectLst/>
                        </a:rPr>
                        <a:t>21%</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6</a:t>
                      </a:r>
                      <a:endParaRPr lang="lv-LV" sz="1800" b="0" i="0" u="none" strike="noStrike">
                        <a:solidFill>
                          <a:srgbClr val="000000"/>
                        </a:solidFill>
                        <a:effectLst/>
                        <a:latin typeface="Calibri"/>
                      </a:endParaRPr>
                    </a:p>
                  </a:txBody>
                  <a:tcPr marL="9467" marR="9467" marT="9467" marB="0" anchor="b"/>
                </a:tc>
              </a:tr>
              <a:tr h="189331">
                <a:tc>
                  <a:txBody>
                    <a:bodyPr/>
                    <a:lstStyle/>
                    <a:p>
                      <a:pPr algn="r" fontAlgn="b"/>
                      <a:r>
                        <a:rPr lang="lv-LV" sz="1800" b="1" u="none" strike="noStrike" dirty="0">
                          <a:effectLst/>
                        </a:rPr>
                        <a:t>KOPĀ</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49</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20</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31</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21</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22</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13</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17</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effectLst/>
                        </a:rPr>
                        <a:t>13</a:t>
                      </a:r>
                      <a:endParaRPr lang="lv-LV" sz="1800" b="1" i="0" u="none" strike="noStrike" dirty="0">
                        <a:solidFill>
                          <a:srgbClr val="000000"/>
                        </a:solidFill>
                        <a:effectLst/>
                        <a:latin typeface="Calibri"/>
                      </a:endParaRPr>
                    </a:p>
                  </a:txBody>
                  <a:tcPr marL="9467" marR="9467" marT="9467" marB="0" anchor="b"/>
                </a:tc>
                <a:tc>
                  <a:txBody>
                    <a:bodyPr/>
                    <a:lstStyle/>
                    <a:p>
                      <a:pPr algn="ctr" fontAlgn="b"/>
                      <a:r>
                        <a:rPr lang="lv-LV" sz="1800" b="1" u="none" strike="noStrike" dirty="0">
                          <a:solidFill>
                            <a:srgbClr val="FF0000"/>
                          </a:solidFill>
                          <a:effectLst/>
                        </a:rPr>
                        <a:t>184</a:t>
                      </a:r>
                      <a:endParaRPr lang="lv-LV" sz="1800" b="1" i="0" u="none" strike="noStrike" dirty="0">
                        <a:solidFill>
                          <a:srgbClr val="FF0000"/>
                        </a:solidFill>
                        <a:effectLst/>
                        <a:latin typeface="Calibri"/>
                      </a:endParaRPr>
                    </a:p>
                  </a:txBody>
                  <a:tcPr marL="9467" marR="9467" marT="9467" marB="0" anchor="b">
                    <a:solidFill>
                      <a:srgbClr val="FFC000"/>
                    </a:solidFill>
                  </a:tcPr>
                </a:tc>
                <a:tc>
                  <a:txBody>
                    <a:bodyPr/>
                    <a:lstStyle/>
                    <a:p>
                      <a:pPr algn="ctr" fontAlgn="b"/>
                      <a:r>
                        <a:rPr lang="lv-LV" sz="1800" b="0" u="none" strike="noStrike" dirty="0">
                          <a:effectLst/>
                        </a:rPr>
                        <a:t>100%</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b="0" u="none" strike="noStrike" dirty="0">
                          <a:effectLst/>
                        </a:rPr>
                        <a:t>26</a:t>
                      </a:r>
                      <a:endParaRPr lang="lv-LV" sz="1800" b="0" i="0" u="none" strike="noStrike" dirty="0">
                        <a:solidFill>
                          <a:srgbClr val="000000"/>
                        </a:solidFill>
                        <a:effectLst/>
                        <a:latin typeface="Calibri"/>
                      </a:endParaRPr>
                    </a:p>
                  </a:txBody>
                  <a:tcPr marL="9467" marR="9467" marT="9467" marB="0" anchor="b"/>
                </a:tc>
              </a:tr>
              <a:tr h="378662">
                <a:tc>
                  <a:txBody>
                    <a:bodyPr/>
                    <a:lstStyle/>
                    <a:p>
                      <a:pPr algn="l" fontAlgn="b"/>
                      <a:r>
                        <a:rPr lang="lv-LV" sz="1800" u="none" strike="noStrike">
                          <a:effectLst/>
                        </a:rPr>
                        <a:t>Nozaru proporcija</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26%</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11%</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a:effectLst/>
                        </a:rPr>
                        <a:t>17%</a:t>
                      </a:r>
                      <a:endParaRPr lang="lv-LV" sz="1800" b="0" i="0" u="none" strike="noStrike">
                        <a:solidFill>
                          <a:srgbClr val="000000"/>
                        </a:solidFill>
                        <a:effectLst/>
                        <a:latin typeface="Calibri"/>
                      </a:endParaRPr>
                    </a:p>
                  </a:txBody>
                  <a:tcPr marL="9467" marR="9467" marT="9467" marB="0" anchor="b"/>
                </a:tc>
                <a:tc>
                  <a:txBody>
                    <a:bodyPr/>
                    <a:lstStyle/>
                    <a:p>
                      <a:pPr algn="ctr" fontAlgn="b"/>
                      <a:r>
                        <a:rPr lang="lv-LV" sz="1800" u="none" strike="noStrike" dirty="0">
                          <a:effectLst/>
                        </a:rPr>
                        <a:t>11%</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12%</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7%</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9%</a:t>
                      </a:r>
                      <a:endParaRPr lang="lv-LV" sz="1800" b="0" i="0" u="none" strike="noStrike" dirty="0">
                        <a:solidFill>
                          <a:srgbClr val="000000"/>
                        </a:solidFill>
                        <a:effectLst/>
                        <a:latin typeface="Calibri"/>
                      </a:endParaRPr>
                    </a:p>
                  </a:txBody>
                  <a:tcPr marL="9467" marR="9467" marT="9467" marB="0" anchor="b"/>
                </a:tc>
                <a:tc>
                  <a:txBody>
                    <a:bodyPr/>
                    <a:lstStyle/>
                    <a:p>
                      <a:pPr algn="ctr" fontAlgn="b"/>
                      <a:r>
                        <a:rPr lang="lv-LV" sz="1800" u="none" strike="noStrike" dirty="0">
                          <a:effectLst/>
                        </a:rPr>
                        <a:t>7%</a:t>
                      </a:r>
                      <a:endParaRPr lang="lv-LV" sz="1800" b="0" i="0" u="none" strike="noStrike" dirty="0">
                        <a:solidFill>
                          <a:srgbClr val="000000"/>
                        </a:solidFill>
                        <a:effectLst/>
                        <a:latin typeface="Calibri"/>
                      </a:endParaRPr>
                    </a:p>
                  </a:txBody>
                  <a:tcPr marL="9467" marR="9467" marT="9467" marB="0" anchor="b"/>
                </a:tc>
                <a:tc>
                  <a:txBody>
                    <a:bodyPr/>
                    <a:lstStyle/>
                    <a:p>
                      <a:pPr algn="r" fontAlgn="b"/>
                      <a:r>
                        <a:rPr lang="lv-LV" sz="1800" b="0" u="none" strike="noStrike" dirty="0">
                          <a:effectLst/>
                        </a:rPr>
                        <a:t>100%</a:t>
                      </a:r>
                      <a:endParaRPr lang="lv-LV" sz="1800" b="0" i="0" u="none" strike="noStrike" dirty="0">
                        <a:solidFill>
                          <a:srgbClr val="000000"/>
                        </a:solidFill>
                        <a:effectLst/>
                        <a:latin typeface="Calibri"/>
                      </a:endParaRPr>
                    </a:p>
                  </a:txBody>
                  <a:tcPr marL="9467" marR="9467" marT="9467" marB="0" anchor="b"/>
                </a:tc>
                <a:tc>
                  <a:txBody>
                    <a:bodyPr/>
                    <a:lstStyle/>
                    <a:p>
                      <a:pPr algn="l" fontAlgn="b"/>
                      <a:r>
                        <a:rPr lang="lv-LV" sz="1800" b="0" u="none" strike="noStrike" dirty="0">
                          <a:effectLst/>
                        </a:rPr>
                        <a:t> </a:t>
                      </a:r>
                      <a:endParaRPr lang="lv-LV" sz="1800" b="0" i="0" u="none" strike="noStrike" dirty="0">
                        <a:solidFill>
                          <a:srgbClr val="000000"/>
                        </a:solidFill>
                        <a:effectLst/>
                        <a:latin typeface="Calibri"/>
                      </a:endParaRPr>
                    </a:p>
                  </a:txBody>
                  <a:tcPr marL="9467" marR="9467" marT="9467" marB="0" anchor="b"/>
                </a:tc>
                <a:tc>
                  <a:txBody>
                    <a:bodyPr/>
                    <a:lstStyle/>
                    <a:p>
                      <a:pPr algn="l" fontAlgn="b"/>
                      <a:r>
                        <a:rPr lang="lv-LV" sz="1800" u="none" strike="noStrike" dirty="0">
                          <a:effectLst/>
                        </a:rPr>
                        <a:t> </a:t>
                      </a:r>
                      <a:endParaRPr lang="lv-LV" sz="1800" b="0" i="0" u="none" strike="noStrike" dirty="0">
                        <a:solidFill>
                          <a:srgbClr val="000000"/>
                        </a:solidFill>
                        <a:effectLst/>
                        <a:latin typeface="Calibri"/>
                      </a:endParaRPr>
                    </a:p>
                  </a:txBody>
                  <a:tcPr marL="9467" marR="9467" marT="9467" marB="0" anchor="b"/>
                </a:tc>
              </a:tr>
            </a:tbl>
          </a:graphicData>
        </a:graphic>
      </p:graphicFrame>
    </p:spTree>
    <p:extLst>
      <p:ext uri="{BB962C8B-B14F-4D97-AF65-F5344CB8AC3E}">
        <p14:creationId xmlns:p14="http://schemas.microsoft.com/office/powerpoint/2010/main" val="27428052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95486"/>
            <a:ext cx="5482811" cy="469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rot="16200000">
            <a:off x="-1115573" y="1511107"/>
            <a:ext cx="5110449" cy="2088232"/>
          </a:xfrm>
        </p:spPr>
        <p:txBody>
          <a:bodyPr>
            <a:noAutofit/>
          </a:bodyPr>
          <a:lstStyle/>
          <a:p>
            <a:r>
              <a:rPr lang="lv-LV" sz="3200" b="1" dirty="0">
                <a:solidFill>
                  <a:schemeClr val="accent3">
                    <a:lumMod val="50000"/>
                  </a:schemeClr>
                </a:solidFill>
              </a:rPr>
              <a:t>Saimnieku izmantotie kanāli saražotās produkcijas </a:t>
            </a:r>
            <a:r>
              <a:rPr lang="lv-LV" sz="3200" b="1" dirty="0" smtClean="0">
                <a:solidFill>
                  <a:schemeClr val="accent3">
                    <a:lumMod val="50000"/>
                  </a:schemeClr>
                </a:solidFill>
              </a:rPr>
              <a:t>realizācijai </a:t>
            </a:r>
            <a:br>
              <a:rPr lang="lv-LV" sz="3200" b="1" dirty="0" smtClean="0">
                <a:solidFill>
                  <a:schemeClr val="accent3">
                    <a:lumMod val="50000"/>
                  </a:schemeClr>
                </a:solidFill>
              </a:rPr>
            </a:br>
            <a:r>
              <a:rPr lang="lv-LV" sz="2800" b="1" dirty="0" smtClean="0">
                <a:solidFill>
                  <a:schemeClr val="accent3">
                    <a:lumMod val="50000"/>
                  </a:schemeClr>
                </a:solidFill>
              </a:rPr>
              <a:t>(</a:t>
            </a:r>
            <a:r>
              <a:rPr lang="lv-LV" sz="2800" b="1" dirty="0">
                <a:solidFill>
                  <a:schemeClr val="accent3">
                    <a:lumMod val="50000"/>
                  </a:schemeClr>
                </a:solidFill>
              </a:rPr>
              <a:t>vidējais prioritātes rādītājs)</a:t>
            </a:r>
            <a:r>
              <a:rPr lang="lv-LV" sz="3200" b="1" dirty="0">
                <a:solidFill>
                  <a:schemeClr val="accent3">
                    <a:lumMod val="50000"/>
                  </a:schemeClr>
                </a:solidFill>
              </a:rPr>
              <a:t/>
            </a:r>
            <a:br>
              <a:rPr lang="lv-LV" sz="3200" b="1" dirty="0">
                <a:solidFill>
                  <a:schemeClr val="accent3">
                    <a:lumMod val="50000"/>
                  </a:schemeClr>
                </a:solidFill>
              </a:rPr>
            </a:br>
            <a:endParaRPr lang="lv-LV" sz="3200" dirty="0"/>
          </a:p>
        </p:txBody>
      </p:sp>
      <p:sp>
        <p:nvSpPr>
          <p:cNvPr id="6" name="Rectangle 5"/>
          <p:cNvSpPr/>
          <p:nvPr/>
        </p:nvSpPr>
        <p:spPr>
          <a:xfrm>
            <a:off x="7138980" y="4804946"/>
            <a:ext cx="1123962" cy="338554"/>
          </a:xfrm>
          <a:prstGeom prst="rect">
            <a:avLst/>
          </a:prstGeom>
          <a:noFill/>
        </p:spPr>
        <p:txBody>
          <a:bodyPr wrap="none">
            <a:spAutoFit/>
          </a:bodyPr>
          <a:lstStyle/>
          <a:p>
            <a:r>
              <a:rPr lang="lv-LV" sz="1600" b="1" dirty="0"/>
              <a:t>prioritārais</a:t>
            </a:r>
          </a:p>
        </p:txBody>
      </p:sp>
      <p:sp>
        <p:nvSpPr>
          <p:cNvPr id="8" name="Rectangle 7"/>
          <p:cNvSpPr/>
          <p:nvPr/>
        </p:nvSpPr>
        <p:spPr>
          <a:xfrm>
            <a:off x="8111290" y="4506674"/>
            <a:ext cx="593432" cy="369332"/>
          </a:xfrm>
          <a:prstGeom prst="rect">
            <a:avLst/>
          </a:prstGeom>
        </p:spPr>
        <p:txBody>
          <a:bodyPr wrap="none">
            <a:spAutoFit/>
          </a:bodyPr>
          <a:lstStyle/>
          <a:p>
            <a:r>
              <a:rPr lang="lv-LV" b="1" dirty="0" smtClean="0">
                <a:solidFill>
                  <a:srgbClr val="C00000"/>
                </a:solidFill>
              </a:rPr>
              <a:t>2.94</a:t>
            </a:r>
            <a:endParaRPr lang="lv-LV" b="1" dirty="0">
              <a:solidFill>
                <a:srgbClr val="C00000"/>
              </a:solidFill>
            </a:endParaRPr>
          </a:p>
        </p:txBody>
      </p:sp>
      <p:sp>
        <p:nvSpPr>
          <p:cNvPr id="7" name="Rectangle 6"/>
          <p:cNvSpPr/>
          <p:nvPr/>
        </p:nvSpPr>
        <p:spPr>
          <a:xfrm>
            <a:off x="6715278" y="51470"/>
            <a:ext cx="2051720" cy="338554"/>
          </a:xfrm>
          <a:prstGeom prst="rect">
            <a:avLst/>
          </a:prstGeom>
          <a:noFill/>
        </p:spPr>
        <p:txBody>
          <a:bodyPr wrap="square">
            <a:spAutoFit/>
          </a:bodyPr>
          <a:lstStyle/>
          <a:p>
            <a:pPr algn="ctr"/>
            <a:r>
              <a:rPr lang="lv-LV" sz="1600" b="1" dirty="0"/>
              <a:t>mazāk prioritārais</a:t>
            </a:r>
          </a:p>
        </p:txBody>
      </p:sp>
      <p:sp>
        <p:nvSpPr>
          <p:cNvPr id="10" name="Rectangle 9"/>
          <p:cNvSpPr/>
          <p:nvPr/>
        </p:nvSpPr>
        <p:spPr>
          <a:xfrm>
            <a:off x="8111290" y="4050626"/>
            <a:ext cx="593432" cy="369332"/>
          </a:xfrm>
          <a:prstGeom prst="rect">
            <a:avLst/>
          </a:prstGeom>
        </p:spPr>
        <p:txBody>
          <a:bodyPr wrap="none">
            <a:spAutoFit/>
          </a:bodyPr>
          <a:lstStyle/>
          <a:p>
            <a:r>
              <a:rPr lang="lv-LV" b="1" dirty="0" smtClean="0">
                <a:solidFill>
                  <a:srgbClr val="C00000"/>
                </a:solidFill>
              </a:rPr>
              <a:t>2.98</a:t>
            </a:r>
            <a:endParaRPr lang="lv-LV" b="1" dirty="0">
              <a:solidFill>
                <a:srgbClr val="C00000"/>
              </a:solidFill>
            </a:endParaRPr>
          </a:p>
        </p:txBody>
      </p:sp>
      <p:sp>
        <p:nvSpPr>
          <p:cNvPr id="11" name="Rectangle 10"/>
          <p:cNvSpPr/>
          <p:nvPr/>
        </p:nvSpPr>
        <p:spPr>
          <a:xfrm>
            <a:off x="8111290" y="3594575"/>
            <a:ext cx="593432" cy="369332"/>
          </a:xfrm>
          <a:prstGeom prst="rect">
            <a:avLst/>
          </a:prstGeom>
        </p:spPr>
        <p:txBody>
          <a:bodyPr wrap="none">
            <a:spAutoFit/>
          </a:bodyPr>
          <a:lstStyle/>
          <a:p>
            <a:r>
              <a:rPr lang="lv-LV" b="1" dirty="0" smtClean="0">
                <a:solidFill>
                  <a:srgbClr val="C00000"/>
                </a:solidFill>
              </a:rPr>
              <a:t>3.28</a:t>
            </a:r>
            <a:endParaRPr lang="lv-LV" b="1" dirty="0">
              <a:solidFill>
                <a:srgbClr val="C00000"/>
              </a:solidFill>
            </a:endParaRPr>
          </a:p>
        </p:txBody>
      </p:sp>
      <p:sp>
        <p:nvSpPr>
          <p:cNvPr id="12" name="Rectangle 11"/>
          <p:cNvSpPr/>
          <p:nvPr/>
        </p:nvSpPr>
        <p:spPr>
          <a:xfrm>
            <a:off x="8111290" y="3138524"/>
            <a:ext cx="593432" cy="369332"/>
          </a:xfrm>
          <a:prstGeom prst="rect">
            <a:avLst/>
          </a:prstGeom>
        </p:spPr>
        <p:txBody>
          <a:bodyPr wrap="none">
            <a:spAutoFit/>
          </a:bodyPr>
          <a:lstStyle/>
          <a:p>
            <a:r>
              <a:rPr lang="lv-LV" b="1" dirty="0" smtClean="0">
                <a:solidFill>
                  <a:srgbClr val="C00000"/>
                </a:solidFill>
              </a:rPr>
              <a:t>4.26</a:t>
            </a:r>
            <a:endParaRPr lang="lv-LV" b="1" dirty="0">
              <a:solidFill>
                <a:srgbClr val="C00000"/>
              </a:solidFill>
            </a:endParaRPr>
          </a:p>
        </p:txBody>
      </p:sp>
      <p:sp>
        <p:nvSpPr>
          <p:cNvPr id="13" name="Rectangle 12"/>
          <p:cNvSpPr/>
          <p:nvPr/>
        </p:nvSpPr>
        <p:spPr>
          <a:xfrm>
            <a:off x="8111290" y="2682473"/>
            <a:ext cx="593432" cy="369332"/>
          </a:xfrm>
          <a:prstGeom prst="rect">
            <a:avLst/>
          </a:prstGeom>
        </p:spPr>
        <p:txBody>
          <a:bodyPr wrap="none">
            <a:spAutoFit/>
          </a:bodyPr>
          <a:lstStyle/>
          <a:p>
            <a:r>
              <a:rPr lang="lv-LV" b="1" dirty="0" smtClean="0">
                <a:solidFill>
                  <a:srgbClr val="C00000"/>
                </a:solidFill>
              </a:rPr>
              <a:t>4.36</a:t>
            </a:r>
            <a:endParaRPr lang="lv-LV" b="1" dirty="0">
              <a:solidFill>
                <a:srgbClr val="C00000"/>
              </a:solidFill>
            </a:endParaRPr>
          </a:p>
        </p:txBody>
      </p:sp>
      <p:sp>
        <p:nvSpPr>
          <p:cNvPr id="14" name="Rectangle 13"/>
          <p:cNvSpPr/>
          <p:nvPr/>
        </p:nvSpPr>
        <p:spPr>
          <a:xfrm>
            <a:off x="8111290" y="2226422"/>
            <a:ext cx="593432" cy="369332"/>
          </a:xfrm>
          <a:prstGeom prst="rect">
            <a:avLst/>
          </a:prstGeom>
        </p:spPr>
        <p:txBody>
          <a:bodyPr wrap="none">
            <a:spAutoFit/>
          </a:bodyPr>
          <a:lstStyle/>
          <a:p>
            <a:r>
              <a:rPr lang="lv-LV" b="1" dirty="0" smtClean="0">
                <a:solidFill>
                  <a:srgbClr val="C00000"/>
                </a:solidFill>
              </a:rPr>
              <a:t>4.45</a:t>
            </a:r>
            <a:endParaRPr lang="lv-LV" b="1" dirty="0">
              <a:solidFill>
                <a:srgbClr val="C00000"/>
              </a:solidFill>
            </a:endParaRPr>
          </a:p>
        </p:txBody>
      </p:sp>
      <p:sp>
        <p:nvSpPr>
          <p:cNvPr id="15" name="Rectangle 14"/>
          <p:cNvSpPr/>
          <p:nvPr/>
        </p:nvSpPr>
        <p:spPr>
          <a:xfrm>
            <a:off x="8111290" y="1770371"/>
            <a:ext cx="593432" cy="369332"/>
          </a:xfrm>
          <a:prstGeom prst="rect">
            <a:avLst/>
          </a:prstGeom>
        </p:spPr>
        <p:txBody>
          <a:bodyPr wrap="none">
            <a:spAutoFit/>
          </a:bodyPr>
          <a:lstStyle/>
          <a:p>
            <a:r>
              <a:rPr lang="lv-LV" b="1" dirty="0" smtClean="0">
                <a:solidFill>
                  <a:srgbClr val="C00000"/>
                </a:solidFill>
              </a:rPr>
              <a:t>5.53</a:t>
            </a:r>
            <a:endParaRPr lang="lv-LV" b="1" dirty="0">
              <a:solidFill>
                <a:srgbClr val="C00000"/>
              </a:solidFill>
            </a:endParaRPr>
          </a:p>
        </p:txBody>
      </p:sp>
      <p:sp>
        <p:nvSpPr>
          <p:cNvPr id="16" name="Rectangle 15"/>
          <p:cNvSpPr/>
          <p:nvPr/>
        </p:nvSpPr>
        <p:spPr>
          <a:xfrm>
            <a:off x="8111290" y="1314320"/>
            <a:ext cx="593432" cy="369332"/>
          </a:xfrm>
          <a:prstGeom prst="rect">
            <a:avLst/>
          </a:prstGeom>
        </p:spPr>
        <p:txBody>
          <a:bodyPr wrap="none">
            <a:spAutoFit/>
          </a:bodyPr>
          <a:lstStyle/>
          <a:p>
            <a:r>
              <a:rPr lang="lv-LV" b="1" dirty="0" smtClean="0">
                <a:solidFill>
                  <a:srgbClr val="C00000"/>
                </a:solidFill>
              </a:rPr>
              <a:t>6.45</a:t>
            </a:r>
            <a:endParaRPr lang="lv-LV" b="1" dirty="0">
              <a:solidFill>
                <a:srgbClr val="C00000"/>
              </a:solidFill>
            </a:endParaRPr>
          </a:p>
        </p:txBody>
      </p:sp>
      <p:sp>
        <p:nvSpPr>
          <p:cNvPr id="18" name="Rectangle 17"/>
          <p:cNvSpPr/>
          <p:nvPr/>
        </p:nvSpPr>
        <p:spPr>
          <a:xfrm>
            <a:off x="8111290" y="858269"/>
            <a:ext cx="593432" cy="369332"/>
          </a:xfrm>
          <a:prstGeom prst="rect">
            <a:avLst/>
          </a:prstGeom>
        </p:spPr>
        <p:txBody>
          <a:bodyPr wrap="none">
            <a:spAutoFit/>
          </a:bodyPr>
          <a:lstStyle/>
          <a:p>
            <a:r>
              <a:rPr lang="lv-LV" b="1" dirty="0" smtClean="0">
                <a:solidFill>
                  <a:srgbClr val="C00000"/>
                </a:solidFill>
              </a:rPr>
              <a:t>6.70</a:t>
            </a:r>
            <a:endParaRPr lang="lv-LV" b="1" dirty="0">
              <a:solidFill>
                <a:srgbClr val="C00000"/>
              </a:solidFill>
            </a:endParaRPr>
          </a:p>
        </p:txBody>
      </p:sp>
      <p:sp>
        <p:nvSpPr>
          <p:cNvPr id="19" name="Rectangle 18"/>
          <p:cNvSpPr/>
          <p:nvPr/>
        </p:nvSpPr>
        <p:spPr>
          <a:xfrm>
            <a:off x="8111290" y="402218"/>
            <a:ext cx="593432" cy="369332"/>
          </a:xfrm>
          <a:prstGeom prst="rect">
            <a:avLst/>
          </a:prstGeom>
        </p:spPr>
        <p:txBody>
          <a:bodyPr wrap="none">
            <a:spAutoFit/>
          </a:bodyPr>
          <a:lstStyle/>
          <a:p>
            <a:r>
              <a:rPr lang="lv-LV" b="1" dirty="0" smtClean="0">
                <a:solidFill>
                  <a:srgbClr val="C00000"/>
                </a:solidFill>
              </a:rPr>
              <a:t>6.78</a:t>
            </a:r>
            <a:endParaRPr lang="lv-LV" b="1" dirty="0">
              <a:solidFill>
                <a:srgbClr val="C00000"/>
              </a:solidFill>
            </a:endParaRPr>
          </a:p>
        </p:txBody>
      </p:sp>
      <p:sp>
        <p:nvSpPr>
          <p:cNvPr id="3" name="Rounded Rectangle 2"/>
          <p:cNvSpPr/>
          <p:nvPr/>
        </p:nvSpPr>
        <p:spPr>
          <a:xfrm>
            <a:off x="2483768" y="3963907"/>
            <a:ext cx="6283230" cy="841039"/>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87583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Saimnieka vērtējums par izmantoto </a:t>
            </a:r>
            <a:br>
              <a:rPr lang="lv-LV" sz="3200" b="1" dirty="0">
                <a:solidFill>
                  <a:schemeClr val="accent3">
                    <a:lumMod val="50000"/>
                  </a:schemeClr>
                </a:solidFill>
              </a:rPr>
            </a:br>
            <a:r>
              <a:rPr lang="lv-LV" sz="3200" b="1" dirty="0">
                <a:solidFill>
                  <a:schemeClr val="accent3">
                    <a:lumMod val="50000"/>
                  </a:schemeClr>
                </a:solidFill>
              </a:rPr>
              <a:t>realizācijas kanālu pastāvīgumu un drošumu</a:t>
            </a:r>
          </a:p>
        </p:txBody>
      </p:sp>
      <p:pic>
        <p:nvPicPr>
          <p:cNvPr id="10242" name="Picture 2" descr="C:\Users\Radzele\Downloads\Infographic (4).jpg"/>
          <p:cNvPicPr>
            <a:picLocks noChangeAspect="1" noChangeArrowheads="1"/>
          </p:cNvPicPr>
          <p:nvPr/>
        </p:nvPicPr>
        <p:blipFill rotWithShape="1">
          <a:blip r:embed="rId3">
            <a:extLst>
              <a:ext uri="{28A0092B-C50C-407E-A947-70E740481C1C}">
                <a14:useLocalDpi xmlns:a14="http://schemas.microsoft.com/office/drawing/2010/main" val="0"/>
              </a:ext>
            </a:extLst>
          </a:blip>
          <a:srcRect t="77632" b="16768"/>
          <a:stretch/>
        </p:blipFill>
        <p:spPr bwMode="auto">
          <a:xfrm>
            <a:off x="13645" y="2929216"/>
            <a:ext cx="9130355" cy="55246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adzele\Downloads\Infographic (4).jpg"/>
          <p:cNvPicPr>
            <a:picLocks noChangeAspect="1" noChangeArrowheads="1"/>
          </p:cNvPicPr>
          <p:nvPr/>
        </p:nvPicPr>
        <p:blipFill rotWithShape="1">
          <a:blip r:embed="rId3">
            <a:extLst>
              <a:ext uri="{28A0092B-C50C-407E-A947-70E740481C1C}">
                <a14:useLocalDpi xmlns:a14="http://schemas.microsoft.com/office/drawing/2010/main" val="0"/>
              </a:ext>
            </a:extLst>
          </a:blip>
          <a:srcRect t="45455" b="48321"/>
          <a:stretch/>
        </p:blipFill>
        <p:spPr bwMode="auto">
          <a:xfrm>
            <a:off x="13645" y="2355726"/>
            <a:ext cx="9130355" cy="61408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23528" y="3484507"/>
            <a:ext cx="1967333" cy="369332"/>
          </a:xfrm>
          <a:prstGeom prst="rect">
            <a:avLst/>
          </a:prstGeom>
        </p:spPr>
        <p:txBody>
          <a:bodyPr wrap="none">
            <a:spAutoFit/>
          </a:bodyPr>
          <a:lstStyle/>
          <a:p>
            <a:r>
              <a:rPr lang="lv-LV" dirty="0" smtClean="0"/>
              <a:t>pilnībā nepastāvīgs</a:t>
            </a:r>
            <a:endParaRPr lang="lv-LV" dirty="0"/>
          </a:p>
        </p:txBody>
      </p:sp>
      <p:sp>
        <p:nvSpPr>
          <p:cNvPr id="7" name="Rectangle 6"/>
          <p:cNvSpPr/>
          <p:nvPr/>
        </p:nvSpPr>
        <p:spPr>
          <a:xfrm>
            <a:off x="6508235" y="3487332"/>
            <a:ext cx="2240229" cy="369332"/>
          </a:xfrm>
          <a:prstGeom prst="rect">
            <a:avLst/>
          </a:prstGeom>
        </p:spPr>
        <p:txBody>
          <a:bodyPr wrap="none">
            <a:spAutoFit/>
          </a:bodyPr>
          <a:lstStyle/>
          <a:p>
            <a:r>
              <a:rPr lang="lv-LV" dirty="0" smtClean="0"/>
              <a:t>pilnīgi drošs un stabils</a:t>
            </a:r>
            <a:endParaRPr lang="lv-LV" dirty="0"/>
          </a:p>
        </p:txBody>
      </p:sp>
      <p:sp>
        <p:nvSpPr>
          <p:cNvPr id="8" name="Rectangle 7"/>
          <p:cNvSpPr/>
          <p:nvPr/>
        </p:nvSpPr>
        <p:spPr>
          <a:xfrm>
            <a:off x="5728011" y="3305451"/>
            <a:ext cx="587020" cy="369332"/>
          </a:xfrm>
          <a:prstGeom prst="rect">
            <a:avLst/>
          </a:prstGeom>
        </p:spPr>
        <p:txBody>
          <a:bodyPr wrap="none">
            <a:spAutoFit/>
          </a:bodyPr>
          <a:lstStyle/>
          <a:p>
            <a:r>
              <a:rPr lang="lv-LV" b="1" dirty="0" smtClean="0">
                <a:solidFill>
                  <a:srgbClr val="FF0000"/>
                </a:solidFill>
              </a:rPr>
              <a:t>47%</a:t>
            </a:r>
            <a:endParaRPr lang="lv-LV" b="1" dirty="0">
              <a:solidFill>
                <a:srgbClr val="FF0000"/>
              </a:solidFill>
            </a:endParaRPr>
          </a:p>
        </p:txBody>
      </p:sp>
      <p:sp>
        <p:nvSpPr>
          <p:cNvPr id="9" name="Arc 8"/>
          <p:cNvSpPr/>
          <p:nvPr/>
        </p:nvSpPr>
        <p:spPr>
          <a:xfrm>
            <a:off x="4991027" y="1295734"/>
            <a:ext cx="2060988"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100207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709587"/>
          </a:xfrm>
        </p:spPr>
        <p:txBody>
          <a:bodyPr>
            <a:noAutofit/>
          </a:bodyPr>
          <a:lstStyle/>
          <a:p>
            <a:r>
              <a:rPr lang="lv-LV" sz="3200" b="1" dirty="0" smtClean="0">
                <a:solidFill>
                  <a:schemeClr val="accent3">
                    <a:lumMod val="50000"/>
                  </a:schemeClr>
                </a:solidFill>
              </a:rPr>
              <a:t>Saražotās </a:t>
            </a:r>
            <a:r>
              <a:rPr lang="lv-LV" sz="3200" b="1" dirty="0">
                <a:solidFill>
                  <a:schemeClr val="accent3">
                    <a:lumMod val="50000"/>
                  </a:schemeClr>
                </a:solidFill>
              </a:rPr>
              <a:t>produkcijas ideālais </a:t>
            </a:r>
            <a:r>
              <a:rPr lang="lv-LV" sz="3200" b="1" dirty="0" smtClean="0">
                <a:solidFill>
                  <a:schemeClr val="accent3">
                    <a:lumMod val="50000"/>
                  </a:schemeClr>
                </a:solidFill>
              </a:rPr>
              <a:t/>
            </a:r>
            <a:br>
              <a:rPr lang="lv-LV" sz="3200" b="1" dirty="0" smtClean="0">
                <a:solidFill>
                  <a:schemeClr val="accent3">
                    <a:lumMod val="50000"/>
                  </a:schemeClr>
                </a:solidFill>
              </a:rPr>
            </a:br>
            <a:r>
              <a:rPr lang="lv-LV" sz="3200" b="1" dirty="0" smtClean="0">
                <a:solidFill>
                  <a:schemeClr val="accent3">
                    <a:lumMod val="50000"/>
                  </a:schemeClr>
                </a:solidFill>
              </a:rPr>
              <a:t>realizācijas </a:t>
            </a:r>
            <a:r>
              <a:rPr lang="lv-LV" sz="3200" b="1" dirty="0">
                <a:solidFill>
                  <a:schemeClr val="accent3">
                    <a:lumMod val="50000"/>
                  </a:schemeClr>
                </a:solidFill>
              </a:rPr>
              <a:t>kanāls </a:t>
            </a:r>
            <a:r>
              <a:rPr lang="lv-LV" sz="3200" b="1" dirty="0" smtClean="0">
                <a:solidFill>
                  <a:schemeClr val="accent3">
                    <a:lumMod val="50000"/>
                  </a:schemeClr>
                </a:solidFill>
              </a:rPr>
              <a:t>saimnieku skatījumā</a:t>
            </a:r>
            <a:endParaRPr lang="lv-LV" sz="3200" b="1" dirty="0">
              <a:solidFill>
                <a:schemeClr val="accent3">
                  <a:lumMod val="50000"/>
                </a:schemeClr>
              </a:solidFill>
            </a:endParaRPr>
          </a:p>
        </p:txBody>
      </p:sp>
      <p:pic>
        <p:nvPicPr>
          <p:cNvPr id="6146" name="Picture 2" descr="C:\Users\Radzele\Desktop\petijums\atteli\idealais_kanals.PNG"/>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8846" t="1838" r="1157"/>
          <a:stretch/>
        </p:blipFill>
        <p:spPr bwMode="auto">
          <a:xfrm>
            <a:off x="971600" y="989314"/>
            <a:ext cx="7504136" cy="39381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3867893"/>
            <a:ext cx="3528392" cy="369332"/>
          </a:xfrm>
          <a:prstGeom prst="rect">
            <a:avLst/>
          </a:prstGeom>
          <a:solidFill>
            <a:schemeClr val="bg1"/>
          </a:solidFill>
        </p:spPr>
        <p:txBody>
          <a:bodyPr wrap="square">
            <a:spAutoFit/>
          </a:bodyPr>
          <a:lstStyle/>
          <a:p>
            <a:r>
              <a:rPr lang="lv-LV" dirty="0"/>
              <a:t>es pārdodu saimniecībā</a:t>
            </a:r>
          </a:p>
        </p:txBody>
      </p:sp>
      <p:sp>
        <p:nvSpPr>
          <p:cNvPr id="5" name="Rectangle 4"/>
          <p:cNvSpPr/>
          <p:nvPr/>
        </p:nvSpPr>
        <p:spPr>
          <a:xfrm>
            <a:off x="251520" y="3221562"/>
            <a:ext cx="3528392" cy="646331"/>
          </a:xfrm>
          <a:prstGeom prst="rect">
            <a:avLst/>
          </a:prstGeom>
          <a:solidFill>
            <a:schemeClr val="bg1"/>
          </a:solidFill>
        </p:spPr>
        <p:txBody>
          <a:bodyPr wrap="square">
            <a:spAutoFit/>
          </a:bodyPr>
          <a:lstStyle/>
          <a:p>
            <a:r>
              <a:rPr lang="lv-LV" dirty="0"/>
              <a:t>kooperatīvs, pārstrādes uzņēmums, starpnieks nopērk no saimniecības</a:t>
            </a:r>
          </a:p>
        </p:txBody>
      </p:sp>
      <p:sp>
        <p:nvSpPr>
          <p:cNvPr id="6" name="Rectangle 5"/>
          <p:cNvSpPr/>
          <p:nvPr/>
        </p:nvSpPr>
        <p:spPr>
          <a:xfrm>
            <a:off x="251520" y="2643757"/>
            <a:ext cx="3528392" cy="646331"/>
          </a:xfrm>
          <a:prstGeom prst="rect">
            <a:avLst/>
          </a:prstGeom>
          <a:solidFill>
            <a:schemeClr val="bg1"/>
          </a:solidFill>
        </p:spPr>
        <p:txBody>
          <a:bodyPr wrap="square">
            <a:spAutoFit/>
          </a:bodyPr>
          <a:lstStyle/>
          <a:p>
            <a:r>
              <a:rPr lang="lv-LV" dirty="0"/>
              <a:t>pircējs atbrauc un novāc produkciju manā saimniecībā</a:t>
            </a:r>
          </a:p>
        </p:txBody>
      </p:sp>
      <p:sp>
        <p:nvSpPr>
          <p:cNvPr id="7" name="Rectangle 6"/>
          <p:cNvSpPr/>
          <p:nvPr/>
        </p:nvSpPr>
        <p:spPr>
          <a:xfrm>
            <a:off x="251520" y="2171059"/>
            <a:ext cx="3528392" cy="369332"/>
          </a:xfrm>
          <a:prstGeom prst="rect">
            <a:avLst/>
          </a:prstGeom>
          <a:solidFill>
            <a:schemeClr val="bg1"/>
          </a:solidFill>
        </p:spPr>
        <p:txBody>
          <a:bodyPr wrap="square">
            <a:spAutoFit/>
          </a:bodyPr>
          <a:lstStyle/>
          <a:p>
            <a:r>
              <a:rPr lang="lv-LV" dirty="0"/>
              <a:t>es aizvedu uz vairumtirgotāja bāzi</a:t>
            </a:r>
          </a:p>
        </p:txBody>
      </p:sp>
      <p:sp>
        <p:nvSpPr>
          <p:cNvPr id="8" name="Rectangle 7"/>
          <p:cNvSpPr/>
          <p:nvPr/>
        </p:nvSpPr>
        <p:spPr>
          <a:xfrm>
            <a:off x="251520" y="1635645"/>
            <a:ext cx="3528392" cy="369332"/>
          </a:xfrm>
          <a:prstGeom prst="rect">
            <a:avLst/>
          </a:prstGeom>
          <a:solidFill>
            <a:schemeClr val="bg1"/>
          </a:solidFill>
        </p:spPr>
        <p:txBody>
          <a:bodyPr wrap="square">
            <a:spAutoFit/>
          </a:bodyPr>
          <a:lstStyle/>
          <a:p>
            <a:r>
              <a:rPr lang="lv-LV" dirty="0"/>
              <a:t>es braucu un pārdodu vietējā tirgū </a:t>
            </a:r>
          </a:p>
        </p:txBody>
      </p:sp>
      <p:sp>
        <p:nvSpPr>
          <p:cNvPr id="9" name="Rectangle 8"/>
          <p:cNvSpPr/>
          <p:nvPr/>
        </p:nvSpPr>
        <p:spPr>
          <a:xfrm>
            <a:off x="251520" y="989314"/>
            <a:ext cx="3528392" cy="646331"/>
          </a:xfrm>
          <a:prstGeom prst="rect">
            <a:avLst/>
          </a:prstGeom>
          <a:solidFill>
            <a:schemeClr val="bg1"/>
          </a:solidFill>
        </p:spPr>
        <p:txBody>
          <a:bodyPr wrap="square">
            <a:spAutoFit/>
          </a:bodyPr>
          <a:lstStyle/>
          <a:p>
            <a:r>
              <a:rPr lang="lv-LV" dirty="0"/>
              <a:t>es pievedu vietējiem sadarbības </a:t>
            </a:r>
            <a:r>
              <a:rPr lang="lv-LV" dirty="0" smtClean="0"/>
              <a:t>partneriem</a:t>
            </a:r>
            <a:endParaRPr lang="lv-LV" dirty="0"/>
          </a:p>
        </p:txBody>
      </p:sp>
      <p:sp>
        <p:nvSpPr>
          <p:cNvPr id="10" name="Rectangle 9"/>
          <p:cNvSpPr/>
          <p:nvPr/>
        </p:nvSpPr>
        <p:spPr>
          <a:xfrm>
            <a:off x="2915816" y="4443957"/>
            <a:ext cx="1123962" cy="338554"/>
          </a:xfrm>
          <a:prstGeom prst="rect">
            <a:avLst/>
          </a:prstGeom>
          <a:solidFill>
            <a:schemeClr val="bg1"/>
          </a:solidFill>
        </p:spPr>
        <p:txBody>
          <a:bodyPr wrap="none">
            <a:spAutoFit/>
          </a:bodyPr>
          <a:lstStyle/>
          <a:p>
            <a:r>
              <a:rPr lang="lv-LV" sz="1600" b="1" dirty="0"/>
              <a:t>prioritārais</a:t>
            </a:r>
          </a:p>
        </p:txBody>
      </p:sp>
      <p:sp>
        <p:nvSpPr>
          <p:cNvPr id="11" name="Rectangle 10"/>
          <p:cNvSpPr/>
          <p:nvPr/>
        </p:nvSpPr>
        <p:spPr>
          <a:xfrm>
            <a:off x="8028384" y="4249144"/>
            <a:ext cx="1115616" cy="584775"/>
          </a:xfrm>
          <a:prstGeom prst="rect">
            <a:avLst/>
          </a:prstGeom>
          <a:solidFill>
            <a:schemeClr val="bg1"/>
          </a:solidFill>
        </p:spPr>
        <p:txBody>
          <a:bodyPr wrap="square">
            <a:spAutoFit/>
          </a:bodyPr>
          <a:lstStyle/>
          <a:p>
            <a:r>
              <a:rPr lang="lv-LV" sz="1600" b="1" dirty="0"/>
              <a:t>mazāk prioritārais</a:t>
            </a:r>
          </a:p>
        </p:txBody>
      </p:sp>
      <p:sp>
        <p:nvSpPr>
          <p:cNvPr id="13" name="Rectangle 12"/>
          <p:cNvSpPr/>
          <p:nvPr/>
        </p:nvSpPr>
        <p:spPr>
          <a:xfrm>
            <a:off x="4113474" y="4641094"/>
            <a:ext cx="314510" cy="400110"/>
          </a:xfrm>
          <a:prstGeom prst="rect">
            <a:avLst/>
          </a:prstGeom>
          <a:solidFill>
            <a:schemeClr val="bg1"/>
          </a:solidFill>
        </p:spPr>
        <p:txBody>
          <a:bodyPr wrap="none">
            <a:spAutoFit/>
          </a:bodyPr>
          <a:lstStyle/>
          <a:p>
            <a:r>
              <a:rPr lang="lv-LV" sz="2000" b="1" dirty="0" smtClean="0"/>
              <a:t>1</a:t>
            </a:r>
            <a:endParaRPr lang="lv-LV" sz="2000" b="1" dirty="0"/>
          </a:p>
        </p:txBody>
      </p:sp>
      <p:sp>
        <p:nvSpPr>
          <p:cNvPr id="14" name="Rectangle 13"/>
          <p:cNvSpPr/>
          <p:nvPr/>
        </p:nvSpPr>
        <p:spPr>
          <a:xfrm>
            <a:off x="5841666" y="4641094"/>
            <a:ext cx="314510" cy="400110"/>
          </a:xfrm>
          <a:prstGeom prst="rect">
            <a:avLst/>
          </a:prstGeom>
          <a:solidFill>
            <a:schemeClr val="bg1"/>
          </a:solidFill>
        </p:spPr>
        <p:txBody>
          <a:bodyPr wrap="none">
            <a:spAutoFit/>
          </a:bodyPr>
          <a:lstStyle/>
          <a:p>
            <a:r>
              <a:rPr lang="lv-LV" sz="2000" b="1" dirty="0" smtClean="0"/>
              <a:t>2</a:t>
            </a:r>
            <a:endParaRPr lang="lv-LV" sz="2000" b="1" dirty="0"/>
          </a:p>
        </p:txBody>
      </p:sp>
      <p:sp>
        <p:nvSpPr>
          <p:cNvPr id="15" name="Rectangle 14"/>
          <p:cNvSpPr/>
          <p:nvPr/>
        </p:nvSpPr>
        <p:spPr>
          <a:xfrm>
            <a:off x="7569858" y="4641094"/>
            <a:ext cx="314510" cy="400110"/>
          </a:xfrm>
          <a:prstGeom prst="rect">
            <a:avLst/>
          </a:prstGeom>
          <a:solidFill>
            <a:schemeClr val="bg1"/>
          </a:solidFill>
        </p:spPr>
        <p:txBody>
          <a:bodyPr wrap="none">
            <a:spAutoFit/>
          </a:bodyPr>
          <a:lstStyle/>
          <a:p>
            <a:r>
              <a:rPr lang="lv-LV" sz="2000" b="1" dirty="0" smtClean="0"/>
              <a:t>3</a:t>
            </a:r>
            <a:endParaRPr lang="lv-LV" sz="2000" b="1" dirty="0"/>
          </a:p>
        </p:txBody>
      </p:sp>
      <p:sp>
        <p:nvSpPr>
          <p:cNvPr id="16" name="Oval 15"/>
          <p:cNvSpPr/>
          <p:nvPr/>
        </p:nvSpPr>
        <p:spPr>
          <a:xfrm>
            <a:off x="3711324" y="2643757"/>
            <a:ext cx="1118809" cy="1768841"/>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7" name="Oval 16"/>
          <p:cNvSpPr/>
          <p:nvPr/>
        </p:nvSpPr>
        <p:spPr>
          <a:xfrm>
            <a:off x="7278406" y="1094231"/>
            <a:ext cx="897414" cy="151216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TextBox 2"/>
          <p:cNvSpPr txBox="1"/>
          <p:nvPr/>
        </p:nvSpPr>
        <p:spPr>
          <a:xfrm rot="16200000">
            <a:off x="7040699" y="987573"/>
            <a:ext cx="2736304" cy="369332"/>
          </a:xfrm>
          <a:prstGeom prst="rect">
            <a:avLst/>
          </a:prstGeom>
          <a:noFill/>
        </p:spPr>
        <p:txBody>
          <a:bodyPr wrap="square" rtlCol="0">
            <a:spAutoFit/>
          </a:bodyPr>
          <a:lstStyle/>
          <a:p>
            <a:r>
              <a:rPr lang="lv-LV" dirty="0" smtClean="0">
                <a:solidFill>
                  <a:srgbClr val="C00000"/>
                </a:solidFill>
              </a:rPr>
              <a:t>Es aizvedu</a:t>
            </a:r>
            <a:endParaRPr lang="lv-LV" dirty="0">
              <a:solidFill>
                <a:srgbClr val="C00000"/>
              </a:solidFill>
            </a:endParaRPr>
          </a:p>
        </p:txBody>
      </p:sp>
      <p:sp>
        <p:nvSpPr>
          <p:cNvPr id="18" name="TextBox 17"/>
          <p:cNvSpPr txBox="1"/>
          <p:nvPr/>
        </p:nvSpPr>
        <p:spPr>
          <a:xfrm rot="16200000">
            <a:off x="3642158" y="2985346"/>
            <a:ext cx="2736304" cy="369332"/>
          </a:xfrm>
          <a:prstGeom prst="rect">
            <a:avLst/>
          </a:prstGeom>
          <a:noFill/>
        </p:spPr>
        <p:txBody>
          <a:bodyPr wrap="square" rtlCol="0">
            <a:spAutoFit/>
          </a:bodyPr>
          <a:lstStyle/>
          <a:p>
            <a:r>
              <a:rPr lang="lv-LV" dirty="0" smtClean="0">
                <a:solidFill>
                  <a:srgbClr val="C00000"/>
                </a:solidFill>
              </a:rPr>
              <a:t>Pārdodu saimniecībā</a:t>
            </a:r>
            <a:endParaRPr lang="lv-LV" dirty="0">
              <a:solidFill>
                <a:srgbClr val="C00000"/>
              </a:solidFill>
            </a:endParaRPr>
          </a:p>
        </p:txBody>
      </p:sp>
    </p:spTree>
    <p:extLst>
      <p:ext uri="{BB962C8B-B14F-4D97-AF65-F5344CB8AC3E}">
        <p14:creationId xmlns:p14="http://schemas.microsoft.com/office/powerpoint/2010/main" val="265453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3" grpId="0"/>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356"/>
            <a:ext cx="8229600" cy="857250"/>
          </a:xfrm>
        </p:spPr>
        <p:txBody>
          <a:bodyPr>
            <a:noAutofit/>
          </a:bodyPr>
          <a:lstStyle/>
          <a:p>
            <a:r>
              <a:rPr lang="lv-LV" sz="3200" b="1" dirty="0">
                <a:solidFill>
                  <a:schemeClr val="accent3">
                    <a:lumMod val="50000"/>
                  </a:schemeClr>
                </a:solidFill>
              </a:rPr>
              <a:t>Piegādes kanāliem, kuriem tiek organizēta </a:t>
            </a:r>
            <a:r>
              <a:rPr lang="lv-LV" sz="3200" b="1" dirty="0" smtClean="0">
                <a:solidFill>
                  <a:schemeClr val="accent3">
                    <a:lumMod val="50000"/>
                  </a:schemeClr>
                </a:solidFill>
              </a:rPr>
              <a:t>piegāde, racionālākais </a:t>
            </a:r>
            <a:r>
              <a:rPr lang="lv-LV" sz="3200" b="1" dirty="0">
                <a:solidFill>
                  <a:schemeClr val="accent3">
                    <a:lumMod val="50000"/>
                  </a:schemeClr>
                </a:solidFill>
              </a:rPr>
              <a:t>attālums </a:t>
            </a:r>
            <a:r>
              <a:rPr lang="lv-LV" sz="3200" b="1" dirty="0" smtClean="0">
                <a:solidFill>
                  <a:schemeClr val="accent3">
                    <a:lumMod val="50000"/>
                  </a:schemeClr>
                </a:solidFill>
              </a:rPr>
              <a:t/>
            </a:r>
            <a:br>
              <a:rPr lang="lv-LV" sz="3200" b="1" dirty="0" smtClean="0">
                <a:solidFill>
                  <a:schemeClr val="accent3">
                    <a:lumMod val="50000"/>
                  </a:schemeClr>
                </a:solidFill>
              </a:rPr>
            </a:br>
            <a:r>
              <a:rPr lang="lv-LV" sz="3200" b="1" dirty="0" smtClean="0">
                <a:solidFill>
                  <a:schemeClr val="accent3">
                    <a:lumMod val="50000"/>
                  </a:schemeClr>
                </a:solidFill>
              </a:rPr>
              <a:t>saimnieku </a:t>
            </a:r>
            <a:r>
              <a:rPr lang="lv-LV" sz="3200" b="1" dirty="0">
                <a:solidFill>
                  <a:schemeClr val="accent3">
                    <a:lumMod val="50000"/>
                  </a:schemeClr>
                </a:solidFill>
              </a:rPr>
              <a:t>skatījumā </a:t>
            </a:r>
            <a:r>
              <a:rPr lang="lv-LV" sz="3200" b="1" dirty="0" smtClean="0">
                <a:solidFill>
                  <a:schemeClr val="accent3">
                    <a:lumMod val="50000"/>
                  </a:schemeClr>
                </a:solidFill>
              </a:rPr>
              <a:t>ir </a:t>
            </a:r>
            <a:r>
              <a:rPr lang="lv-LV" sz="3200" b="1" dirty="0">
                <a:solidFill>
                  <a:schemeClr val="accent3">
                    <a:lumMod val="50000"/>
                  </a:schemeClr>
                </a:solidFill>
              </a:rPr>
              <a:t>LĪDZ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7521493"/>
              </p:ext>
            </p:extLst>
          </p:nvPr>
        </p:nvGraphicFramePr>
        <p:xfrm>
          <a:off x="457200" y="1625947"/>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Arc 4"/>
          <p:cNvSpPr/>
          <p:nvPr/>
        </p:nvSpPr>
        <p:spPr>
          <a:xfrm>
            <a:off x="3563888" y="2421483"/>
            <a:ext cx="2232248" cy="2232248"/>
          </a:xfrm>
          <a:prstGeom prst="arc">
            <a:avLst>
              <a:gd name="adj1" fmla="val 20642480"/>
              <a:gd name="adj2" fmla="val 11811551"/>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Rectangle 5"/>
          <p:cNvSpPr/>
          <p:nvPr/>
        </p:nvSpPr>
        <p:spPr>
          <a:xfrm>
            <a:off x="179512" y="4763928"/>
            <a:ext cx="7134932" cy="369332"/>
          </a:xfrm>
          <a:prstGeom prst="rect">
            <a:avLst/>
          </a:prstGeom>
        </p:spPr>
        <p:txBody>
          <a:bodyPr wrap="square">
            <a:spAutoFit/>
          </a:bodyPr>
          <a:lstStyle/>
          <a:p>
            <a:r>
              <a:rPr lang="lv-LV" dirty="0" smtClean="0">
                <a:solidFill>
                  <a:srgbClr val="FF0000"/>
                </a:solidFill>
              </a:rPr>
              <a:t>*</a:t>
            </a:r>
            <a:r>
              <a:rPr lang="lv-LV" dirty="0" smtClean="0">
                <a:solidFill>
                  <a:schemeClr val="accent3">
                    <a:lumMod val="50000"/>
                  </a:schemeClr>
                </a:solidFill>
              </a:rPr>
              <a:t> Atvērtais jautājums</a:t>
            </a:r>
            <a:endParaRPr lang="lv-LV" dirty="0"/>
          </a:p>
        </p:txBody>
      </p:sp>
    </p:spTree>
    <p:extLst>
      <p:ext uri="{BB962C8B-B14F-4D97-AF65-F5344CB8AC3E}">
        <p14:creationId xmlns:p14="http://schemas.microsoft.com/office/powerpoint/2010/main" val="228786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372"/>
            <a:ext cx="8229600" cy="857250"/>
          </a:xfrm>
        </p:spPr>
        <p:txBody>
          <a:bodyPr>
            <a:normAutofit fontScale="90000"/>
          </a:bodyPr>
          <a:lstStyle/>
          <a:p>
            <a:r>
              <a:rPr lang="lv-LV" b="1" dirty="0" smtClean="0">
                <a:solidFill>
                  <a:srgbClr val="C00000"/>
                </a:solidFill>
                <a:effectLst>
                  <a:outerShdw blurRad="38100" dist="38100" dir="2700000" algn="tl">
                    <a:srgbClr val="000000">
                      <a:alpha val="43137"/>
                    </a:srgbClr>
                  </a:outerShdw>
                </a:effectLst>
              </a:rPr>
              <a:t>Mazo un vidējo lauku saimniecību vēlme mainīties un attīstīties, to attīstības plāni/ vīzijas</a:t>
            </a:r>
            <a:endParaRPr lang="lv-LV" dirty="0"/>
          </a:p>
        </p:txBody>
      </p:sp>
      <p:sp>
        <p:nvSpPr>
          <p:cNvPr id="3" name="Content Placeholder 2"/>
          <p:cNvSpPr>
            <a:spLocks noGrp="1"/>
          </p:cNvSpPr>
          <p:nvPr>
            <p:ph idx="1"/>
          </p:nvPr>
        </p:nvSpPr>
        <p:spPr>
          <a:xfrm>
            <a:off x="457200" y="2067694"/>
            <a:ext cx="8229600" cy="3096344"/>
          </a:xfrm>
        </p:spPr>
        <p:txBody>
          <a:bodyPr>
            <a:normAutofit fontScale="85000" lnSpcReduction="20000"/>
          </a:bodyPr>
          <a:lstStyle/>
          <a:p>
            <a:pPr algn="just"/>
            <a:r>
              <a:rPr lang="lv-LV" dirty="0" smtClean="0"/>
              <a:t>Saimnieku apmierinātība ar saimniecības darbību un perspektīvu vērtējums,</a:t>
            </a:r>
          </a:p>
          <a:p>
            <a:pPr algn="just"/>
            <a:r>
              <a:rPr lang="lv-LV" dirty="0" smtClean="0"/>
              <a:t>saimniecību </a:t>
            </a:r>
            <a:r>
              <a:rPr lang="lv-LV" dirty="0"/>
              <a:t>vadītāju nākotnes redzējums – virziena maiņa vai esošā darbības virziena </a:t>
            </a:r>
            <a:r>
              <a:rPr lang="lv-LV" dirty="0" smtClean="0"/>
              <a:t>turpināšana,</a:t>
            </a:r>
          </a:p>
          <a:p>
            <a:pPr algn="just"/>
            <a:r>
              <a:rPr lang="lv-LV" dirty="0" smtClean="0"/>
              <a:t>saimniecības </a:t>
            </a:r>
            <a:r>
              <a:rPr lang="lv-LV" dirty="0"/>
              <a:t>kopējā gatavība mainīt kaut ko savā līdzšinējā darbībā, </a:t>
            </a:r>
            <a:endParaRPr lang="lv-LV" dirty="0" smtClean="0"/>
          </a:p>
          <a:p>
            <a:pPr algn="just"/>
            <a:r>
              <a:rPr lang="lv-LV" dirty="0" smtClean="0"/>
              <a:t>saimniecību </a:t>
            </a:r>
            <a:r>
              <a:rPr lang="lv-LV" dirty="0"/>
              <a:t>nākotnes plāni, kuru vadītāji ir pensijas vecumgrupā.</a:t>
            </a:r>
          </a:p>
        </p:txBody>
      </p:sp>
    </p:spTree>
    <p:extLst>
      <p:ext uri="{BB962C8B-B14F-4D97-AF65-F5344CB8AC3E}">
        <p14:creationId xmlns:p14="http://schemas.microsoft.com/office/powerpoint/2010/main" val="37937545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857250"/>
          </a:xfrm>
        </p:spPr>
        <p:txBody>
          <a:bodyPr>
            <a:normAutofit/>
          </a:bodyPr>
          <a:lstStyle/>
          <a:p>
            <a:r>
              <a:rPr lang="sv-SE" dirty="0"/>
              <a:t> </a:t>
            </a:r>
            <a:r>
              <a:rPr lang="sv-SE" sz="3200" b="1" dirty="0" smtClean="0">
                <a:solidFill>
                  <a:schemeClr val="accent3">
                    <a:lumMod val="50000"/>
                  </a:schemeClr>
                </a:solidFill>
              </a:rPr>
              <a:t>Stimuls, </a:t>
            </a:r>
            <a:r>
              <a:rPr lang="sv-SE" sz="3200" b="1" dirty="0">
                <a:solidFill>
                  <a:schemeClr val="accent3">
                    <a:lumMod val="50000"/>
                  </a:schemeClr>
                </a:solidFill>
              </a:rPr>
              <a:t>kas liek uzturēt </a:t>
            </a:r>
            <a:r>
              <a:rPr lang="sv-SE" sz="3200" b="1" dirty="0" smtClean="0">
                <a:solidFill>
                  <a:schemeClr val="accent3">
                    <a:lumMod val="50000"/>
                  </a:schemeClr>
                </a:solidFill>
              </a:rPr>
              <a:t>saimniecību</a:t>
            </a:r>
            <a:endParaRPr lang="lv-LV" sz="3200" b="1" dirty="0">
              <a:solidFill>
                <a:schemeClr val="accent3">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23963778"/>
              </p:ext>
            </p:extLst>
          </p:nvPr>
        </p:nvGraphicFramePr>
        <p:xfrm>
          <a:off x="-864604" y="987574"/>
          <a:ext cx="10873208" cy="360384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6049206" y="1833086"/>
            <a:ext cx="3252493" cy="369332"/>
          </a:xfrm>
          <a:prstGeom prst="rect">
            <a:avLst/>
          </a:prstGeom>
        </p:spPr>
        <p:txBody>
          <a:bodyPr wrap="none">
            <a:spAutoFit/>
          </a:bodyPr>
          <a:lstStyle/>
          <a:p>
            <a:r>
              <a:rPr lang="lv-LV" dirty="0" smtClean="0">
                <a:solidFill>
                  <a:srgbClr val="FF0000"/>
                </a:solidFill>
              </a:rPr>
              <a:t>47%* </a:t>
            </a:r>
            <a:r>
              <a:rPr lang="lv-LV" dirty="0">
                <a:solidFill>
                  <a:srgbClr val="FF0000"/>
                </a:solidFill>
              </a:rPr>
              <a:t>no visiem respondentiem</a:t>
            </a:r>
          </a:p>
        </p:txBody>
      </p:sp>
      <p:sp>
        <p:nvSpPr>
          <p:cNvPr id="8" name="Rectangle 7"/>
          <p:cNvSpPr/>
          <p:nvPr/>
        </p:nvSpPr>
        <p:spPr>
          <a:xfrm>
            <a:off x="179512" y="4763928"/>
            <a:ext cx="7134932" cy="400110"/>
          </a:xfrm>
          <a:prstGeom prst="rect">
            <a:avLst/>
          </a:prstGeom>
        </p:spPr>
        <p:txBody>
          <a:bodyPr wrap="square">
            <a:spAutoFit/>
          </a:bodyPr>
          <a:lstStyle/>
          <a:p>
            <a:r>
              <a:rPr lang="lv-LV" sz="2000" dirty="0" smtClean="0">
                <a:solidFill>
                  <a:srgbClr val="FF0000"/>
                </a:solidFill>
              </a:rPr>
              <a:t>*</a:t>
            </a:r>
            <a:r>
              <a:rPr lang="lv-LV" sz="2000" dirty="0" smtClean="0">
                <a:solidFill>
                  <a:schemeClr val="accent3">
                    <a:lumMod val="50000"/>
                  </a:schemeClr>
                </a:solidFill>
              </a:rPr>
              <a:t> lauksaimnieki </a:t>
            </a:r>
            <a:r>
              <a:rPr lang="lv-LV" sz="2000" dirty="0">
                <a:solidFill>
                  <a:schemeClr val="accent3">
                    <a:lumMod val="50000"/>
                  </a:schemeClr>
                </a:solidFill>
              </a:rPr>
              <a:t>varēja izvēlēties vairākus atbilžu variantus</a:t>
            </a:r>
            <a:endParaRPr lang="lv-LV" sz="2000" dirty="0"/>
          </a:p>
        </p:txBody>
      </p:sp>
    </p:spTree>
    <p:extLst>
      <p:ext uri="{BB962C8B-B14F-4D97-AF65-F5344CB8AC3E}">
        <p14:creationId xmlns:p14="http://schemas.microsoft.com/office/powerpoint/2010/main" val="365503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Saimnieka vērtējums par to vai viņš ir </a:t>
            </a:r>
            <a:r>
              <a:rPr lang="pt-BR" sz="3200" b="1" dirty="0">
                <a:solidFill>
                  <a:schemeClr val="accent3">
                    <a:lumMod val="50000"/>
                  </a:schemeClr>
                </a:solidFill>
              </a:rPr>
              <a:t>atradis racionālāko savas zemes izmantošanas veidu</a:t>
            </a:r>
            <a:endParaRPr lang="lv-LV" sz="3200" b="1" dirty="0">
              <a:solidFill>
                <a:schemeClr val="accent3">
                  <a:lumMod val="50000"/>
                </a:schemeClr>
              </a:solidFill>
            </a:endParaRPr>
          </a:p>
        </p:txBody>
      </p:sp>
      <p:graphicFrame>
        <p:nvGraphicFramePr>
          <p:cNvPr id="4" name="Chart 3"/>
          <p:cNvGraphicFramePr>
            <a:graphicFrameLocks/>
          </p:cNvGraphicFramePr>
          <p:nvPr>
            <p:extLst>
              <p:ext uri="{D42A27DB-BD31-4B8C-83A1-F6EECF244321}">
                <p14:modId xmlns:p14="http://schemas.microsoft.com/office/powerpoint/2010/main" val="501512788"/>
              </p:ext>
            </p:extLst>
          </p:nvPr>
        </p:nvGraphicFramePr>
        <p:xfrm>
          <a:off x="971600" y="1200150"/>
          <a:ext cx="6840760" cy="37478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5872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Saimnieka apmierinātības līmenis ar savas saimniecības darbību</a:t>
            </a:r>
          </a:p>
        </p:txBody>
      </p:sp>
      <p:pic>
        <p:nvPicPr>
          <p:cNvPr id="7170" name="Picture 2" descr="C:\Users\Radzele\Downloads\Infographic (1).jpg"/>
          <p:cNvPicPr>
            <a:picLocks noChangeAspect="1" noChangeArrowheads="1"/>
          </p:cNvPicPr>
          <p:nvPr/>
        </p:nvPicPr>
        <p:blipFill rotWithShape="1">
          <a:blip r:embed="rId3">
            <a:extLst>
              <a:ext uri="{28A0092B-C50C-407E-A947-70E740481C1C}">
                <a14:useLocalDpi xmlns:a14="http://schemas.microsoft.com/office/drawing/2010/main" val="0"/>
              </a:ext>
            </a:extLst>
          </a:blip>
          <a:srcRect t="76053" r="7428" b="17575"/>
          <a:stretch/>
        </p:blipFill>
        <p:spPr bwMode="auto">
          <a:xfrm>
            <a:off x="0" y="2664652"/>
            <a:ext cx="9009860" cy="6754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adzele\Downloads\Infographic (1).jpg"/>
          <p:cNvPicPr>
            <a:picLocks noChangeAspect="1" noChangeArrowheads="1"/>
          </p:cNvPicPr>
          <p:nvPr/>
        </p:nvPicPr>
        <p:blipFill rotWithShape="1">
          <a:blip r:embed="rId3">
            <a:extLst>
              <a:ext uri="{28A0092B-C50C-407E-A947-70E740481C1C}">
                <a14:useLocalDpi xmlns:a14="http://schemas.microsoft.com/office/drawing/2010/main" val="0"/>
              </a:ext>
            </a:extLst>
          </a:blip>
          <a:srcRect t="45253" r="7428" b="46957"/>
          <a:stretch/>
        </p:blipFill>
        <p:spPr bwMode="auto">
          <a:xfrm>
            <a:off x="0" y="2180889"/>
            <a:ext cx="9009860" cy="8256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7162" y="3714586"/>
            <a:ext cx="1894558" cy="369332"/>
          </a:xfrm>
          <a:prstGeom prst="rect">
            <a:avLst/>
          </a:prstGeom>
        </p:spPr>
        <p:txBody>
          <a:bodyPr wrap="none">
            <a:spAutoFit/>
          </a:bodyPr>
          <a:lstStyle/>
          <a:p>
            <a:r>
              <a:rPr lang="lv-LV" dirty="0" smtClean="0"/>
              <a:t>ļoti neapmierināts</a:t>
            </a:r>
            <a:endParaRPr lang="lv-LV" dirty="0"/>
          </a:p>
        </p:txBody>
      </p:sp>
      <p:sp>
        <p:nvSpPr>
          <p:cNvPr id="6" name="Rectangle 5"/>
          <p:cNvSpPr/>
          <p:nvPr/>
        </p:nvSpPr>
        <p:spPr>
          <a:xfrm>
            <a:off x="7047618" y="3714586"/>
            <a:ext cx="1988878" cy="369332"/>
          </a:xfrm>
          <a:prstGeom prst="rect">
            <a:avLst/>
          </a:prstGeom>
        </p:spPr>
        <p:txBody>
          <a:bodyPr wrap="none">
            <a:spAutoFit/>
          </a:bodyPr>
          <a:lstStyle/>
          <a:p>
            <a:r>
              <a:rPr lang="lv-LV" dirty="0" smtClean="0"/>
              <a:t>pilnībā apmierināts</a:t>
            </a:r>
            <a:endParaRPr lang="lv-LV" dirty="0"/>
          </a:p>
        </p:txBody>
      </p:sp>
      <p:sp>
        <p:nvSpPr>
          <p:cNvPr id="7" name="Arc 6"/>
          <p:cNvSpPr/>
          <p:nvPr/>
        </p:nvSpPr>
        <p:spPr>
          <a:xfrm>
            <a:off x="4860032" y="1203598"/>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Arc 7"/>
          <p:cNvSpPr/>
          <p:nvPr/>
        </p:nvSpPr>
        <p:spPr>
          <a:xfrm>
            <a:off x="2987824" y="1203598"/>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9" name="Arc 8"/>
          <p:cNvSpPr/>
          <p:nvPr/>
        </p:nvSpPr>
        <p:spPr>
          <a:xfrm>
            <a:off x="6759484" y="1203598"/>
            <a:ext cx="2376264"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0" name="Arc 9"/>
          <p:cNvSpPr/>
          <p:nvPr/>
        </p:nvSpPr>
        <p:spPr>
          <a:xfrm>
            <a:off x="-334373" y="288881"/>
            <a:ext cx="4114285" cy="3390883"/>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3" name="Rectangle 2"/>
          <p:cNvSpPr/>
          <p:nvPr/>
        </p:nvSpPr>
        <p:spPr>
          <a:xfrm>
            <a:off x="7714219" y="3210530"/>
            <a:ext cx="466794" cy="369332"/>
          </a:xfrm>
          <a:prstGeom prst="rect">
            <a:avLst/>
          </a:prstGeom>
        </p:spPr>
        <p:txBody>
          <a:bodyPr wrap="none">
            <a:spAutoFit/>
          </a:bodyPr>
          <a:lstStyle/>
          <a:p>
            <a:r>
              <a:rPr lang="lv-LV" b="1" dirty="0">
                <a:solidFill>
                  <a:srgbClr val="FF0000"/>
                </a:solidFill>
              </a:rPr>
              <a:t>8%</a:t>
            </a:r>
          </a:p>
        </p:txBody>
      </p:sp>
      <p:sp>
        <p:nvSpPr>
          <p:cNvPr id="12" name="Rectangle 11"/>
          <p:cNvSpPr/>
          <p:nvPr/>
        </p:nvSpPr>
        <p:spPr>
          <a:xfrm>
            <a:off x="5814767" y="3215919"/>
            <a:ext cx="587020" cy="369332"/>
          </a:xfrm>
          <a:prstGeom prst="rect">
            <a:avLst/>
          </a:prstGeom>
        </p:spPr>
        <p:txBody>
          <a:bodyPr wrap="none">
            <a:spAutoFit/>
          </a:bodyPr>
          <a:lstStyle/>
          <a:p>
            <a:r>
              <a:rPr lang="lv-LV" b="1" dirty="0" smtClean="0">
                <a:solidFill>
                  <a:srgbClr val="FF0000"/>
                </a:solidFill>
              </a:rPr>
              <a:t>51%</a:t>
            </a:r>
            <a:endParaRPr lang="lv-LV" b="1" dirty="0">
              <a:solidFill>
                <a:srgbClr val="FF0000"/>
              </a:solidFill>
            </a:endParaRPr>
          </a:p>
        </p:txBody>
      </p:sp>
      <p:sp>
        <p:nvSpPr>
          <p:cNvPr id="15" name="Rectangle 14"/>
          <p:cNvSpPr/>
          <p:nvPr/>
        </p:nvSpPr>
        <p:spPr>
          <a:xfrm>
            <a:off x="3882446" y="3215919"/>
            <a:ext cx="587020" cy="369332"/>
          </a:xfrm>
          <a:prstGeom prst="rect">
            <a:avLst/>
          </a:prstGeom>
        </p:spPr>
        <p:txBody>
          <a:bodyPr wrap="none">
            <a:spAutoFit/>
          </a:bodyPr>
          <a:lstStyle/>
          <a:p>
            <a:r>
              <a:rPr lang="lv-LV" b="1" dirty="0" smtClean="0">
                <a:solidFill>
                  <a:srgbClr val="FF0000"/>
                </a:solidFill>
              </a:rPr>
              <a:t>36%</a:t>
            </a:r>
            <a:endParaRPr lang="lv-LV" b="1" dirty="0">
              <a:solidFill>
                <a:srgbClr val="FF0000"/>
              </a:solidFill>
            </a:endParaRPr>
          </a:p>
        </p:txBody>
      </p:sp>
      <p:sp>
        <p:nvSpPr>
          <p:cNvPr id="16" name="Rectangle 15"/>
          <p:cNvSpPr/>
          <p:nvPr/>
        </p:nvSpPr>
        <p:spPr>
          <a:xfrm>
            <a:off x="1489372" y="3340062"/>
            <a:ext cx="466794" cy="369332"/>
          </a:xfrm>
          <a:prstGeom prst="rect">
            <a:avLst/>
          </a:prstGeom>
        </p:spPr>
        <p:txBody>
          <a:bodyPr wrap="none">
            <a:spAutoFit/>
          </a:bodyPr>
          <a:lstStyle/>
          <a:p>
            <a:r>
              <a:rPr lang="lv-LV" b="1" dirty="0" smtClean="0">
                <a:solidFill>
                  <a:srgbClr val="FF0000"/>
                </a:solidFill>
              </a:rPr>
              <a:t>5%</a:t>
            </a:r>
            <a:endParaRPr lang="lv-LV" b="1" dirty="0">
              <a:solidFill>
                <a:srgbClr val="FF0000"/>
              </a:solidFill>
            </a:endParaRPr>
          </a:p>
        </p:txBody>
      </p:sp>
    </p:spTree>
    <p:extLst>
      <p:ext uri="{BB962C8B-B14F-4D97-AF65-F5344CB8AC3E}">
        <p14:creationId xmlns:p14="http://schemas.microsoft.com/office/powerpoint/2010/main" val="150651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3" grpId="0"/>
      <p:bldP spid="12" grpId="0"/>
      <p:bldP spid="15" grpId="0"/>
      <p:bldP spid="1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Saimnieka vērtējums no saimniecības </a:t>
            </a:r>
            <a:br>
              <a:rPr lang="lv-LV" sz="3200" b="1" dirty="0">
                <a:solidFill>
                  <a:schemeClr val="accent3">
                    <a:lumMod val="50000"/>
                  </a:schemeClr>
                </a:solidFill>
              </a:rPr>
            </a:br>
            <a:r>
              <a:rPr lang="lv-LV" sz="3200" b="1" dirty="0">
                <a:solidFill>
                  <a:schemeClr val="accent3">
                    <a:lumMod val="50000"/>
                  </a:schemeClr>
                </a:solidFill>
              </a:rPr>
              <a:t>attīstības perspektīvu viedokļa</a:t>
            </a:r>
          </a:p>
        </p:txBody>
      </p:sp>
      <p:pic>
        <p:nvPicPr>
          <p:cNvPr id="8194" name="Picture 2" descr="C:\Users\Radzele\Downloads\Infographic (2).jpg"/>
          <p:cNvPicPr>
            <a:picLocks noChangeAspect="1" noChangeArrowheads="1"/>
          </p:cNvPicPr>
          <p:nvPr/>
        </p:nvPicPr>
        <p:blipFill rotWithShape="1">
          <a:blip r:embed="rId3">
            <a:extLst>
              <a:ext uri="{28A0092B-C50C-407E-A947-70E740481C1C}">
                <a14:useLocalDpi xmlns:a14="http://schemas.microsoft.com/office/drawing/2010/main" val="0"/>
              </a:ext>
            </a:extLst>
          </a:blip>
          <a:srcRect t="77513" b="17170"/>
          <a:stretch/>
        </p:blipFill>
        <p:spPr bwMode="auto">
          <a:xfrm>
            <a:off x="0" y="2607887"/>
            <a:ext cx="9224384" cy="5299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adzele\Downloads\Infographic (2).jpg"/>
          <p:cNvPicPr>
            <a:picLocks noChangeAspect="1" noChangeArrowheads="1"/>
          </p:cNvPicPr>
          <p:nvPr/>
        </p:nvPicPr>
        <p:blipFill rotWithShape="1">
          <a:blip r:embed="rId3">
            <a:extLst>
              <a:ext uri="{28A0092B-C50C-407E-A947-70E740481C1C}">
                <a14:useLocalDpi xmlns:a14="http://schemas.microsoft.com/office/drawing/2010/main" val="0"/>
              </a:ext>
            </a:extLst>
          </a:blip>
          <a:srcRect t="44848" b="48299"/>
          <a:stretch/>
        </p:blipFill>
        <p:spPr bwMode="auto">
          <a:xfrm>
            <a:off x="0" y="1924806"/>
            <a:ext cx="9224384" cy="68308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5536" y="3495790"/>
            <a:ext cx="1728192" cy="1200329"/>
          </a:xfrm>
          <a:prstGeom prst="rect">
            <a:avLst/>
          </a:prstGeom>
        </p:spPr>
        <p:txBody>
          <a:bodyPr wrap="square">
            <a:spAutoFit/>
          </a:bodyPr>
          <a:lstStyle/>
          <a:p>
            <a:r>
              <a:rPr lang="lv-LV" dirty="0" smtClean="0"/>
              <a:t>neredzu attīstības  perspektīvas tālākai darbībai</a:t>
            </a:r>
            <a:endParaRPr lang="lv-LV" dirty="0"/>
          </a:p>
        </p:txBody>
      </p:sp>
      <p:sp>
        <p:nvSpPr>
          <p:cNvPr id="6" name="Rectangle 5"/>
          <p:cNvSpPr/>
          <p:nvPr/>
        </p:nvSpPr>
        <p:spPr>
          <a:xfrm>
            <a:off x="6516216" y="3495790"/>
            <a:ext cx="2141448" cy="1200329"/>
          </a:xfrm>
          <a:prstGeom prst="rect">
            <a:avLst/>
          </a:prstGeom>
        </p:spPr>
        <p:txBody>
          <a:bodyPr wrap="square">
            <a:spAutoFit/>
          </a:bodyPr>
          <a:lstStyle/>
          <a:p>
            <a:pPr algn="r"/>
            <a:r>
              <a:rPr lang="lv-LV" dirty="0" smtClean="0"/>
              <a:t>saimniecībai ir attīstības  perspektīvas, vēlos to attīstīt </a:t>
            </a:r>
            <a:endParaRPr lang="lv-LV" dirty="0"/>
          </a:p>
        </p:txBody>
      </p:sp>
      <p:sp>
        <p:nvSpPr>
          <p:cNvPr id="9" name="Arc 8"/>
          <p:cNvSpPr/>
          <p:nvPr/>
        </p:nvSpPr>
        <p:spPr>
          <a:xfrm>
            <a:off x="6759484" y="1066089"/>
            <a:ext cx="2060988"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0" name="Arc 9"/>
          <p:cNvSpPr/>
          <p:nvPr/>
        </p:nvSpPr>
        <p:spPr>
          <a:xfrm>
            <a:off x="61671" y="116971"/>
            <a:ext cx="4114285" cy="3390883"/>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1" name="Rectangle 10"/>
          <p:cNvSpPr/>
          <p:nvPr/>
        </p:nvSpPr>
        <p:spPr>
          <a:xfrm>
            <a:off x="7556581" y="3073021"/>
            <a:ext cx="587020" cy="369332"/>
          </a:xfrm>
          <a:prstGeom prst="rect">
            <a:avLst/>
          </a:prstGeom>
        </p:spPr>
        <p:txBody>
          <a:bodyPr wrap="none">
            <a:spAutoFit/>
          </a:bodyPr>
          <a:lstStyle/>
          <a:p>
            <a:r>
              <a:rPr lang="lv-LV" b="1" dirty="0" smtClean="0">
                <a:solidFill>
                  <a:srgbClr val="FF0000"/>
                </a:solidFill>
              </a:rPr>
              <a:t>21%</a:t>
            </a:r>
            <a:endParaRPr lang="lv-LV" b="1" dirty="0">
              <a:solidFill>
                <a:srgbClr val="FF0000"/>
              </a:solidFill>
            </a:endParaRPr>
          </a:p>
        </p:txBody>
      </p:sp>
      <p:sp>
        <p:nvSpPr>
          <p:cNvPr id="12" name="Rectangle 11"/>
          <p:cNvSpPr/>
          <p:nvPr/>
        </p:nvSpPr>
        <p:spPr>
          <a:xfrm>
            <a:off x="5814767" y="3075806"/>
            <a:ext cx="587020" cy="369332"/>
          </a:xfrm>
          <a:prstGeom prst="rect">
            <a:avLst/>
          </a:prstGeom>
        </p:spPr>
        <p:txBody>
          <a:bodyPr wrap="none">
            <a:spAutoFit/>
          </a:bodyPr>
          <a:lstStyle/>
          <a:p>
            <a:r>
              <a:rPr lang="lv-LV" b="1" dirty="0" smtClean="0">
                <a:solidFill>
                  <a:srgbClr val="FF0000"/>
                </a:solidFill>
              </a:rPr>
              <a:t>47%</a:t>
            </a:r>
            <a:endParaRPr lang="lv-LV" b="1" dirty="0">
              <a:solidFill>
                <a:srgbClr val="FF0000"/>
              </a:solidFill>
            </a:endParaRPr>
          </a:p>
        </p:txBody>
      </p:sp>
      <p:sp>
        <p:nvSpPr>
          <p:cNvPr id="13" name="Rectangle 12"/>
          <p:cNvSpPr/>
          <p:nvPr/>
        </p:nvSpPr>
        <p:spPr>
          <a:xfrm>
            <a:off x="4168647" y="3073021"/>
            <a:ext cx="587020" cy="369332"/>
          </a:xfrm>
          <a:prstGeom prst="rect">
            <a:avLst/>
          </a:prstGeom>
        </p:spPr>
        <p:txBody>
          <a:bodyPr wrap="none">
            <a:spAutoFit/>
          </a:bodyPr>
          <a:lstStyle/>
          <a:p>
            <a:r>
              <a:rPr lang="lv-LV" b="1" dirty="0" smtClean="0">
                <a:solidFill>
                  <a:srgbClr val="FF0000"/>
                </a:solidFill>
              </a:rPr>
              <a:t>24%</a:t>
            </a:r>
            <a:endParaRPr lang="lv-LV" b="1" dirty="0">
              <a:solidFill>
                <a:srgbClr val="FF0000"/>
              </a:solidFill>
            </a:endParaRPr>
          </a:p>
        </p:txBody>
      </p:sp>
      <p:sp>
        <p:nvSpPr>
          <p:cNvPr id="14" name="Rectangle 13"/>
          <p:cNvSpPr/>
          <p:nvPr/>
        </p:nvSpPr>
        <p:spPr>
          <a:xfrm>
            <a:off x="1888728" y="3126458"/>
            <a:ext cx="470000" cy="369332"/>
          </a:xfrm>
          <a:prstGeom prst="rect">
            <a:avLst/>
          </a:prstGeom>
        </p:spPr>
        <p:txBody>
          <a:bodyPr wrap="none">
            <a:spAutoFit/>
          </a:bodyPr>
          <a:lstStyle/>
          <a:p>
            <a:r>
              <a:rPr lang="lv-LV" b="1" dirty="0">
                <a:solidFill>
                  <a:srgbClr val="FF0000"/>
                </a:solidFill>
              </a:rPr>
              <a:t>8</a:t>
            </a:r>
            <a:r>
              <a:rPr lang="lv-LV" b="1" dirty="0" smtClean="0">
                <a:solidFill>
                  <a:srgbClr val="FF0000"/>
                </a:solidFill>
              </a:rPr>
              <a:t>%</a:t>
            </a:r>
            <a:endParaRPr lang="lv-LV" b="1" dirty="0">
              <a:solidFill>
                <a:srgbClr val="FF0000"/>
              </a:solidFill>
            </a:endParaRPr>
          </a:p>
        </p:txBody>
      </p:sp>
      <p:sp>
        <p:nvSpPr>
          <p:cNvPr id="15" name="Arc 14"/>
          <p:cNvSpPr/>
          <p:nvPr/>
        </p:nvSpPr>
        <p:spPr>
          <a:xfrm>
            <a:off x="5077783" y="1066089"/>
            <a:ext cx="2060988"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6" name="Arc 15"/>
          <p:cNvSpPr/>
          <p:nvPr/>
        </p:nvSpPr>
        <p:spPr>
          <a:xfrm>
            <a:off x="3438972" y="1066089"/>
            <a:ext cx="2060988" cy="2376264"/>
          </a:xfrm>
          <a:prstGeom prst="arc">
            <a:avLst>
              <a:gd name="adj1" fmla="val 2286153"/>
              <a:gd name="adj2" fmla="val 8344159"/>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163954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P spid="13" grpId="0"/>
      <p:bldP spid="14" grpId="0"/>
      <p:bldP spid="15" grpId="0" animBg="1"/>
      <p:bldP spid="1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Aptaujāto lauksaimnieku plānotie </a:t>
            </a:r>
            <a:r>
              <a:rPr lang="lv-LV" sz="3200" b="1" dirty="0" smtClean="0">
                <a:solidFill>
                  <a:schemeClr val="accent3">
                    <a:lumMod val="50000"/>
                  </a:schemeClr>
                </a:solidFill>
              </a:rPr>
              <a:t/>
            </a:r>
            <a:br>
              <a:rPr lang="lv-LV" sz="3200" b="1" dirty="0" smtClean="0">
                <a:solidFill>
                  <a:schemeClr val="accent3">
                    <a:lumMod val="50000"/>
                  </a:schemeClr>
                </a:solidFill>
              </a:rPr>
            </a:br>
            <a:r>
              <a:rPr lang="lv-LV" sz="3200" b="1" dirty="0" smtClean="0">
                <a:solidFill>
                  <a:schemeClr val="accent3">
                    <a:lumMod val="50000"/>
                  </a:schemeClr>
                </a:solidFill>
              </a:rPr>
              <a:t>darbības </a:t>
            </a:r>
            <a:r>
              <a:rPr lang="lv-LV" sz="3200" b="1" dirty="0">
                <a:solidFill>
                  <a:schemeClr val="accent3">
                    <a:lumMod val="50000"/>
                  </a:schemeClr>
                </a:solidFill>
              </a:rPr>
              <a:t>apjomi tuvāko 3 gadu laikā</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2694527"/>
              </p:ext>
            </p:extLst>
          </p:nvPr>
        </p:nvGraphicFramePr>
        <p:xfrm>
          <a:off x="-468560" y="1275606"/>
          <a:ext cx="10945216"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2972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dirty="0">
                <a:solidFill>
                  <a:schemeClr val="accent3">
                    <a:lumMod val="50000"/>
                  </a:schemeClr>
                </a:solidFill>
              </a:rPr>
              <a:t>Kāpēc mēs to darījām?</a:t>
            </a:r>
          </a:p>
        </p:txBody>
      </p:sp>
      <p:sp>
        <p:nvSpPr>
          <p:cNvPr id="3" name="Content Placeholder 2"/>
          <p:cNvSpPr>
            <a:spLocks noGrp="1"/>
          </p:cNvSpPr>
          <p:nvPr>
            <p:ph idx="1"/>
          </p:nvPr>
        </p:nvSpPr>
        <p:spPr>
          <a:xfrm>
            <a:off x="457200" y="1200150"/>
            <a:ext cx="8229600" cy="3747863"/>
          </a:xfrm>
        </p:spPr>
        <p:txBody>
          <a:bodyPr>
            <a:normAutofit/>
          </a:bodyPr>
          <a:lstStyle/>
          <a:p>
            <a:pPr marL="0" indent="0" algn="just">
              <a:buNone/>
            </a:pPr>
            <a:r>
              <a:rPr lang="lv-LV" dirty="0" smtClean="0"/>
              <a:t>Pētījumā iegūtos </a:t>
            </a:r>
            <a:r>
              <a:rPr lang="lv-LV" dirty="0"/>
              <a:t>rezultātus un ieteikumus </a:t>
            </a:r>
            <a:r>
              <a:rPr lang="lv-LV" dirty="0" smtClean="0"/>
              <a:t>izmantosim </a:t>
            </a:r>
            <a:r>
              <a:rPr lang="lv-LV" dirty="0"/>
              <a:t>mazo un vidējo lauku saimniecību atbalsta programmu uzlabošanai, pielāgošanai </a:t>
            </a:r>
            <a:r>
              <a:rPr lang="lv-LV" dirty="0" smtClean="0"/>
              <a:t>lauksaimnieku reālajām vajadzībām.</a:t>
            </a:r>
            <a:endParaRPr lang="lv-LV" dirty="0"/>
          </a:p>
          <a:p>
            <a:endParaRPr lang="lv-LV" dirty="0"/>
          </a:p>
        </p:txBody>
      </p:sp>
    </p:spTree>
    <p:extLst>
      <p:ext uri="{BB962C8B-B14F-4D97-AF65-F5344CB8AC3E}">
        <p14:creationId xmlns:p14="http://schemas.microsoft.com/office/powerpoint/2010/main" val="36468318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48"/>
            <a:ext cx="8229600" cy="857250"/>
          </a:xfrm>
        </p:spPr>
        <p:txBody>
          <a:bodyPr>
            <a:noAutofit/>
          </a:bodyPr>
          <a:lstStyle/>
          <a:p>
            <a:r>
              <a:rPr lang="lv-LV" sz="3200" b="1" dirty="0">
                <a:solidFill>
                  <a:schemeClr val="accent3">
                    <a:lumMod val="50000"/>
                  </a:schemeClr>
                </a:solidFill>
              </a:rPr>
              <a:t>Nepieciešamība un lauksaimnieku vēlme un motivācija kaut ko mainīt saimniecības darbībā konsultantu skatījumā</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7832695"/>
              </p:ext>
            </p:extLst>
          </p:nvPr>
        </p:nvGraphicFramePr>
        <p:xfrm>
          <a:off x="0" y="1419622"/>
          <a:ext cx="8892480"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2780556" y="3219822"/>
            <a:ext cx="583814" cy="369332"/>
          </a:xfrm>
          <a:prstGeom prst="rect">
            <a:avLst/>
          </a:prstGeom>
        </p:spPr>
        <p:txBody>
          <a:bodyPr wrap="none">
            <a:spAutoFit/>
          </a:bodyPr>
          <a:lstStyle/>
          <a:p>
            <a:r>
              <a:rPr lang="lv-LV" b="1" dirty="0">
                <a:solidFill>
                  <a:srgbClr val="FF0000"/>
                </a:solidFill>
              </a:rPr>
              <a:t>10%</a:t>
            </a:r>
          </a:p>
        </p:txBody>
      </p:sp>
      <p:sp>
        <p:nvSpPr>
          <p:cNvPr id="5" name="Rectangle 4"/>
          <p:cNvSpPr/>
          <p:nvPr/>
        </p:nvSpPr>
        <p:spPr>
          <a:xfrm>
            <a:off x="4511867" y="1806752"/>
            <a:ext cx="587020" cy="369332"/>
          </a:xfrm>
          <a:prstGeom prst="rect">
            <a:avLst/>
          </a:prstGeom>
        </p:spPr>
        <p:txBody>
          <a:bodyPr wrap="none">
            <a:spAutoFit/>
          </a:bodyPr>
          <a:lstStyle/>
          <a:p>
            <a:r>
              <a:rPr lang="lv-LV" b="1" dirty="0" smtClean="0">
                <a:solidFill>
                  <a:srgbClr val="FF0000"/>
                </a:solidFill>
              </a:rPr>
              <a:t>27%</a:t>
            </a:r>
            <a:endParaRPr lang="lv-LV" b="1" dirty="0">
              <a:solidFill>
                <a:srgbClr val="FF0000"/>
              </a:solidFill>
            </a:endParaRPr>
          </a:p>
        </p:txBody>
      </p:sp>
      <p:sp>
        <p:nvSpPr>
          <p:cNvPr id="6" name="Rectangle 5"/>
          <p:cNvSpPr/>
          <p:nvPr/>
        </p:nvSpPr>
        <p:spPr>
          <a:xfrm>
            <a:off x="8256283" y="2523493"/>
            <a:ext cx="587020" cy="369332"/>
          </a:xfrm>
          <a:prstGeom prst="rect">
            <a:avLst/>
          </a:prstGeom>
          <a:solidFill>
            <a:schemeClr val="bg1"/>
          </a:solidFill>
        </p:spPr>
        <p:txBody>
          <a:bodyPr wrap="none">
            <a:spAutoFit/>
          </a:bodyPr>
          <a:lstStyle/>
          <a:p>
            <a:r>
              <a:rPr lang="lv-LV" b="1" dirty="0" smtClean="0">
                <a:solidFill>
                  <a:srgbClr val="FF0000"/>
                </a:solidFill>
              </a:rPr>
              <a:t>63%</a:t>
            </a:r>
            <a:endParaRPr lang="lv-LV" b="1" dirty="0">
              <a:solidFill>
                <a:srgbClr val="FF0000"/>
              </a:solidFill>
            </a:endParaRPr>
          </a:p>
        </p:txBody>
      </p:sp>
    </p:spTree>
    <p:extLst>
      <p:ext uri="{BB962C8B-B14F-4D97-AF65-F5344CB8AC3E}">
        <p14:creationId xmlns:p14="http://schemas.microsoft.com/office/powerpoint/2010/main" val="17054778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9"/>
            <a:ext cx="8928992" cy="857250"/>
          </a:xfrm>
        </p:spPr>
        <p:txBody>
          <a:bodyPr>
            <a:noAutofit/>
          </a:bodyPr>
          <a:lstStyle/>
          <a:p>
            <a:r>
              <a:rPr lang="lv-LV" sz="2800" b="1" dirty="0" smtClean="0">
                <a:solidFill>
                  <a:schemeClr val="accent3">
                    <a:lumMod val="50000"/>
                  </a:schemeClr>
                </a:solidFill>
              </a:rPr>
              <a:t>Apstākļi </a:t>
            </a:r>
            <a:r>
              <a:rPr lang="lv-LV" sz="2800" b="1" dirty="0">
                <a:solidFill>
                  <a:schemeClr val="accent3">
                    <a:lumMod val="50000"/>
                  </a:schemeClr>
                </a:solidFill>
              </a:rPr>
              <a:t>vai </a:t>
            </a:r>
            <a:r>
              <a:rPr lang="lv-LV" sz="2800" b="1" dirty="0" smtClean="0">
                <a:solidFill>
                  <a:schemeClr val="accent3">
                    <a:lumMod val="50000"/>
                  </a:schemeClr>
                </a:solidFill>
              </a:rPr>
              <a:t>šķēršļi, kas līdz </a:t>
            </a:r>
            <a:r>
              <a:rPr lang="lv-LV" sz="2800" b="1" dirty="0">
                <a:solidFill>
                  <a:schemeClr val="accent3">
                    <a:lumMod val="50000"/>
                  </a:schemeClr>
                </a:solidFill>
              </a:rPr>
              <a:t>šim traucējuši (vai varētu traucēt nākotnē) īstenot saimniecības attīstības plānus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9595653"/>
              </p:ext>
            </p:extLst>
          </p:nvPr>
        </p:nvGraphicFramePr>
        <p:xfrm>
          <a:off x="-2484784" y="1170205"/>
          <a:ext cx="13537504" cy="394335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400110"/>
          </a:xfrm>
          <a:prstGeom prst="rect">
            <a:avLst/>
          </a:prstGeom>
        </p:spPr>
        <p:txBody>
          <a:bodyPr wrap="square">
            <a:spAutoFit/>
          </a:bodyPr>
          <a:lstStyle/>
          <a:p>
            <a:r>
              <a:rPr lang="lv-LV" sz="2000" dirty="0" smtClean="0">
                <a:solidFill>
                  <a:srgbClr val="FF0000"/>
                </a:solidFill>
              </a:rPr>
              <a:t>*</a:t>
            </a:r>
            <a:r>
              <a:rPr lang="lv-LV" sz="2000" dirty="0" smtClean="0">
                <a:solidFill>
                  <a:schemeClr val="accent3">
                    <a:lumMod val="50000"/>
                  </a:schemeClr>
                </a:solidFill>
              </a:rPr>
              <a:t> lauksaimnieki </a:t>
            </a:r>
            <a:r>
              <a:rPr lang="lv-LV" sz="2000" dirty="0">
                <a:solidFill>
                  <a:schemeClr val="accent3">
                    <a:lumMod val="50000"/>
                  </a:schemeClr>
                </a:solidFill>
              </a:rPr>
              <a:t>varēja izvēlēties vairākus atbilžu variantus</a:t>
            </a:r>
            <a:endParaRPr lang="lv-LV" sz="2000" dirty="0"/>
          </a:p>
        </p:txBody>
      </p:sp>
    </p:spTree>
    <p:extLst>
      <p:ext uri="{BB962C8B-B14F-4D97-AF65-F5344CB8AC3E}">
        <p14:creationId xmlns:p14="http://schemas.microsoft.com/office/powerpoint/2010/main" val="11907039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lv-LV" sz="3100" b="1" dirty="0" smtClean="0">
                <a:solidFill>
                  <a:schemeClr val="accent3">
                    <a:lumMod val="50000"/>
                  </a:schemeClr>
                </a:solidFill>
              </a:rPr>
              <a:t>Produkcijas </a:t>
            </a:r>
            <a:r>
              <a:rPr lang="lv-LV" sz="3100" b="1" dirty="0">
                <a:solidFill>
                  <a:schemeClr val="accent3">
                    <a:lumMod val="50000"/>
                  </a:schemeClr>
                </a:solidFill>
              </a:rPr>
              <a:t>nepārdošanas </a:t>
            </a:r>
            <a:r>
              <a:rPr lang="lv-LV" sz="3100" b="1" dirty="0" smtClean="0">
                <a:solidFill>
                  <a:schemeClr val="accent3">
                    <a:lumMod val="50000"/>
                  </a:schemeClr>
                </a:solidFill>
              </a:rPr>
              <a:t>cēloņi saimniecībām, </a:t>
            </a:r>
            <a:br>
              <a:rPr lang="lv-LV" sz="3100" b="1" dirty="0" smtClean="0">
                <a:solidFill>
                  <a:schemeClr val="accent3">
                    <a:lumMod val="50000"/>
                  </a:schemeClr>
                </a:solidFill>
              </a:rPr>
            </a:br>
            <a:r>
              <a:rPr lang="lv-LV" sz="3100" b="1" dirty="0" smtClean="0">
                <a:solidFill>
                  <a:schemeClr val="accent3">
                    <a:lumMod val="50000"/>
                  </a:schemeClr>
                </a:solidFill>
              </a:rPr>
              <a:t>kas </a:t>
            </a:r>
            <a:r>
              <a:rPr lang="lv-LV" sz="3100" b="1" dirty="0">
                <a:solidFill>
                  <a:schemeClr val="accent3">
                    <a:lumMod val="50000"/>
                  </a:schemeClr>
                </a:solidFill>
              </a:rPr>
              <a:t>ražo produkciju tikai </a:t>
            </a:r>
            <a:r>
              <a:rPr lang="lv-LV" sz="3100" b="1" dirty="0" smtClean="0">
                <a:solidFill>
                  <a:schemeClr val="accent3">
                    <a:lumMod val="50000"/>
                  </a:schemeClr>
                </a:solidFill>
              </a:rPr>
              <a:t>pašpatēriņam</a:t>
            </a:r>
            <a:endParaRPr lang="lv-LV" sz="3100" b="1" dirty="0">
              <a:solidFill>
                <a:schemeClr val="accent3">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5973200"/>
              </p:ext>
            </p:extLst>
          </p:nvPr>
        </p:nvGraphicFramePr>
        <p:xfrm>
          <a:off x="467544" y="1419622"/>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512" y="4763928"/>
            <a:ext cx="7134932" cy="400110"/>
          </a:xfrm>
          <a:prstGeom prst="rect">
            <a:avLst/>
          </a:prstGeom>
        </p:spPr>
        <p:txBody>
          <a:bodyPr wrap="square">
            <a:spAutoFit/>
          </a:bodyPr>
          <a:lstStyle/>
          <a:p>
            <a:r>
              <a:rPr lang="lv-LV" sz="2000" dirty="0" smtClean="0">
                <a:solidFill>
                  <a:srgbClr val="FF0000"/>
                </a:solidFill>
              </a:rPr>
              <a:t>*</a:t>
            </a:r>
            <a:r>
              <a:rPr lang="lv-LV" sz="2000" dirty="0" smtClean="0">
                <a:solidFill>
                  <a:schemeClr val="accent3">
                    <a:lumMod val="50000"/>
                  </a:schemeClr>
                </a:solidFill>
              </a:rPr>
              <a:t> lauksaimnieki </a:t>
            </a:r>
            <a:r>
              <a:rPr lang="lv-LV" sz="2000" dirty="0">
                <a:solidFill>
                  <a:schemeClr val="accent3">
                    <a:lumMod val="50000"/>
                  </a:schemeClr>
                </a:solidFill>
              </a:rPr>
              <a:t>varēja izvēlēties vairākus atbilžu variantus</a:t>
            </a:r>
            <a:endParaRPr lang="lv-LV" sz="2000" dirty="0"/>
          </a:p>
        </p:txBody>
      </p:sp>
    </p:spTree>
    <p:extLst>
      <p:ext uri="{BB962C8B-B14F-4D97-AF65-F5344CB8AC3E}">
        <p14:creationId xmlns:p14="http://schemas.microsoft.com/office/powerpoint/2010/main" val="42533334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Saimnieku vēlme/ gatavība </a:t>
            </a:r>
            <a:r>
              <a:rPr lang="lv-LV" sz="3200" b="1" dirty="0">
                <a:solidFill>
                  <a:schemeClr val="accent3">
                    <a:lumMod val="50000"/>
                  </a:schemeClr>
                </a:solidFill>
              </a:rPr>
              <a:t>atsaukties uz </a:t>
            </a:r>
            <a:r>
              <a:rPr lang="lv-LV" sz="3200" b="1" dirty="0" smtClean="0">
                <a:solidFill>
                  <a:schemeClr val="accent3">
                    <a:lumMod val="50000"/>
                  </a:schemeClr>
                </a:solidFill>
              </a:rPr>
              <a:t/>
            </a:r>
            <a:br>
              <a:rPr lang="lv-LV" sz="3200" b="1" dirty="0" smtClean="0">
                <a:solidFill>
                  <a:schemeClr val="accent3">
                    <a:lumMod val="50000"/>
                  </a:schemeClr>
                </a:solidFill>
              </a:rPr>
            </a:br>
            <a:r>
              <a:rPr lang="lv-LV" sz="3200" b="1" dirty="0" smtClean="0">
                <a:solidFill>
                  <a:schemeClr val="accent3">
                    <a:lumMod val="50000"/>
                  </a:schemeClr>
                </a:solidFill>
              </a:rPr>
              <a:t>ārēju </a:t>
            </a:r>
            <a:r>
              <a:rPr lang="lv-LV" sz="3200" b="1" dirty="0">
                <a:solidFill>
                  <a:schemeClr val="accent3">
                    <a:lumMod val="50000"/>
                  </a:schemeClr>
                </a:solidFill>
              </a:rPr>
              <a:t>piedāvājumu un ražot konkrētu produktu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8378902"/>
              </p:ext>
            </p:extLst>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57421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478"/>
            <a:ext cx="8229600" cy="857250"/>
          </a:xfrm>
        </p:spPr>
        <p:txBody>
          <a:bodyPr>
            <a:normAutofit fontScale="90000"/>
          </a:bodyPr>
          <a:lstStyle/>
          <a:p>
            <a:r>
              <a:rPr lang="lv-LV" sz="3200" b="1" dirty="0" smtClean="0">
                <a:solidFill>
                  <a:schemeClr val="accent3">
                    <a:lumMod val="50000"/>
                  </a:schemeClr>
                </a:solidFill>
              </a:rPr>
              <a:t>Saimnieku plāni un mērķi ārējo </a:t>
            </a:r>
            <a:r>
              <a:rPr lang="lv-LV" sz="3200" b="1" dirty="0">
                <a:solidFill>
                  <a:schemeClr val="accent3">
                    <a:lumMod val="50000"/>
                  </a:schemeClr>
                </a:solidFill>
              </a:rPr>
              <a:t>finanšu </a:t>
            </a:r>
            <a:r>
              <a:rPr lang="lv-LV" sz="3200" b="1" dirty="0" smtClean="0">
                <a:solidFill>
                  <a:schemeClr val="accent3">
                    <a:lumMod val="50000"/>
                  </a:schemeClr>
                </a:solidFill>
              </a:rPr>
              <a:t>līdzekļu piesaistei saimniecības </a:t>
            </a:r>
            <a:r>
              <a:rPr lang="lv-LV" sz="3200" b="1" dirty="0">
                <a:solidFill>
                  <a:schemeClr val="accent3">
                    <a:lumMod val="50000"/>
                  </a:schemeClr>
                </a:solidFill>
              </a:rPr>
              <a:t>attīstībai</a:t>
            </a:r>
          </a:p>
        </p:txBody>
      </p:sp>
      <p:graphicFrame>
        <p:nvGraphicFramePr>
          <p:cNvPr id="7" name="Chart 6"/>
          <p:cNvGraphicFramePr>
            <a:graphicFrameLocks/>
          </p:cNvGraphicFramePr>
          <p:nvPr>
            <p:extLst>
              <p:ext uri="{D42A27DB-BD31-4B8C-83A1-F6EECF244321}">
                <p14:modId xmlns:p14="http://schemas.microsoft.com/office/powerpoint/2010/main" val="1831754961"/>
              </p:ext>
            </p:extLst>
          </p:nvPr>
        </p:nvGraphicFramePr>
        <p:xfrm>
          <a:off x="827584" y="843558"/>
          <a:ext cx="9433048" cy="4299942"/>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a:xfrm>
            <a:off x="683568" y="2643758"/>
            <a:ext cx="936104" cy="2016224"/>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flipV="1">
            <a:off x="1259632" y="1203598"/>
            <a:ext cx="1728192" cy="576064"/>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6" name="Chart 5"/>
          <p:cNvGraphicFramePr>
            <a:graphicFrameLocks/>
          </p:cNvGraphicFramePr>
          <p:nvPr>
            <p:extLst>
              <p:ext uri="{D42A27DB-BD31-4B8C-83A1-F6EECF244321}">
                <p14:modId xmlns:p14="http://schemas.microsoft.com/office/powerpoint/2010/main" val="3903071994"/>
              </p:ext>
            </p:extLst>
          </p:nvPr>
        </p:nvGraphicFramePr>
        <p:xfrm>
          <a:off x="-1836712" y="1203598"/>
          <a:ext cx="7128792" cy="2520280"/>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p:cNvSpPr/>
          <p:nvPr/>
        </p:nvSpPr>
        <p:spPr>
          <a:xfrm>
            <a:off x="0" y="4743403"/>
            <a:ext cx="7134875" cy="40009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lv-LV" sz="2000" dirty="0" smtClean="0">
                <a:solidFill>
                  <a:srgbClr val="FF0000"/>
                </a:solidFill>
              </a:rPr>
              <a:t>*</a:t>
            </a:r>
            <a:r>
              <a:rPr lang="lv-LV" sz="2000" dirty="0" smtClean="0">
                <a:solidFill>
                  <a:schemeClr val="accent3">
                    <a:lumMod val="50000"/>
                  </a:schemeClr>
                </a:solidFill>
              </a:rPr>
              <a:t> Atvērtais jautājums</a:t>
            </a:r>
            <a:endParaRPr lang="lv-LV" sz="2000" dirty="0"/>
          </a:p>
        </p:txBody>
      </p:sp>
    </p:spTree>
    <p:extLst>
      <p:ext uri="{BB962C8B-B14F-4D97-AF65-F5344CB8AC3E}">
        <p14:creationId xmlns:p14="http://schemas.microsoft.com/office/powerpoint/2010/main" val="33699617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480095" y="2158577"/>
            <a:ext cx="4896545" cy="857250"/>
          </a:xfrm>
        </p:spPr>
        <p:txBody>
          <a:bodyPr>
            <a:normAutofit fontScale="90000"/>
          </a:bodyPr>
          <a:lstStyle/>
          <a:p>
            <a:r>
              <a:rPr lang="lv-LV" sz="3000" b="1" dirty="0" smtClean="0">
                <a:solidFill>
                  <a:schemeClr val="accent3">
                    <a:lumMod val="50000"/>
                  </a:schemeClr>
                </a:solidFill>
              </a:rPr>
              <a:t>Saimnieciskās </a:t>
            </a:r>
            <a:r>
              <a:rPr lang="lv-LV" sz="3000" b="1" dirty="0">
                <a:solidFill>
                  <a:schemeClr val="accent3">
                    <a:lumMod val="50000"/>
                  </a:schemeClr>
                </a:solidFill>
              </a:rPr>
              <a:t>darbības plānotās paplašināšanas vai dažādošanas gadījumā </a:t>
            </a:r>
            <a:r>
              <a:rPr lang="lv-LV" sz="3000" b="1" dirty="0" smtClean="0">
                <a:solidFill>
                  <a:schemeClr val="accent3">
                    <a:lumMod val="50000"/>
                  </a:schemeClr>
                </a:solidFill>
              </a:rPr>
              <a:t>nepieciešamais atbalsta veids pēc  svarīguma</a:t>
            </a:r>
            <a:endParaRPr lang="lv-LV" sz="3000" b="1" dirty="0">
              <a:solidFill>
                <a:schemeClr val="accent3">
                  <a:lumMod val="50000"/>
                </a:schemeClr>
              </a:solidFill>
            </a:endParaRPr>
          </a:p>
        </p:txBody>
      </p:sp>
      <p:pic>
        <p:nvPicPr>
          <p:cNvPr id="1027" name="Picture 3" descr="C:\Users\Radzele\Desktop\atteli\at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8561" y="30902"/>
            <a:ext cx="6973919" cy="49279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962870" y="4774168"/>
            <a:ext cx="1501821" cy="369332"/>
          </a:xfrm>
          <a:prstGeom prst="rect">
            <a:avLst/>
          </a:prstGeom>
        </p:spPr>
        <p:txBody>
          <a:bodyPr wrap="none">
            <a:spAutoFit/>
          </a:bodyPr>
          <a:lstStyle/>
          <a:p>
            <a:r>
              <a:rPr lang="lv-LV" b="1" dirty="0" smtClean="0"/>
              <a:t>Vissvarīgākais</a:t>
            </a:r>
            <a:endParaRPr lang="lv-LV" b="1" dirty="0"/>
          </a:p>
        </p:txBody>
      </p:sp>
      <p:sp>
        <p:nvSpPr>
          <p:cNvPr id="5" name="Rectangle 4"/>
          <p:cNvSpPr/>
          <p:nvPr/>
        </p:nvSpPr>
        <p:spPr>
          <a:xfrm>
            <a:off x="7467296" y="4774168"/>
            <a:ext cx="1676100" cy="369332"/>
          </a:xfrm>
          <a:prstGeom prst="rect">
            <a:avLst/>
          </a:prstGeom>
        </p:spPr>
        <p:txBody>
          <a:bodyPr wrap="none">
            <a:spAutoFit/>
          </a:bodyPr>
          <a:lstStyle/>
          <a:p>
            <a:r>
              <a:rPr lang="lv-LV" b="1" dirty="0" smtClean="0"/>
              <a:t>Mazsvarīgākais </a:t>
            </a:r>
            <a:endParaRPr lang="lv-LV" b="1" dirty="0"/>
          </a:p>
        </p:txBody>
      </p:sp>
      <p:sp>
        <p:nvSpPr>
          <p:cNvPr id="6" name="Oval 5"/>
          <p:cNvSpPr/>
          <p:nvPr/>
        </p:nvSpPr>
        <p:spPr>
          <a:xfrm>
            <a:off x="5469415" y="2067694"/>
            <a:ext cx="1118809" cy="234490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Oval 6"/>
          <p:cNvSpPr/>
          <p:nvPr/>
        </p:nvSpPr>
        <p:spPr>
          <a:xfrm>
            <a:off x="6300192" y="-164554"/>
            <a:ext cx="2664295" cy="324036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106024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3600" b="1" dirty="0">
                <a:solidFill>
                  <a:schemeClr val="accent3">
                    <a:lumMod val="50000"/>
                  </a:schemeClr>
                </a:solidFill>
              </a:rPr>
              <a:t>Saimnieka </a:t>
            </a:r>
            <a:r>
              <a:rPr lang="lv-LV" sz="3600" b="1" dirty="0" smtClean="0">
                <a:solidFill>
                  <a:schemeClr val="accent3">
                    <a:lumMod val="50000"/>
                  </a:schemeClr>
                </a:solidFill>
              </a:rPr>
              <a:t>vēlamā ģimenes ienākumu struktūra</a:t>
            </a:r>
            <a:r>
              <a:rPr lang="lv-LV" sz="2800" b="1" dirty="0" smtClean="0">
                <a:solidFill>
                  <a:schemeClr val="accent3">
                    <a:lumMod val="50000"/>
                  </a:schemeClr>
                </a:solidFill>
              </a:rPr>
              <a:t/>
            </a:r>
            <a:br>
              <a:rPr lang="lv-LV" sz="2800" b="1" dirty="0" smtClean="0">
                <a:solidFill>
                  <a:schemeClr val="accent3">
                    <a:lumMod val="50000"/>
                  </a:schemeClr>
                </a:solidFill>
              </a:rPr>
            </a:br>
            <a:r>
              <a:rPr lang="lv-LV" sz="2800" b="1" dirty="0" smtClean="0">
                <a:solidFill>
                  <a:srgbClr val="FF0000"/>
                </a:solidFill>
              </a:rPr>
              <a:t>saimniecībā nopelnītais % / ārpus saimniecības nopelnītais %</a:t>
            </a:r>
            <a:endParaRPr lang="lv-LV" sz="28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0434496"/>
              </p:ext>
            </p:extLst>
          </p:nvPr>
        </p:nvGraphicFramePr>
        <p:xfrm>
          <a:off x="-396552" y="1414772"/>
          <a:ext cx="91440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Arc 4"/>
          <p:cNvSpPr/>
          <p:nvPr/>
        </p:nvSpPr>
        <p:spPr>
          <a:xfrm>
            <a:off x="3131840" y="1923678"/>
            <a:ext cx="2376264" cy="2376264"/>
          </a:xfrm>
          <a:prstGeom prst="arc">
            <a:avLst>
              <a:gd name="adj1" fmla="val 16200000"/>
              <a:gd name="adj2" fmla="val 21599388"/>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Arc 5"/>
          <p:cNvSpPr/>
          <p:nvPr/>
        </p:nvSpPr>
        <p:spPr>
          <a:xfrm>
            <a:off x="3131840" y="1923678"/>
            <a:ext cx="2376264" cy="2376264"/>
          </a:xfrm>
          <a:prstGeom prst="arc">
            <a:avLst>
              <a:gd name="adj1" fmla="val 21561991"/>
              <a:gd name="adj2" fmla="val 6696830"/>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235072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smtClean="0">
                <a:solidFill>
                  <a:schemeClr val="accent3">
                    <a:lumMod val="50000"/>
                  </a:schemeClr>
                </a:solidFill>
              </a:rPr>
              <a:t>Cilvēki, kurus saimnieki iesaista </a:t>
            </a:r>
            <a:r>
              <a:rPr lang="lv-LV" sz="3200" b="1" dirty="0">
                <a:solidFill>
                  <a:schemeClr val="accent3">
                    <a:lumMod val="50000"/>
                  </a:schemeClr>
                </a:solidFill>
              </a:rPr>
              <a:t>lēmumu pieņemšanā saistībā ar saimniecības attīstību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7767772"/>
              </p:ext>
            </p:extLst>
          </p:nvPr>
        </p:nvGraphicFramePr>
        <p:xfrm>
          <a:off x="-252536" y="1347614"/>
          <a:ext cx="10019456"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0" y="4743403"/>
            <a:ext cx="7134875" cy="40009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lv-LV" sz="2000" dirty="0" smtClean="0">
                <a:solidFill>
                  <a:srgbClr val="FF0000"/>
                </a:solidFill>
              </a:rPr>
              <a:t>*</a:t>
            </a:r>
            <a:r>
              <a:rPr lang="lv-LV" sz="2000" dirty="0" smtClean="0">
                <a:solidFill>
                  <a:schemeClr val="accent3">
                    <a:lumMod val="50000"/>
                  </a:schemeClr>
                </a:solidFill>
              </a:rPr>
              <a:t> Atvērtais jautājums</a:t>
            </a:r>
            <a:endParaRPr lang="lv-LV" sz="2000" dirty="0"/>
          </a:p>
        </p:txBody>
      </p:sp>
    </p:spTree>
    <p:extLst>
      <p:ext uri="{BB962C8B-B14F-4D97-AF65-F5344CB8AC3E}">
        <p14:creationId xmlns:p14="http://schemas.microsoft.com/office/powerpoint/2010/main" val="20182031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Kopsavilkums</a:t>
            </a:r>
            <a:endParaRPr lang="lv-LV" dirty="0"/>
          </a:p>
        </p:txBody>
      </p:sp>
      <p:sp>
        <p:nvSpPr>
          <p:cNvPr id="3" name="Content Placeholder 2"/>
          <p:cNvSpPr>
            <a:spLocks noGrp="1"/>
          </p:cNvSpPr>
          <p:nvPr>
            <p:ph idx="1"/>
          </p:nvPr>
        </p:nvSpPr>
        <p:spPr>
          <a:xfrm>
            <a:off x="251520" y="987574"/>
            <a:ext cx="8640960" cy="3960439"/>
          </a:xfrm>
        </p:spPr>
        <p:txBody>
          <a:bodyPr>
            <a:noAutofit/>
          </a:bodyPr>
          <a:lstStyle/>
          <a:p>
            <a:pPr algn="just"/>
            <a:r>
              <a:rPr lang="lv-LV" sz="2000" dirty="0" smtClean="0"/>
              <a:t>Mazo saimniecību atbalstīšana ir svarīga, jo </a:t>
            </a:r>
            <a:r>
              <a:rPr lang="lv-LV" sz="2000" b="1" dirty="0" smtClean="0"/>
              <a:t>48%</a:t>
            </a:r>
            <a:r>
              <a:rPr lang="lv-LV" sz="2000" dirty="0" smtClean="0"/>
              <a:t> mazo saimniecību īpašnieki ir nodarbināti </a:t>
            </a:r>
            <a:r>
              <a:rPr lang="lv-LV" sz="2000" b="1" dirty="0" smtClean="0"/>
              <a:t>tikai savās saimniecībās</a:t>
            </a:r>
            <a:r>
              <a:rPr lang="lv-LV" sz="2000" dirty="0" smtClean="0"/>
              <a:t>, kā arī </a:t>
            </a:r>
            <a:r>
              <a:rPr lang="lv-LV" sz="2000" b="1" dirty="0" smtClean="0"/>
              <a:t>47%</a:t>
            </a:r>
            <a:r>
              <a:rPr lang="lv-LV" sz="2000" dirty="0" smtClean="0"/>
              <a:t> respondentu norāda, ka saimniecība ir viņu </a:t>
            </a:r>
            <a:r>
              <a:rPr lang="lv-LV" sz="2000" b="1" dirty="0" smtClean="0"/>
              <a:t>galvenais iztikas avots</a:t>
            </a:r>
            <a:r>
              <a:rPr lang="lv-LV" sz="2000" dirty="0" smtClean="0"/>
              <a:t>;</a:t>
            </a:r>
          </a:p>
          <a:p>
            <a:pPr algn="just"/>
            <a:r>
              <a:rPr lang="lv-LV" sz="2000" b="1" dirty="0" smtClean="0"/>
              <a:t>23% aptaujāto lauksaimnieku ir iesaistīti</a:t>
            </a:r>
            <a:r>
              <a:rPr lang="lv-LV" sz="2000" dirty="0" smtClean="0"/>
              <a:t> dažādās ar kooperāciju nesaistītās </a:t>
            </a:r>
            <a:r>
              <a:rPr lang="lv-LV" sz="2000" b="1" dirty="0" smtClean="0"/>
              <a:t>organizācijās</a:t>
            </a:r>
            <a:r>
              <a:rPr lang="lv-LV" sz="2000" dirty="0" smtClean="0"/>
              <a:t> (piemēram, LZF, Biškopības biedrība, u.c.), līdz ar to mazo saimniecību vajadzības un viedokļi netiek pietiekami pārstāvēti politiku veidojošajās iestādēs;</a:t>
            </a:r>
          </a:p>
          <a:p>
            <a:pPr algn="just"/>
            <a:r>
              <a:rPr lang="lv-LV" sz="2000" dirty="0" smtClean="0"/>
              <a:t> </a:t>
            </a:r>
            <a:r>
              <a:rPr lang="lv-LV" sz="2000" dirty="0"/>
              <a:t>Tikai </a:t>
            </a:r>
            <a:r>
              <a:rPr lang="lv-LV" sz="2000" b="1" dirty="0"/>
              <a:t>17%</a:t>
            </a:r>
            <a:r>
              <a:rPr lang="lv-LV" sz="2000" dirty="0"/>
              <a:t> </a:t>
            </a:r>
            <a:r>
              <a:rPr lang="lv-LV" sz="2000" b="1" dirty="0"/>
              <a:t>saimniecību</a:t>
            </a:r>
            <a:r>
              <a:rPr lang="lv-LV" sz="2000" dirty="0"/>
              <a:t> ir tādas, kur </a:t>
            </a:r>
            <a:r>
              <a:rPr lang="lv-LV" sz="2000" b="1" dirty="0"/>
              <a:t>paralēli izejvielu ražošanai arī nodarbojas ar pārstrādi vai pakalpojumu sniegšanu</a:t>
            </a:r>
            <a:r>
              <a:rPr lang="lv-LV" sz="2000" dirty="0"/>
              <a:t> – cenšas saražotajai produkcijai pievienot papildus vērtību vai efektīvāk izmantot savu tehniku vai zināšanas. </a:t>
            </a:r>
            <a:endParaRPr lang="lv-LV" sz="1800" dirty="0"/>
          </a:p>
        </p:txBody>
      </p:sp>
    </p:spTree>
    <p:extLst>
      <p:ext uri="{BB962C8B-B14F-4D97-AF65-F5344CB8AC3E}">
        <p14:creationId xmlns:p14="http://schemas.microsoft.com/office/powerpoint/2010/main" val="2781289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5486"/>
            <a:ext cx="8229600" cy="857250"/>
          </a:xfrm>
        </p:spPr>
        <p:txBody>
          <a:bodyPr/>
          <a:lstStyle/>
          <a:p>
            <a:r>
              <a:rPr lang="lv-LV" dirty="0" smtClean="0"/>
              <a:t>Kopsavilkums</a:t>
            </a:r>
            <a:endParaRPr lang="lv-LV" dirty="0"/>
          </a:p>
        </p:txBody>
      </p:sp>
      <p:sp>
        <p:nvSpPr>
          <p:cNvPr id="3" name="Content Placeholder 2"/>
          <p:cNvSpPr>
            <a:spLocks noGrp="1"/>
          </p:cNvSpPr>
          <p:nvPr>
            <p:ph idx="1"/>
          </p:nvPr>
        </p:nvSpPr>
        <p:spPr>
          <a:xfrm>
            <a:off x="251520" y="987574"/>
            <a:ext cx="8640960" cy="3960439"/>
          </a:xfrm>
        </p:spPr>
        <p:txBody>
          <a:bodyPr>
            <a:noAutofit/>
          </a:bodyPr>
          <a:lstStyle/>
          <a:p>
            <a:pPr algn="just"/>
            <a:r>
              <a:rPr lang="lv-LV" sz="2000" b="1" dirty="0" smtClean="0"/>
              <a:t>61 % aptaujāto saimniecību apgrozījums ir 100-400€/ ha</a:t>
            </a:r>
            <a:r>
              <a:rPr lang="lv-LV" sz="2000" dirty="0" smtClean="0"/>
              <a:t>. Skatoties lauksaimnieku apmierinātību ar šādu apgrozījuma līmeni, secināms, ka 20</a:t>
            </a:r>
            <a:r>
              <a:rPr lang="lv-LV" sz="2000" dirty="0"/>
              <a:t>% no visām saimniecībām savu </a:t>
            </a:r>
            <a:r>
              <a:rPr lang="lv-LV" sz="2000" dirty="0" smtClean="0"/>
              <a:t>apgrozījumu </a:t>
            </a:r>
            <a:r>
              <a:rPr lang="lv-LV" sz="2000" dirty="0"/>
              <a:t>vērtē uz 5 vai zemāk, </a:t>
            </a:r>
            <a:r>
              <a:rPr lang="lv-LV" sz="2000" dirty="0" smtClean="0"/>
              <a:t>savukārt pārējie </a:t>
            </a:r>
            <a:r>
              <a:rPr lang="lv-LV" sz="2000" b="1" dirty="0"/>
              <a:t>80 % no </a:t>
            </a:r>
            <a:r>
              <a:rPr lang="lv-LV" sz="2000" b="1" dirty="0" smtClean="0"/>
              <a:t>gandrīz labi (6 balles) līdz izcili</a:t>
            </a:r>
            <a:r>
              <a:rPr lang="lv-LV" sz="2000" dirty="0" smtClean="0"/>
              <a:t>. </a:t>
            </a:r>
          </a:p>
          <a:p>
            <a:pPr algn="just"/>
            <a:r>
              <a:rPr lang="lv-LV" sz="2000" dirty="0" smtClean="0"/>
              <a:t>Tas sasaucas ar lauksaimnieku vēlmi kaut ko mainīt savas saimniecības darbībā– 74% saimnieku ir vidēja (42%) un zema (32%) vēlme un motivācija kaut ko mainīt. Tāpat </a:t>
            </a:r>
            <a:r>
              <a:rPr lang="lv-LV" sz="2000" b="1" dirty="0"/>
              <a:t>78%</a:t>
            </a:r>
            <a:r>
              <a:rPr lang="lv-LV" sz="2000" dirty="0"/>
              <a:t> aptaujāto uzrādījuši, ka ir atraduši </a:t>
            </a:r>
            <a:r>
              <a:rPr lang="lv-LV" sz="2000" b="1" dirty="0"/>
              <a:t>racionālāko zemes izmantošanas veidu</a:t>
            </a:r>
            <a:r>
              <a:rPr lang="lv-LV" sz="2000" dirty="0" smtClean="0"/>
              <a:t>.</a:t>
            </a:r>
            <a:r>
              <a:rPr lang="lv-LV" sz="1800" dirty="0"/>
              <a:t> </a:t>
            </a:r>
            <a:endParaRPr lang="lv-LV" sz="1800" dirty="0" smtClean="0"/>
          </a:p>
          <a:p>
            <a:pPr algn="just"/>
            <a:endParaRPr lang="lv-LV" sz="1800" dirty="0" smtClean="0"/>
          </a:p>
          <a:p>
            <a:pPr algn="just"/>
            <a:endParaRPr lang="lv-LV" sz="1800" dirty="0"/>
          </a:p>
          <a:p>
            <a:pPr marL="0" indent="0" algn="just">
              <a:buNone/>
            </a:pPr>
            <a:endParaRPr lang="lv-LV" sz="1800" dirty="0"/>
          </a:p>
        </p:txBody>
      </p:sp>
    </p:spTree>
    <p:extLst>
      <p:ext uri="{BB962C8B-B14F-4D97-AF65-F5344CB8AC3E}">
        <p14:creationId xmlns:p14="http://schemas.microsoft.com/office/powerpoint/2010/main" val="3135273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dirty="0" smtClean="0">
                <a:solidFill>
                  <a:schemeClr val="accent3">
                    <a:lumMod val="50000"/>
                  </a:schemeClr>
                </a:solidFill>
                <a:effectLst/>
              </a:rPr>
              <a:t>Pētījuma izpētes bloki</a:t>
            </a:r>
            <a:endParaRPr lang="lv-LV" b="1" dirty="0">
              <a:solidFill>
                <a:schemeClr val="accent3">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lv-LV" dirty="0" smtClean="0">
                <a:effectLst/>
              </a:rPr>
              <a:t>Mazo un vidējo lauku saimniecību kapacitāšu novērtējums</a:t>
            </a:r>
            <a:endParaRPr lang="lv-LV" dirty="0" smtClean="0"/>
          </a:p>
          <a:p>
            <a:r>
              <a:rPr lang="lv-LV" dirty="0" smtClean="0">
                <a:effectLst/>
              </a:rPr>
              <a:t>Problēmas mazo un vidējo lauku saimniecību kooperācijā</a:t>
            </a:r>
            <a:endParaRPr lang="lv-LV" dirty="0" smtClean="0"/>
          </a:p>
          <a:p>
            <a:r>
              <a:rPr lang="lv-LV" dirty="0" smtClean="0">
                <a:effectLst/>
              </a:rPr>
              <a:t>Mazo un vidējo lauku saimniecību saražotās produkcijas realizācijas kanāli</a:t>
            </a:r>
            <a:endParaRPr lang="lv-LV" dirty="0" smtClean="0"/>
          </a:p>
          <a:p>
            <a:r>
              <a:rPr lang="lv-LV" dirty="0" smtClean="0">
                <a:effectLst/>
              </a:rPr>
              <a:t>Mazo un vidējo lauku saimniecību vēlme mainīties un attīstīties, to attīstības plāni/ vīzijas</a:t>
            </a:r>
            <a:endParaRPr lang="lv-LV" dirty="0" smtClean="0"/>
          </a:p>
          <a:p>
            <a:endParaRPr lang="lv-LV" dirty="0"/>
          </a:p>
        </p:txBody>
      </p:sp>
    </p:spTree>
    <p:extLst>
      <p:ext uri="{BB962C8B-B14F-4D97-AF65-F5344CB8AC3E}">
        <p14:creationId xmlns:p14="http://schemas.microsoft.com/office/powerpoint/2010/main" val="18381370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Kopsavilkums</a:t>
            </a:r>
            <a:endParaRPr lang="lv-LV" dirty="0"/>
          </a:p>
        </p:txBody>
      </p:sp>
      <p:sp>
        <p:nvSpPr>
          <p:cNvPr id="3" name="Content Placeholder 2"/>
          <p:cNvSpPr>
            <a:spLocks noGrp="1"/>
          </p:cNvSpPr>
          <p:nvPr>
            <p:ph idx="1"/>
          </p:nvPr>
        </p:nvSpPr>
        <p:spPr/>
        <p:txBody>
          <a:bodyPr>
            <a:normAutofit fontScale="70000" lnSpcReduction="20000"/>
          </a:bodyPr>
          <a:lstStyle/>
          <a:p>
            <a:pPr algn="just"/>
            <a:r>
              <a:rPr lang="lv-LV" dirty="0" smtClean="0"/>
              <a:t>Gandrīz </a:t>
            </a:r>
            <a:r>
              <a:rPr lang="lv-LV" dirty="0"/>
              <a:t>puse aptaujāto lauksaimnieku (</a:t>
            </a:r>
            <a:r>
              <a:rPr lang="lv-LV" b="1" dirty="0"/>
              <a:t>43%) ir iesaistījušies kooperatīvā </a:t>
            </a:r>
            <a:r>
              <a:rPr lang="lv-LV" dirty="0"/>
              <a:t>vai kādā kopdarbības formā. Lielākais to saimnieku īpatsvars, kuri izmanto  kādu no kopdarbības formām, ir Zemgalē</a:t>
            </a:r>
            <a:r>
              <a:rPr lang="lv-LV" dirty="0" smtClean="0"/>
              <a:t>.</a:t>
            </a:r>
          </a:p>
          <a:p>
            <a:pPr algn="just"/>
            <a:r>
              <a:rPr lang="lv-LV" dirty="0" smtClean="0"/>
              <a:t> Lauksaimnieki </a:t>
            </a:r>
            <a:r>
              <a:rPr lang="lv-LV" dirty="0"/>
              <a:t>visaugstāk vērtē kopdarbības sniegtos </a:t>
            </a:r>
            <a:r>
              <a:rPr lang="lv-LV" b="1" dirty="0"/>
              <a:t>finansiālos ieguvumus</a:t>
            </a:r>
            <a:r>
              <a:rPr lang="lv-LV" dirty="0"/>
              <a:t>, bet, ne mazāk svarīgs ir arī emocionālais ieguvums – proti – </a:t>
            </a:r>
            <a:r>
              <a:rPr lang="lv-LV" b="1" dirty="0"/>
              <a:t>atbalsta </a:t>
            </a:r>
            <a:r>
              <a:rPr lang="lv-LV" b="1" dirty="0" smtClean="0"/>
              <a:t>sajūta</a:t>
            </a:r>
            <a:r>
              <a:rPr lang="lv-LV" dirty="0" smtClean="0"/>
              <a:t>. </a:t>
            </a:r>
          </a:p>
          <a:p>
            <a:pPr algn="just"/>
            <a:r>
              <a:rPr lang="lv-LV" dirty="0" smtClean="0"/>
              <a:t>Daļa respondentu norāda, ka </a:t>
            </a:r>
            <a:r>
              <a:rPr lang="lv-LV" dirty="0"/>
              <a:t>nozīmīga </a:t>
            </a:r>
            <a:r>
              <a:rPr lang="lv-LV" b="1" dirty="0"/>
              <a:t>problēma</a:t>
            </a:r>
            <a:r>
              <a:rPr lang="lv-LV" dirty="0"/>
              <a:t> kopdarbības attīstībai  Latvijā ir spēcīgu kopdarbības </a:t>
            </a:r>
            <a:r>
              <a:rPr lang="lv-LV" b="1" dirty="0"/>
              <a:t>vadītāju/ līderu </a:t>
            </a:r>
            <a:r>
              <a:rPr lang="lv-LV" b="1" dirty="0" smtClean="0"/>
              <a:t>trūkums (12 %)</a:t>
            </a:r>
            <a:r>
              <a:rPr lang="lv-LV" dirty="0" smtClean="0"/>
              <a:t>, </a:t>
            </a:r>
            <a:r>
              <a:rPr lang="lv-LV" dirty="0"/>
              <a:t>kas savukārt rada nākamo problēmu – kopdarbības sniegtie pakalpojumi netiek nodrošināti pietiekami augstā līmenī, saimniekos </a:t>
            </a:r>
            <a:r>
              <a:rPr lang="lv-LV" b="1" dirty="0"/>
              <a:t>nespēj radīt  uzticamību, </a:t>
            </a:r>
            <a:r>
              <a:rPr lang="lv-LV" b="1" dirty="0" smtClean="0"/>
              <a:t>pārliecību (24%)</a:t>
            </a:r>
            <a:r>
              <a:rPr lang="lv-LV" dirty="0" smtClean="0"/>
              <a:t>.</a:t>
            </a:r>
            <a:endParaRPr lang="lv-LV" dirty="0"/>
          </a:p>
          <a:p>
            <a:pPr marL="0" indent="0">
              <a:buNone/>
            </a:pPr>
            <a:endParaRPr lang="lv-LV" dirty="0"/>
          </a:p>
        </p:txBody>
      </p:sp>
    </p:spTree>
    <p:extLst>
      <p:ext uri="{BB962C8B-B14F-4D97-AF65-F5344CB8AC3E}">
        <p14:creationId xmlns:p14="http://schemas.microsoft.com/office/powerpoint/2010/main" val="37495137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Kopsavilkums</a:t>
            </a:r>
            <a:endParaRPr lang="lv-LV" dirty="0"/>
          </a:p>
        </p:txBody>
      </p:sp>
      <p:sp>
        <p:nvSpPr>
          <p:cNvPr id="3" name="Content Placeholder 2"/>
          <p:cNvSpPr>
            <a:spLocks noGrp="1"/>
          </p:cNvSpPr>
          <p:nvPr>
            <p:ph idx="1"/>
          </p:nvPr>
        </p:nvSpPr>
        <p:spPr/>
        <p:txBody>
          <a:bodyPr>
            <a:normAutofit fontScale="70000" lnSpcReduction="20000"/>
          </a:bodyPr>
          <a:lstStyle/>
          <a:p>
            <a:pPr algn="just"/>
            <a:r>
              <a:rPr lang="lv-LV" dirty="0" smtClean="0"/>
              <a:t>Saimniecības kā </a:t>
            </a:r>
            <a:r>
              <a:rPr lang="lv-LV" b="1" dirty="0" smtClean="0"/>
              <a:t>biežāko</a:t>
            </a:r>
            <a:r>
              <a:rPr lang="lv-LV" dirty="0" smtClean="0"/>
              <a:t> produkcijas realizācijas kanālu izmanto </a:t>
            </a:r>
            <a:r>
              <a:rPr lang="lv-LV" b="1" dirty="0" smtClean="0"/>
              <a:t>starpniekus</a:t>
            </a:r>
            <a:r>
              <a:rPr lang="lv-LV" dirty="0" smtClean="0"/>
              <a:t> (uzpircējus, iepircējus) un </a:t>
            </a:r>
            <a:r>
              <a:rPr lang="lv-LV" b="1" dirty="0" smtClean="0"/>
              <a:t>pārstrādes uzņēmumus</a:t>
            </a:r>
            <a:r>
              <a:rPr lang="lv-LV" dirty="0" smtClean="0"/>
              <a:t>, un uzskata tos par drošiem un stabiliem produkcijas realizācijas kanāliem. Savukārt </a:t>
            </a:r>
            <a:r>
              <a:rPr lang="lv-LV" b="1" dirty="0" smtClean="0"/>
              <a:t>priekšroku</a:t>
            </a:r>
            <a:r>
              <a:rPr lang="lv-LV" dirty="0" smtClean="0"/>
              <a:t> dotu tādiem pārdošanas veidiem, kur </a:t>
            </a:r>
            <a:r>
              <a:rPr lang="lv-LV" b="1" dirty="0" smtClean="0"/>
              <a:t>pircējs produkciju savāc uz vietas</a:t>
            </a:r>
            <a:r>
              <a:rPr lang="lv-LV" dirty="0" smtClean="0"/>
              <a:t> saimniecībā, neatkarīgi, vai tas ir pārstrādēs uzņēmums, kooperatīvs vai gala patērētājs.</a:t>
            </a:r>
          </a:p>
          <a:p>
            <a:pPr algn="just"/>
            <a:r>
              <a:rPr lang="lv-LV" b="1" dirty="0"/>
              <a:t>59% </a:t>
            </a:r>
            <a:r>
              <a:rPr lang="lv-LV" b="1" dirty="0" smtClean="0"/>
              <a:t>saimnieki </a:t>
            </a:r>
            <a:r>
              <a:rPr lang="lv-LV" dirty="0" smtClean="0"/>
              <a:t>gatavi </a:t>
            </a:r>
            <a:r>
              <a:rPr lang="lv-LV" dirty="0"/>
              <a:t>mērot attālumu līdz pircējam </a:t>
            </a:r>
            <a:r>
              <a:rPr lang="lv-LV" b="1" dirty="0"/>
              <a:t>30-50 </a:t>
            </a:r>
            <a:r>
              <a:rPr lang="lv-LV" b="1" dirty="0" smtClean="0"/>
              <a:t>km. </a:t>
            </a:r>
          </a:p>
          <a:p>
            <a:pPr algn="just"/>
            <a:r>
              <a:rPr lang="lv-LV" dirty="0" smtClean="0"/>
              <a:t>Noieta tirgu veicināšana mazajām saimniecībām būtu svarīgs nākamo gadu mērķis, jo 96 % saimniecību </a:t>
            </a:r>
            <a:r>
              <a:rPr lang="lv-LV" b="1" dirty="0" smtClean="0"/>
              <a:t>darbības apjomu plāno palielināt </a:t>
            </a:r>
            <a:r>
              <a:rPr lang="lv-LV" dirty="0" smtClean="0"/>
              <a:t>(74%) vai saglabāt esošā apjomā (22%).</a:t>
            </a:r>
            <a:endParaRPr lang="lv-LV" dirty="0"/>
          </a:p>
          <a:p>
            <a:pPr marL="0" indent="0">
              <a:buNone/>
            </a:pPr>
            <a:endParaRPr lang="lv-LV" dirty="0" smtClean="0"/>
          </a:p>
        </p:txBody>
      </p:sp>
    </p:spTree>
    <p:extLst>
      <p:ext uri="{BB962C8B-B14F-4D97-AF65-F5344CB8AC3E}">
        <p14:creationId xmlns:p14="http://schemas.microsoft.com/office/powerpoint/2010/main" val="30882118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Kopsavilkums</a:t>
            </a:r>
            <a:endParaRPr lang="lv-LV" dirty="0"/>
          </a:p>
        </p:txBody>
      </p:sp>
      <p:sp>
        <p:nvSpPr>
          <p:cNvPr id="3" name="Content Placeholder 2"/>
          <p:cNvSpPr>
            <a:spLocks noGrp="1"/>
          </p:cNvSpPr>
          <p:nvPr>
            <p:ph idx="1"/>
          </p:nvPr>
        </p:nvSpPr>
        <p:spPr>
          <a:xfrm>
            <a:off x="457200" y="987574"/>
            <a:ext cx="8229600" cy="3888432"/>
          </a:xfrm>
        </p:spPr>
        <p:txBody>
          <a:bodyPr>
            <a:noAutofit/>
          </a:bodyPr>
          <a:lstStyle/>
          <a:p>
            <a:pPr algn="just"/>
            <a:r>
              <a:rPr lang="lv-LV" sz="2200" dirty="0"/>
              <a:t>Apstākļi vai šķēršļi, kas līdz šim traucējuši (vai varētu traucēt nākotnē) īstenot saimniecības attīstības </a:t>
            </a:r>
            <a:r>
              <a:rPr lang="lv-LV" sz="2200" dirty="0" smtClean="0"/>
              <a:t>plānus – neskaidrība par nākotni kopumā (27%), ražošanas resursu trūkums (20%) un grūtības piesaistīt finanšu resursus (19%). </a:t>
            </a:r>
          </a:p>
          <a:p>
            <a:pPr algn="just"/>
            <a:r>
              <a:rPr lang="lv-LV" sz="2200" dirty="0" smtClean="0"/>
              <a:t>Par spīti tam, 69% saimniecību plāno piesaistīt ārējos finanšu līdzekļus saimniecības attīstībai, un pārsvarā tas ir jaunas tehnikas (40%) un zemes (20%) iegādei. </a:t>
            </a:r>
          </a:p>
          <a:p>
            <a:pPr algn="just"/>
            <a:r>
              <a:rPr lang="lv-LV" sz="2200" dirty="0" smtClean="0"/>
              <a:t>Tas sasaucas ar to, ka, novērtējot atbalsta veidus pēc svarīguma, kā būtiskākos lauksaimnieki atzīmējuši atbalstu </a:t>
            </a:r>
            <a:r>
              <a:rPr lang="lv-LV" sz="2200" b="1" dirty="0" smtClean="0"/>
              <a:t>ilgtermiņa ieguldījumiem, </a:t>
            </a:r>
            <a:r>
              <a:rPr lang="lv-LV" sz="2200" b="1" dirty="0" err="1" smtClean="0"/>
              <a:t>platībmaksājumus</a:t>
            </a:r>
            <a:r>
              <a:rPr lang="lv-LV" sz="2200" dirty="0" smtClean="0"/>
              <a:t>, kā arī atbalstu zemes iegādei. </a:t>
            </a:r>
          </a:p>
        </p:txBody>
      </p:sp>
    </p:spTree>
    <p:extLst>
      <p:ext uri="{BB962C8B-B14F-4D97-AF65-F5344CB8AC3E}">
        <p14:creationId xmlns:p14="http://schemas.microsoft.com/office/powerpoint/2010/main" val="27925196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a:t>
            </a:r>
            <a:endParaRPr lang="lv-LV" dirty="0"/>
          </a:p>
        </p:txBody>
      </p:sp>
      <p:sp>
        <p:nvSpPr>
          <p:cNvPr id="3" name="Content Placeholder 2"/>
          <p:cNvSpPr>
            <a:spLocks noGrp="1"/>
          </p:cNvSpPr>
          <p:nvPr>
            <p:ph idx="1"/>
          </p:nvPr>
        </p:nvSpPr>
        <p:spPr>
          <a:xfrm>
            <a:off x="457200" y="987574"/>
            <a:ext cx="8229600" cy="3888432"/>
          </a:xfrm>
        </p:spPr>
        <p:txBody>
          <a:bodyPr>
            <a:normAutofit/>
          </a:bodyPr>
          <a:lstStyle/>
          <a:p>
            <a:pPr algn="just"/>
            <a:r>
              <a:rPr lang="lv-LV" sz="2400" dirty="0" smtClean="0"/>
              <a:t>Izvērtējot aptaujāto lauksaimnieku atbildes par kooperāciju un noieta tirgiem, secināms, ka šajos jautājumos no lauksaimnieku puses vērojams zināms inertums un gaidas, ka tirgus sakārtosies pats no sevis (piemēram, 61 % būtu gatavi atsaukties uz kādu ārēju piedāvājumu). Tāpēc nepieciešamas vēl mērķētākas apmācības par iespējamiem produkcijas realizācijas kanāliem, kooperāciju.</a:t>
            </a:r>
          </a:p>
          <a:p>
            <a:pPr marL="0" indent="0" algn="just">
              <a:buNone/>
            </a:pPr>
            <a:endParaRPr lang="lv-LV" sz="2400" dirty="0" smtClean="0"/>
          </a:p>
          <a:p>
            <a:pPr algn="just"/>
            <a:endParaRPr lang="lv-LV" sz="2000" dirty="0" smtClean="0"/>
          </a:p>
          <a:p>
            <a:pPr algn="just"/>
            <a:endParaRPr lang="lv-LV" sz="2000" dirty="0" smtClean="0"/>
          </a:p>
          <a:p>
            <a:pPr marL="0" indent="0" algn="just">
              <a:buNone/>
            </a:pPr>
            <a:endParaRPr lang="lv-LV" sz="2000" dirty="0"/>
          </a:p>
        </p:txBody>
      </p:sp>
    </p:spTree>
    <p:extLst>
      <p:ext uri="{BB962C8B-B14F-4D97-AF65-F5344CB8AC3E}">
        <p14:creationId xmlns:p14="http://schemas.microsoft.com/office/powerpoint/2010/main" val="39754322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a:t>
            </a:r>
            <a:endParaRPr lang="lv-LV" dirty="0"/>
          </a:p>
        </p:txBody>
      </p:sp>
      <p:sp>
        <p:nvSpPr>
          <p:cNvPr id="3" name="Content Placeholder 2"/>
          <p:cNvSpPr>
            <a:spLocks noGrp="1"/>
          </p:cNvSpPr>
          <p:nvPr>
            <p:ph idx="1"/>
          </p:nvPr>
        </p:nvSpPr>
        <p:spPr>
          <a:xfrm>
            <a:off x="457200" y="987574"/>
            <a:ext cx="8229600" cy="3888432"/>
          </a:xfrm>
        </p:spPr>
        <p:txBody>
          <a:bodyPr>
            <a:normAutofit/>
          </a:bodyPr>
          <a:lstStyle/>
          <a:p>
            <a:pPr algn="just"/>
            <a:r>
              <a:rPr lang="lv-LV" sz="2400" dirty="0" smtClean="0"/>
              <a:t>39 % aptaujāto saimniecību atzīst, ka viņiem saimnieciskās darbības attīstībai pietrūkst ražošanas resursi, kā arī ir grūtības piesaistīt finansējumu investīciju veikšanai (pārsvarā ilgtermiņa ieguldījumiem un zemes iegādei). Tajā pašā laikā viņi atzīst, ka nav gatavi ņemt aizdevumus un būt atkarīgi no bankām. Stabilu finansējuma bāzi mazo lauksaimnieku skatījumā dod </a:t>
            </a:r>
            <a:r>
              <a:rPr lang="lv-LV" sz="2400" dirty="0" err="1" smtClean="0"/>
              <a:t>platībmaksājumi</a:t>
            </a:r>
            <a:r>
              <a:rPr lang="lv-LV" sz="2400" dirty="0" smtClean="0"/>
              <a:t>, taču tie nav tādā apmērā, lai nodrošinātu iespēju investēt tehnikā vai zemes iegādē. Līdz ar to dažādi finanšu instrumenti būtu nozīmīgs solis mazo saimniecību attīstībā</a:t>
            </a:r>
            <a:r>
              <a:rPr lang="lv-LV" sz="2000" dirty="0" smtClean="0"/>
              <a:t>.</a:t>
            </a:r>
          </a:p>
          <a:p>
            <a:pPr algn="just"/>
            <a:endParaRPr lang="lv-LV" sz="2000" dirty="0" smtClean="0"/>
          </a:p>
          <a:p>
            <a:pPr algn="just"/>
            <a:endParaRPr lang="lv-LV" sz="2000" dirty="0" smtClean="0"/>
          </a:p>
          <a:p>
            <a:pPr algn="just"/>
            <a:endParaRPr lang="lv-LV" sz="2000" dirty="0" smtClean="0"/>
          </a:p>
          <a:p>
            <a:pPr marL="0" indent="0" algn="just">
              <a:buNone/>
            </a:pPr>
            <a:endParaRPr lang="lv-LV" sz="2000" dirty="0"/>
          </a:p>
        </p:txBody>
      </p:sp>
    </p:spTree>
    <p:extLst>
      <p:ext uri="{BB962C8B-B14F-4D97-AF65-F5344CB8AC3E}">
        <p14:creationId xmlns:p14="http://schemas.microsoft.com/office/powerpoint/2010/main" val="4219601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a:t>
            </a:r>
            <a:endParaRPr lang="lv-LV" dirty="0"/>
          </a:p>
        </p:txBody>
      </p:sp>
      <p:sp>
        <p:nvSpPr>
          <p:cNvPr id="3" name="Content Placeholder 2"/>
          <p:cNvSpPr>
            <a:spLocks noGrp="1"/>
          </p:cNvSpPr>
          <p:nvPr>
            <p:ph idx="1"/>
          </p:nvPr>
        </p:nvSpPr>
        <p:spPr/>
        <p:txBody>
          <a:bodyPr>
            <a:normAutofit fontScale="85000" lnSpcReduction="20000"/>
          </a:bodyPr>
          <a:lstStyle/>
          <a:p>
            <a:pPr algn="just"/>
            <a:r>
              <a:rPr lang="lv-LV" dirty="0"/>
              <a:t>Aptaujātie lauksaimnieki uzskata, ka viņiem ir ļoti labas zināšanas ar uzņēmējdarbību un lauksaimniecību saistītos jautājumos (76% norāda, ka viņu zināšanas ir labas vai izcilas, vēl 20 % uzskata, ka zināšanas ir vidējas), un līdz ar to arī atbalsts zināšanu paaugstināšanai šajā pētījumā novērtēts kā salīdzinoši nesvarīgs. Savukārt konsultantu kā nozares ekspertu skatījumā saimnieku zināšanas vērtējamas kā vidējas vai pat vājas. Līdz ar to arī turpmāk uzsvars liekams uz lauksaimnieku izglītošanu.</a:t>
            </a:r>
          </a:p>
          <a:p>
            <a:endParaRPr lang="lv-LV" dirty="0"/>
          </a:p>
        </p:txBody>
      </p:sp>
    </p:spTree>
    <p:extLst>
      <p:ext uri="{BB962C8B-B14F-4D97-AF65-F5344CB8AC3E}">
        <p14:creationId xmlns:p14="http://schemas.microsoft.com/office/powerpoint/2010/main" val="13884774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lv-LV" b="1" dirty="0" smtClean="0">
                <a:solidFill>
                  <a:srgbClr val="C00000"/>
                </a:solidFill>
                <a:effectLst>
                  <a:outerShdw blurRad="38100" dist="38100" dir="2700000" algn="tl">
                    <a:srgbClr val="000000">
                      <a:alpha val="43137"/>
                    </a:srgbClr>
                  </a:outerShdw>
                </a:effectLst>
              </a:rPr>
              <a:t>Paldies par uzmanību!</a:t>
            </a:r>
            <a:endParaRPr lang="lv-LV" b="1" dirty="0">
              <a:solidFill>
                <a:srgbClr val="C00000"/>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endParaRPr lang="lv-LV"/>
          </a:p>
        </p:txBody>
      </p:sp>
    </p:spTree>
    <p:extLst>
      <p:ext uri="{BB962C8B-B14F-4D97-AF65-F5344CB8AC3E}">
        <p14:creationId xmlns:p14="http://schemas.microsoft.com/office/powerpoint/2010/main" val="2768175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57250"/>
          </a:xfrm>
        </p:spPr>
        <p:txBody>
          <a:bodyPr>
            <a:normAutofit fontScale="90000"/>
          </a:bodyPr>
          <a:lstStyle/>
          <a:p>
            <a:r>
              <a:rPr lang="lv-LV" b="1" dirty="0">
                <a:solidFill>
                  <a:srgbClr val="C00000"/>
                </a:solidFill>
                <a:effectLst>
                  <a:outerShdw blurRad="38100" dist="38100" dir="2700000" algn="tl">
                    <a:srgbClr val="000000">
                      <a:alpha val="43137"/>
                    </a:srgbClr>
                  </a:outerShdw>
                </a:effectLst>
              </a:rPr>
              <a:t>Mazo un vidējo lauku saimniecību kapacitāšu </a:t>
            </a:r>
            <a:r>
              <a:rPr lang="lv-LV" b="1" dirty="0" smtClean="0">
                <a:solidFill>
                  <a:srgbClr val="C00000"/>
                </a:solidFill>
                <a:effectLst>
                  <a:outerShdw blurRad="38100" dist="38100" dir="2700000" algn="tl">
                    <a:srgbClr val="000000">
                      <a:alpha val="43137"/>
                    </a:srgbClr>
                  </a:outerShdw>
                </a:effectLst>
              </a:rPr>
              <a:t>novērtējums</a:t>
            </a:r>
            <a:endParaRPr lang="lv-LV"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96497" y="3012021"/>
            <a:ext cx="3744416" cy="2016225"/>
          </a:xfrm>
        </p:spPr>
        <p:txBody>
          <a:bodyPr>
            <a:normAutofit/>
          </a:bodyPr>
          <a:lstStyle/>
          <a:p>
            <a:pPr marL="0" indent="0" algn="ctr">
              <a:buNone/>
            </a:pPr>
            <a:r>
              <a:rPr lang="lv-LV" sz="2000" b="1" dirty="0" smtClean="0">
                <a:solidFill>
                  <a:srgbClr val="C00000"/>
                </a:solidFill>
                <a:effectLst>
                  <a:outerShdw blurRad="38100" dist="38100" dir="2700000" algn="tl">
                    <a:srgbClr val="000000">
                      <a:alpha val="43137"/>
                    </a:srgbClr>
                  </a:outerShdw>
                </a:effectLst>
              </a:rPr>
              <a:t>Saimniekam pieejamie resursi </a:t>
            </a:r>
            <a:endParaRPr lang="lv-LV" sz="2000" b="1" dirty="0">
              <a:solidFill>
                <a:srgbClr val="C00000"/>
              </a:solidFill>
              <a:effectLst>
                <a:outerShdw blurRad="38100" dist="38100" dir="2700000" algn="tl">
                  <a:srgbClr val="000000">
                    <a:alpha val="43137"/>
                  </a:srgbClr>
                </a:outerShdw>
              </a:effectLst>
            </a:endParaRPr>
          </a:p>
          <a:p>
            <a:r>
              <a:rPr lang="lv-LV" sz="2000" dirty="0" smtClean="0"/>
              <a:t>Saimniecības atrašanās vieta</a:t>
            </a:r>
          </a:p>
          <a:p>
            <a:r>
              <a:rPr lang="lv-LV" sz="2000" dirty="0" smtClean="0"/>
              <a:t>Apsaimniekotās platības</a:t>
            </a:r>
          </a:p>
          <a:p>
            <a:endParaRPr lang="lv-LV" sz="2000" dirty="0"/>
          </a:p>
        </p:txBody>
      </p:sp>
      <p:pic>
        <p:nvPicPr>
          <p:cNvPr id="4" name="Picture 3" descr="Do you love the idea of having a small farm but wonder how you can earn a living from it? Here are 24  ways to do just that. All of these are possible with a little planning.: "/>
          <p:cNvPicPr/>
          <p:nvPr/>
        </p:nvPicPr>
        <p:blipFill rotWithShape="1">
          <a:blip r:embed="rId3">
            <a:extLst>
              <a:ext uri="{28A0092B-C50C-407E-A947-70E740481C1C}">
                <a14:useLocalDpi xmlns:a14="http://schemas.microsoft.com/office/drawing/2010/main" val="0"/>
              </a:ext>
            </a:extLst>
          </a:blip>
          <a:srcRect l="69627" t="58445"/>
          <a:stretch/>
        </p:blipFill>
        <p:spPr bwMode="auto">
          <a:xfrm>
            <a:off x="1979712" y="1491630"/>
            <a:ext cx="1008112" cy="1152127"/>
          </a:xfrm>
          <a:prstGeom prst="rect">
            <a:avLst/>
          </a:prstGeom>
          <a:noFill/>
          <a:ln>
            <a:noFill/>
          </a:ln>
        </p:spPr>
      </p:pic>
      <p:sp>
        <p:nvSpPr>
          <p:cNvPr id="5" name="Rectangle 4"/>
          <p:cNvSpPr/>
          <p:nvPr/>
        </p:nvSpPr>
        <p:spPr>
          <a:xfrm>
            <a:off x="107504" y="2715766"/>
            <a:ext cx="5148064" cy="2246769"/>
          </a:xfrm>
          <a:prstGeom prst="rect">
            <a:avLst/>
          </a:prstGeom>
        </p:spPr>
        <p:txBody>
          <a:bodyPr wrap="square">
            <a:spAutoFit/>
          </a:bodyPr>
          <a:lstStyle/>
          <a:p>
            <a:pPr algn="ctr"/>
            <a:r>
              <a:rPr lang="lv-LV" sz="2000" b="1" dirty="0" smtClean="0">
                <a:solidFill>
                  <a:srgbClr val="C00000"/>
                </a:solidFill>
                <a:effectLst>
                  <a:outerShdw blurRad="38100" dist="38100" dir="2700000" algn="tl">
                    <a:srgbClr val="000000">
                      <a:alpha val="43137"/>
                    </a:srgbClr>
                  </a:outerShdw>
                </a:effectLst>
              </a:rPr>
              <a:t>Saimnieks</a:t>
            </a:r>
          </a:p>
          <a:p>
            <a:pPr marL="342900" indent="-342900">
              <a:buFont typeface="Arial" panose="020B0604020202020204" pitchFamily="34" charset="0"/>
              <a:buChar char="•"/>
            </a:pPr>
            <a:r>
              <a:rPr lang="lv-LV" sz="2000" dirty="0" smtClean="0"/>
              <a:t>Kāpēc un kā notikusi izvēle saimniekot</a:t>
            </a:r>
          </a:p>
          <a:p>
            <a:pPr marL="342900" indent="-342900">
              <a:buFont typeface="Arial" panose="020B0604020202020204" pitchFamily="34" charset="0"/>
              <a:buChar char="•"/>
            </a:pPr>
            <a:r>
              <a:rPr lang="lv-LV" sz="2000" dirty="0" smtClean="0"/>
              <a:t>Ko </a:t>
            </a:r>
            <a:r>
              <a:rPr lang="lv-LV" sz="2000" dirty="0"/>
              <a:t>saimnieks </a:t>
            </a:r>
            <a:r>
              <a:rPr lang="lv-LV" sz="2000" dirty="0" smtClean="0"/>
              <a:t>domā, kas viņam svarīgs</a:t>
            </a:r>
          </a:p>
          <a:p>
            <a:pPr marL="342900" indent="-342900">
              <a:buFont typeface="Arial" panose="020B0604020202020204" pitchFamily="34" charset="0"/>
              <a:buChar char="•"/>
            </a:pPr>
            <a:r>
              <a:rPr lang="lv-LV" sz="2000" dirty="0" smtClean="0"/>
              <a:t>Cik saimnieks aktīvs</a:t>
            </a:r>
          </a:p>
          <a:p>
            <a:pPr marL="342900" indent="-342900">
              <a:buFont typeface="Arial" panose="020B0604020202020204" pitchFamily="34" charset="0"/>
              <a:buChar char="•"/>
            </a:pPr>
            <a:r>
              <a:rPr lang="lv-LV" sz="2000" dirty="0" smtClean="0"/>
              <a:t>Kur </a:t>
            </a:r>
            <a:r>
              <a:rPr lang="lv-LV" sz="2000" dirty="0"/>
              <a:t>saimnieks</a:t>
            </a:r>
            <a:r>
              <a:rPr lang="lv-LV" sz="2000" dirty="0" smtClean="0"/>
              <a:t> iegūst informāciju</a:t>
            </a:r>
          </a:p>
          <a:p>
            <a:pPr marL="342900" indent="-342900">
              <a:buFont typeface="Arial" panose="020B0604020202020204" pitchFamily="34" charset="0"/>
              <a:buChar char="•"/>
            </a:pPr>
            <a:r>
              <a:rPr lang="lv-LV" sz="2000" dirty="0" smtClean="0"/>
              <a:t>Saimnieka izglītība</a:t>
            </a:r>
            <a:r>
              <a:rPr lang="lv-LV" sz="2000" dirty="0"/>
              <a:t>, pieredze, </a:t>
            </a:r>
            <a:r>
              <a:rPr lang="lv-LV" sz="2000" dirty="0" smtClean="0"/>
              <a:t>zināšanas</a:t>
            </a:r>
          </a:p>
          <a:p>
            <a:pPr marL="342900" indent="-342900">
              <a:buFont typeface="Arial" panose="020B0604020202020204" pitchFamily="34" charset="0"/>
              <a:buChar char="•"/>
            </a:pPr>
            <a:r>
              <a:rPr lang="lv-LV" sz="2000" dirty="0" smtClean="0"/>
              <a:t>Ģimene un tās  </a:t>
            </a:r>
            <a:r>
              <a:rPr lang="lv-LV" sz="2000" dirty="0"/>
              <a:t>iesaiste saimniecības darbos </a:t>
            </a:r>
          </a:p>
        </p:txBody>
      </p:sp>
      <p:pic>
        <p:nvPicPr>
          <p:cNvPr id="6" name="Picture 5" descr="Do you love the idea of having a small farm but wonder how you can earn a living from it? Here are 24  ways to do just that. All of these are possible with a little planning.: "/>
          <p:cNvPicPr/>
          <p:nvPr/>
        </p:nvPicPr>
        <p:blipFill rotWithShape="1">
          <a:blip r:embed="rId3">
            <a:extLst>
              <a:ext uri="{28A0092B-C50C-407E-A947-70E740481C1C}">
                <a14:useLocalDpi xmlns:a14="http://schemas.microsoft.com/office/drawing/2010/main" val="0"/>
              </a:ext>
            </a:extLst>
          </a:blip>
          <a:srcRect r="61426" b="50000"/>
          <a:stretch/>
        </p:blipFill>
        <p:spPr bwMode="auto">
          <a:xfrm>
            <a:off x="5436096" y="1319276"/>
            <a:ext cx="1656184" cy="1772709"/>
          </a:xfrm>
          <a:prstGeom prst="rect">
            <a:avLst/>
          </a:prstGeom>
          <a:noFill/>
          <a:ln>
            <a:noFill/>
          </a:ln>
        </p:spPr>
      </p:pic>
      <p:pic>
        <p:nvPicPr>
          <p:cNvPr id="7" name="Picture 6" descr="Do you love the idea of having a small farm but wonder how you can earn a living from it? Here are 24  ways to do just that. All of these are possible with a little planning.: "/>
          <p:cNvPicPr/>
          <p:nvPr/>
        </p:nvPicPr>
        <p:blipFill rotWithShape="1">
          <a:blip r:embed="rId3">
            <a:extLst>
              <a:ext uri="{28A0092B-C50C-407E-A947-70E740481C1C}">
                <a14:useLocalDpi xmlns:a14="http://schemas.microsoft.com/office/drawing/2010/main" val="0"/>
              </a:ext>
            </a:extLst>
          </a:blip>
          <a:srcRect l="36339" t="13201" r="31831" b="53163"/>
          <a:stretch/>
        </p:blipFill>
        <p:spPr bwMode="auto">
          <a:xfrm>
            <a:off x="6948264" y="1491631"/>
            <a:ext cx="1512168" cy="1520390"/>
          </a:xfrm>
          <a:prstGeom prst="rect">
            <a:avLst/>
          </a:prstGeom>
          <a:noFill/>
          <a:ln>
            <a:noFill/>
          </a:ln>
        </p:spPr>
      </p:pic>
    </p:spTree>
    <p:extLst>
      <p:ext uri="{BB962C8B-B14F-4D97-AF65-F5344CB8AC3E}">
        <p14:creationId xmlns:p14="http://schemas.microsoft.com/office/powerpoint/2010/main" val="1788342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dirty="0">
                <a:solidFill>
                  <a:schemeClr val="accent3">
                    <a:lumMod val="50000"/>
                  </a:schemeClr>
                </a:solidFill>
              </a:rPr>
              <a:t>Saimniecības darbības ilgums</a:t>
            </a:r>
          </a:p>
        </p:txBody>
      </p:sp>
      <p:graphicFrame>
        <p:nvGraphicFramePr>
          <p:cNvPr id="4" name="Chart 3"/>
          <p:cNvGraphicFramePr>
            <a:graphicFrameLocks/>
          </p:cNvGraphicFramePr>
          <p:nvPr>
            <p:extLst>
              <p:ext uri="{D42A27DB-BD31-4B8C-83A1-F6EECF244321}">
                <p14:modId xmlns:p14="http://schemas.microsoft.com/office/powerpoint/2010/main" val="2578212349"/>
              </p:ext>
            </p:extLst>
          </p:nvPr>
        </p:nvGraphicFramePr>
        <p:xfrm>
          <a:off x="1115616" y="1275606"/>
          <a:ext cx="6768752" cy="40119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2030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dirty="0">
                <a:solidFill>
                  <a:schemeClr val="accent3">
                    <a:lumMod val="50000"/>
                  </a:schemeClr>
                </a:solidFill>
              </a:rPr>
              <a:t>Anketēto lauksaimnieku vecumstruktūra</a:t>
            </a:r>
          </a:p>
        </p:txBody>
      </p:sp>
      <p:graphicFrame>
        <p:nvGraphicFramePr>
          <p:cNvPr id="5" name="Chart 4"/>
          <p:cNvGraphicFramePr>
            <a:graphicFrameLocks/>
          </p:cNvGraphicFramePr>
          <p:nvPr>
            <p:extLst>
              <p:ext uri="{D42A27DB-BD31-4B8C-83A1-F6EECF244321}">
                <p14:modId xmlns:p14="http://schemas.microsoft.com/office/powerpoint/2010/main" val="2255721289"/>
              </p:ext>
            </p:extLst>
          </p:nvPr>
        </p:nvGraphicFramePr>
        <p:xfrm>
          <a:off x="179512" y="699542"/>
          <a:ext cx="7272808" cy="4299942"/>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6228184" y="3172041"/>
            <a:ext cx="2304256" cy="954107"/>
          </a:xfrm>
          <a:prstGeom prst="rect">
            <a:avLst/>
          </a:prstGeom>
          <a:solidFill>
            <a:schemeClr val="accent3">
              <a:lumMod val="40000"/>
              <a:lumOff val="60000"/>
            </a:schemeClr>
          </a:solidFill>
          <a:effectLst>
            <a:softEdge rad="317500"/>
          </a:effectLst>
        </p:spPr>
        <p:txBody>
          <a:bodyPr wrap="square">
            <a:spAutoFit/>
          </a:bodyPr>
          <a:lstStyle/>
          <a:p>
            <a:pPr algn="ctr"/>
            <a:r>
              <a:rPr lang="lv-LV" sz="2800" b="1" dirty="0" smtClean="0">
                <a:solidFill>
                  <a:srgbClr val="C00000"/>
                </a:solidFill>
              </a:rPr>
              <a:t>61%</a:t>
            </a:r>
            <a:r>
              <a:rPr lang="lv-LV" sz="2800" dirty="0"/>
              <a:t> </a:t>
            </a:r>
            <a:r>
              <a:rPr lang="lv-LV" sz="2800" dirty="0" smtClean="0"/>
              <a:t>– vecumā līdz 40 gadiem</a:t>
            </a:r>
            <a:endParaRPr lang="lv-LV" sz="2800" b="1" dirty="0">
              <a:solidFill>
                <a:srgbClr val="C00000"/>
              </a:solidFill>
            </a:endParaRPr>
          </a:p>
        </p:txBody>
      </p:sp>
      <p:sp>
        <p:nvSpPr>
          <p:cNvPr id="6" name="Arc 5"/>
          <p:cNvSpPr/>
          <p:nvPr/>
        </p:nvSpPr>
        <p:spPr>
          <a:xfrm>
            <a:off x="2195736" y="1492137"/>
            <a:ext cx="3312000" cy="3312000"/>
          </a:xfrm>
          <a:prstGeom prst="arc">
            <a:avLst>
              <a:gd name="adj1" fmla="val 16200000"/>
              <a:gd name="adj2" fmla="val 7586728"/>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Tree>
    <p:extLst>
      <p:ext uri="{BB962C8B-B14F-4D97-AF65-F5344CB8AC3E}">
        <p14:creationId xmlns:p14="http://schemas.microsoft.com/office/powerpoint/2010/main" val="353779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b="1" dirty="0">
                <a:solidFill>
                  <a:schemeClr val="accent3">
                    <a:lumMod val="50000"/>
                  </a:schemeClr>
                </a:solidFill>
              </a:rPr>
              <a:t>Saimniecību sadalījums pēc </a:t>
            </a:r>
            <a:r>
              <a:rPr lang="lv-LV" sz="3200" b="1" dirty="0" smtClean="0">
                <a:solidFill>
                  <a:schemeClr val="accent3">
                    <a:lumMod val="50000"/>
                  </a:schemeClr>
                </a:solidFill>
              </a:rPr>
              <a:t>pieaugušo ģimenes </a:t>
            </a:r>
            <a:r>
              <a:rPr lang="lv-LV" sz="3200" b="1" dirty="0">
                <a:solidFill>
                  <a:schemeClr val="accent3">
                    <a:lumMod val="50000"/>
                  </a:schemeClr>
                </a:solidFill>
              </a:rPr>
              <a:t>locekļu iesaistes līmeņa saimniecības darbos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7621837"/>
              </p:ext>
            </p:extLst>
          </p:nvPr>
        </p:nvGraphicFramePr>
        <p:xfrm>
          <a:off x="-1548680" y="1203598"/>
          <a:ext cx="12817424" cy="38198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8417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43374</TotalTime>
  <Words>4890</Words>
  <Application>Microsoft Office PowerPoint</Application>
  <PresentationFormat>On-screen Show (16:9)</PresentationFormat>
  <Paragraphs>639</Paragraphs>
  <Slides>56</Slides>
  <Notes>56</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“Mazo lauku saimniecību  attīstības iespējas Latvijā”</vt:lpstr>
      <vt:lpstr>Par pētījumu</vt:lpstr>
      <vt:lpstr>Respondentu sadalījums</vt:lpstr>
      <vt:lpstr>Kāpēc mēs to darījām?</vt:lpstr>
      <vt:lpstr>Pētījuma izpētes bloki</vt:lpstr>
      <vt:lpstr>Mazo un vidējo lauku saimniecību kapacitāšu novērtējums</vt:lpstr>
      <vt:lpstr>Saimniecības darbības ilgums</vt:lpstr>
      <vt:lpstr>Anketēto lauksaimnieku vecumstruktūra</vt:lpstr>
      <vt:lpstr>Saimniecību sadalījums pēc pieaugušo ģimenes locekļu iesaistes līmeņa saimniecības darbos</vt:lpstr>
      <vt:lpstr>Aptaujāto lauksaimnieku izglītības līmenis</vt:lpstr>
      <vt:lpstr>Aptaujāto lauksaimnieku izglītības līmenis</vt:lpstr>
      <vt:lpstr>Lauksaimnieku praktisko zināšanu  pašvērtējums desmit ballu sistēmā (saimniecības darbības jomā)</vt:lpstr>
      <vt:lpstr>Kādu zināšanu pietrūkst ikdienas darbībā (lauksaimnieku pašu vērtējumā)</vt:lpstr>
      <vt:lpstr>Lauksaimnieku zināšanas un prasmes konsultantu vērtējumā</vt:lpstr>
      <vt:lpstr>Jomas, kurās lauksaimnieki visbiežāk izmanto konsultantu pakalpojumus (konsultantu vērtējums)</vt:lpstr>
      <vt:lpstr>Lauksaimnieku dalība ar kooperāciju  nesaistītās organizācijās</vt:lpstr>
      <vt:lpstr>Saimniecības ražošanas profils</vt:lpstr>
      <vt:lpstr>Anketēto saimniecību struktūra pēc apgrozījuma uz ha (Eur) </vt:lpstr>
      <vt:lpstr>Apgrozījums no ha (Eur) un saimnieka apmierinātības līmenis ar saimniecības darbību (ballēs)</vt:lpstr>
      <vt:lpstr>Problēmas mazo un vidējo lauku saimniecību kooperācijā</vt:lpstr>
      <vt:lpstr>Saimniecību iesaiste  formālās un neformālās kopdarbības formās</vt:lpstr>
      <vt:lpstr>Saimniecību iesaiste formālās un neformālās kopdarbības formās pa reģioniem, %</vt:lpstr>
      <vt:lpstr>Apsvērumi, kas rosināja kopdarbībai (tiem, kas izmanto kādu kopdarbības formu) </vt:lpstr>
      <vt:lpstr>Šķēršļi, kas lauksaimniekiem traucē izveidot/attīstīt sadarbību/kopdarbību </vt:lpstr>
      <vt:lpstr>Saimnieki, kuri šobrīd neizmanto nevienu kopdarbības formu, iestātos kooperatīvā, ja ...</vt:lpstr>
      <vt:lpstr>Saimnieki, kuri šobrīd neizmanto nevienu kopdarbības formu, kooperētos ...</vt:lpstr>
      <vt:lpstr>Saimnieka uzticības līmenis kooperācijai</vt:lpstr>
      <vt:lpstr>Mazo un vidējo lauku saimniecību saražotās produkcijas realizācijas kanāli</vt:lpstr>
      <vt:lpstr>Aptuvenais saimniecībā saražotās lauksaimniecības produkcijas (t.sk. pārstrāde) īpatsvars, ko saimniecība pārdod</vt:lpstr>
      <vt:lpstr>Saimnieku izmantotie kanāli saražotās produkcijas realizācijai  (vidējais prioritātes rādītājs) </vt:lpstr>
      <vt:lpstr>Saimnieka vērtējums par izmantoto  realizācijas kanālu pastāvīgumu un drošumu</vt:lpstr>
      <vt:lpstr>Saražotās produkcijas ideālais  realizācijas kanāls saimnieku skatījumā</vt:lpstr>
      <vt:lpstr>Piegādes kanāliem, kuriem tiek organizēta piegāde, racionālākais attālums  saimnieku skatījumā ir LĪDZ ....</vt:lpstr>
      <vt:lpstr>Mazo un vidējo lauku saimniecību vēlme mainīties un attīstīties, to attīstības plāni/ vīzijas</vt:lpstr>
      <vt:lpstr> Stimuls, kas liek uzturēt saimniecību</vt:lpstr>
      <vt:lpstr>Saimnieka vērtējums par to vai viņš ir atradis racionālāko savas zemes izmantošanas veidu</vt:lpstr>
      <vt:lpstr>Saimnieka apmierinātības līmenis ar savas saimniecības darbību</vt:lpstr>
      <vt:lpstr>Saimnieka vērtējums no saimniecības  attīstības perspektīvu viedokļa</vt:lpstr>
      <vt:lpstr>Aptaujāto lauksaimnieku plānotie  darbības apjomi tuvāko 3 gadu laikā</vt:lpstr>
      <vt:lpstr>Nepieciešamība un lauksaimnieku vēlme un motivācija kaut ko mainīt saimniecības darbībā konsultantu skatījumā</vt:lpstr>
      <vt:lpstr>Apstākļi vai šķēršļi, kas līdz šim traucējuši (vai varētu traucēt nākotnē) īstenot saimniecības attīstības plānus</vt:lpstr>
      <vt:lpstr>Produkcijas nepārdošanas cēloņi saimniecībām,  kas ražo produkciju tikai pašpatēriņam</vt:lpstr>
      <vt:lpstr>Saimnieku vēlme/ gatavība atsaukties uz  ārēju piedāvājumu un ražot konkrētu produktu</vt:lpstr>
      <vt:lpstr>Saimnieku plāni un mērķi ārējo finanšu līdzekļu piesaistei saimniecības attīstībai</vt:lpstr>
      <vt:lpstr>Saimnieciskās darbības plānotās paplašināšanas vai dažādošanas gadījumā nepieciešamais atbalsta veids pēc  svarīguma</vt:lpstr>
      <vt:lpstr>Saimnieka vēlamā ģimenes ienākumu struktūra saimniecībā nopelnītais % / ārpus saimniecības nopelnītais %</vt:lpstr>
      <vt:lpstr>Cilvēki, kurus saimnieki iesaista lēmumu pieņemšanā saistībā ar saimniecības attīstību</vt:lpstr>
      <vt:lpstr>Kopsavilkums</vt:lpstr>
      <vt:lpstr>Kopsavilkums</vt:lpstr>
      <vt:lpstr>Kopsavilkums</vt:lpstr>
      <vt:lpstr>Kopsavilkums</vt:lpstr>
      <vt:lpstr>Kopsavilkums</vt:lpstr>
      <vt:lpstr>Secinājumi</vt:lpstr>
      <vt:lpstr>Secinājumi</vt:lpstr>
      <vt:lpstr>Secinājumi</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“Mazo lauku saimniecību  attīstības iespējas Latvijā”</dc:title>
  <dc:creator>Agnese Radžele-Šulce</dc:creator>
  <cp:lastModifiedBy>Ilze Rūtenberga</cp:lastModifiedBy>
  <cp:revision>304</cp:revision>
  <cp:lastPrinted>2017-12-11T15:51:07Z</cp:lastPrinted>
  <dcterms:created xsi:type="dcterms:W3CDTF">2017-09-24T17:05:18Z</dcterms:created>
  <dcterms:modified xsi:type="dcterms:W3CDTF">2017-12-13T12:07:41Z</dcterms:modified>
</cp:coreProperties>
</file>