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sldIdLst>
    <p:sldId id="265" r:id="rId3"/>
    <p:sldId id="279" r:id="rId4"/>
    <p:sldId id="266" r:id="rId5"/>
    <p:sldId id="267" r:id="rId6"/>
    <p:sldId id="280" r:id="rId7"/>
    <p:sldId id="268" r:id="rId8"/>
    <p:sldId id="276" r:id="rId9"/>
    <p:sldId id="277" r:id="rId10"/>
    <p:sldId id="256" r:id="rId11"/>
    <p:sldId id="281" r:id="rId12"/>
    <p:sldId id="292" r:id="rId13"/>
    <p:sldId id="282" r:id="rId14"/>
    <p:sldId id="284" r:id="rId15"/>
    <p:sldId id="283" r:id="rId16"/>
    <p:sldId id="285" r:id="rId17"/>
    <p:sldId id="286" r:id="rId18"/>
    <p:sldId id="289" r:id="rId19"/>
    <p:sldId id="291" r:id="rId20"/>
    <p:sldId id="257" r:id="rId21"/>
    <p:sldId id="278" r:id="rId22"/>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ietotajs\Documents\Meex%20dokument&#257;cija\ME&#381;A%20REN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lv-LV"/>
              <a:t>Mežaudzes tīrā tagadnes vērtība, € (r=3%)</a:t>
            </a:r>
            <a:endParaRPr lang="en-GB"/>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lv-LV"/>
        </a:p>
      </c:txPr>
    </c:title>
    <c:autoTitleDeleted val="0"/>
    <c:plotArea>
      <c:layout/>
      <c:lineChart>
        <c:grouping val="standard"/>
        <c:varyColors val="0"/>
        <c:ser>
          <c:idx val="0"/>
          <c:order val="0"/>
          <c:spPr>
            <a:ln w="22225" cap="rnd" cmpd="sng" algn="ctr">
              <a:solidFill>
                <a:schemeClr val="accent1"/>
              </a:solidFill>
              <a:round/>
            </a:ln>
            <a:effectLst/>
          </c:spPr>
          <c:marker>
            <c:symbol val="none"/>
          </c:marker>
          <c:trendline>
            <c:spPr>
              <a:ln w="9525" cap="rnd">
                <a:solidFill>
                  <a:schemeClr val="accent1"/>
                </a:solidFill>
              </a:ln>
              <a:effectLst/>
            </c:spPr>
            <c:trendlineType val="poly"/>
            <c:order val="5"/>
            <c:dispRSqr val="1"/>
            <c:dispEq val="1"/>
            <c:trendlineLbl>
              <c:layout>
                <c:manualLayout>
                  <c:x val="-0.14913254593175854"/>
                  <c:y val="-1.430555555555555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lv-LV"/>
                </a:p>
              </c:txPr>
            </c:trendlineLbl>
          </c:trendline>
          <c:cat>
            <c:numRef>
              <c:f>Sheet1!$B$20:$B$30</c:f>
              <c:numCache>
                <c:formatCode>General</c:formatCode>
                <c:ptCount val="11"/>
                <c:pt idx="0">
                  <c:v>1</c:v>
                </c:pt>
                <c:pt idx="1">
                  <c:v>11</c:v>
                </c:pt>
                <c:pt idx="2">
                  <c:v>21</c:v>
                </c:pt>
                <c:pt idx="3">
                  <c:v>31</c:v>
                </c:pt>
                <c:pt idx="4">
                  <c:v>41</c:v>
                </c:pt>
                <c:pt idx="5">
                  <c:v>51</c:v>
                </c:pt>
                <c:pt idx="6">
                  <c:v>61</c:v>
                </c:pt>
                <c:pt idx="7">
                  <c:v>71</c:v>
                </c:pt>
                <c:pt idx="8">
                  <c:v>81</c:v>
                </c:pt>
                <c:pt idx="9">
                  <c:v>91</c:v>
                </c:pt>
                <c:pt idx="10">
                  <c:v>101</c:v>
                </c:pt>
              </c:numCache>
            </c:numRef>
          </c:cat>
          <c:val>
            <c:numRef>
              <c:f>Sheet1!$W$20:$W$30</c:f>
              <c:numCache>
                <c:formatCode>0</c:formatCode>
                <c:ptCount val="11"/>
                <c:pt idx="0">
                  <c:v>4175.5423303859952</c:v>
                </c:pt>
                <c:pt idx="1">
                  <c:v>5611.9236468298068</c:v>
                </c:pt>
                <c:pt idx="2">
                  <c:v>7542.3000249825191</c:v>
                </c:pt>
                <c:pt idx="3">
                  <c:v>5646.9844578809289</c:v>
                </c:pt>
                <c:pt idx="4">
                  <c:v>7589.4188232272099</c:v>
                </c:pt>
                <c:pt idx="5">
                  <c:v>7392.6681826169824</c:v>
                </c:pt>
                <c:pt idx="6">
                  <c:v>9935.4717740544475</c:v>
                </c:pt>
                <c:pt idx="7">
                  <c:v>9221.3771700423149</c:v>
                </c:pt>
                <c:pt idx="8">
                  <c:v>12393.103735309152</c:v>
                </c:pt>
                <c:pt idx="9">
                  <c:v>16655.639017172129</c:v>
                </c:pt>
                <c:pt idx="10">
                  <c:v>22384.13</c:v>
                </c:pt>
              </c:numCache>
            </c:numRef>
          </c:val>
          <c:smooth val="0"/>
          <c:extLst>
            <c:ext xmlns:c16="http://schemas.microsoft.com/office/drawing/2014/chart" uri="{C3380CC4-5D6E-409C-BE32-E72D297353CC}">
              <c16:uniqueId val="{00000000-796D-4360-B608-207B9DFE6982}"/>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75796960"/>
        <c:axId val="175798272"/>
      </c:lineChart>
      <c:catAx>
        <c:axId val="17579696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lv-LV"/>
          </a:p>
        </c:txPr>
        <c:crossAx val="175798272"/>
        <c:crosses val="autoZero"/>
        <c:auto val="1"/>
        <c:lblAlgn val="ctr"/>
        <c:lblOffset val="100"/>
        <c:noMultiLvlLbl val="0"/>
      </c:catAx>
      <c:valAx>
        <c:axId val="1757982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lv-LV"/>
          </a:p>
        </c:txPr>
        <c:crossAx val="17579696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379955079293863E-2"/>
          <c:y val="6.3743548108898096E-2"/>
          <c:w val="0.93633280409639841"/>
          <c:h val="0.84424038313522498"/>
        </c:manualLayout>
      </c:layout>
      <c:barChart>
        <c:barDir val="col"/>
        <c:grouping val="clustered"/>
        <c:varyColors val="0"/>
        <c:ser>
          <c:idx val="0"/>
          <c:order val="0"/>
          <c:invertIfNegative val="0"/>
          <c:dPt>
            <c:idx val="0"/>
            <c:invertIfNegative val="0"/>
            <c:bubble3D val="0"/>
            <c:spPr>
              <a:solidFill>
                <a:srgbClr val="92D050"/>
              </a:solidFill>
            </c:spPr>
            <c:extLst>
              <c:ext xmlns:c16="http://schemas.microsoft.com/office/drawing/2014/chart" uri="{C3380CC4-5D6E-409C-BE32-E72D297353CC}">
                <c16:uniqueId val="{00000001-F4C5-4698-87A4-A0FD1176BC30}"/>
              </c:ext>
            </c:extLst>
          </c:dPt>
          <c:dPt>
            <c:idx val="1"/>
            <c:invertIfNegative val="0"/>
            <c:bubble3D val="0"/>
            <c:spPr>
              <a:solidFill>
                <a:srgbClr val="92D050"/>
              </a:solidFill>
            </c:spPr>
            <c:extLst>
              <c:ext xmlns:c16="http://schemas.microsoft.com/office/drawing/2014/chart" uri="{C3380CC4-5D6E-409C-BE32-E72D297353CC}">
                <c16:uniqueId val="{00000003-F4C5-4698-87A4-A0FD1176BC30}"/>
              </c:ext>
            </c:extLst>
          </c:dPt>
          <c:dPt>
            <c:idx val="2"/>
            <c:invertIfNegative val="0"/>
            <c:bubble3D val="0"/>
            <c:spPr>
              <a:solidFill>
                <a:srgbClr val="92D050"/>
              </a:solidFill>
            </c:spPr>
            <c:extLst>
              <c:ext xmlns:c16="http://schemas.microsoft.com/office/drawing/2014/chart" uri="{C3380CC4-5D6E-409C-BE32-E72D297353CC}">
                <c16:uniqueId val="{00000005-F4C5-4698-87A4-A0FD1176BC30}"/>
              </c:ext>
            </c:extLst>
          </c:dPt>
          <c:dPt>
            <c:idx val="4"/>
            <c:invertIfNegative val="0"/>
            <c:bubble3D val="0"/>
            <c:spPr>
              <a:solidFill>
                <a:srgbClr val="92D050"/>
              </a:solidFill>
            </c:spPr>
            <c:extLst>
              <c:ext xmlns:c16="http://schemas.microsoft.com/office/drawing/2014/chart" uri="{C3380CC4-5D6E-409C-BE32-E72D297353CC}">
                <c16:uniqueId val="{00000007-F4C5-4698-87A4-A0FD1176BC30}"/>
              </c:ext>
            </c:extLst>
          </c:dPt>
          <c:dPt>
            <c:idx val="5"/>
            <c:invertIfNegative val="0"/>
            <c:bubble3D val="0"/>
            <c:spPr>
              <a:solidFill>
                <a:srgbClr val="17F20C"/>
              </a:solidFill>
            </c:spPr>
            <c:extLst>
              <c:ext xmlns:c16="http://schemas.microsoft.com/office/drawing/2014/chart" uri="{C3380CC4-5D6E-409C-BE32-E72D297353CC}">
                <c16:uniqueId val="{00000009-F4C5-4698-87A4-A0FD1176BC30}"/>
              </c:ext>
            </c:extLst>
          </c:dPt>
          <c:dPt>
            <c:idx val="6"/>
            <c:invertIfNegative val="0"/>
            <c:bubble3D val="0"/>
            <c:spPr>
              <a:solidFill>
                <a:srgbClr val="17F20C"/>
              </a:solidFill>
            </c:spPr>
            <c:extLst>
              <c:ext xmlns:c16="http://schemas.microsoft.com/office/drawing/2014/chart" uri="{C3380CC4-5D6E-409C-BE32-E72D297353CC}">
                <c16:uniqueId val="{0000000B-F4C5-4698-87A4-A0FD1176BC30}"/>
              </c:ext>
            </c:extLst>
          </c:dPt>
          <c:dPt>
            <c:idx val="7"/>
            <c:invertIfNegative val="0"/>
            <c:bubble3D val="0"/>
            <c:spPr>
              <a:solidFill>
                <a:srgbClr val="17F20C"/>
              </a:solidFill>
            </c:spPr>
            <c:extLst>
              <c:ext xmlns:c16="http://schemas.microsoft.com/office/drawing/2014/chart" uri="{C3380CC4-5D6E-409C-BE32-E72D297353CC}">
                <c16:uniqueId val="{0000000D-F4C5-4698-87A4-A0FD1176BC30}"/>
              </c:ext>
            </c:extLst>
          </c:dPt>
          <c:dPt>
            <c:idx val="8"/>
            <c:invertIfNegative val="0"/>
            <c:bubble3D val="0"/>
            <c:spPr>
              <a:solidFill>
                <a:srgbClr val="17F20C"/>
              </a:solidFill>
            </c:spPr>
            <c:extLst>
              <c:ext xmlns:c16="http://schemas.microsoft.com/office/drawing/2014/chart" uri="{C3380CC4-5D6E-409C-BE32-E72D297353CC}">
                <c16:uniqueId val="{0000000F-F4C5-4698-87A4-A0FD1176BC30}"/>
              </c:ext>
            </c:extLst>
          </c:dPt>
          <c:dPt>
            <c:idx val="9"/>
            <c:invertIfNegative val="0"/>
            <c:bubble3D val="0"/>
            <c:spPr>
              <a:solidFill>
                <a:srgbClr val="7030A0"/>
              </a:solidFill>
            </c:spPr>
            <c:extLst>
              <c:ext xmlns:c16="http://schemas.microsoft.com/office/drawing/2014/chart" uri="{C3380CC4-5D6E-409C-BE32-E72D297353CC}">
                <c16:uniqueId val="{00000011-F4C5-4698-87A4-A0FD1176BC30}"/>
              </c:ext>
            </c:extLst>
          </c:dPt>
          <c:dPt>
            <c:idx val="10"/>
            <c:invertIfNegative val="0"/>
            <c:bubble3D val="0"/>
            <c:spPr>
              <a:solidFill>
                <a:srgbClr val="7030A0"/>
              </a:solidFill>
            </c:spPr>
            <c:extLst>
              <c:ext xmlns:c16="http://schemas.microsoft.com/office/drawing/2014/chart" uri="{C3380CC4-5D6E-409C-BE32-E72D297353CC}">
                <c16:uniqueId val="{00000013-F4C5-4698-87A4-A0FD1176BC30}"/>
              </c:ext>
            </c:extLst>
          </c:dPt>
          <c:dPt>
            <c:idx val="11"/>
            <c:invertIfNegative val="0"/>
            <c:bubble3D val="0"/>
            <c:spPr>
              <a:solidFill>
                <a:srgbClr val="7030A0"/>
              </a:solidFill>
            </c:spPr>
            <c:extLst>
              <c:ext xmlns:c16="http://schemas.microsoft.com/office/drawing/2014/chart" uri="{C3380CC4-5D6E-409C-BE32-E72D297353CC}">
                <c16:uniqueId val="{00000015-F4C5-4698-87A4-A0FD1176BC30}"/>
              </c:ext>
            </c:extLst>
          </c:dPt>
          <c:dPt>
            <c:idx val="12"/>
            <c:invertIfNegative val="0"/>
            <c:bubble3D val="0"/>
            <c:spPr>
              <a:solidFill>
                <a:srgbClr val="7030A0"/>
              </a:solidFill>
            </c:spPr>
            <c:extLst>
              <c:ext xmlns:c16="http://schemas.microsoft.com/office/drawing/2014/chart" uri="{C3380CC4-5D6E-409C-BE32-E72D297353CC}">
                <c16:uniqueId val="{00000017-F4C5-4698-87A4-A0FD1176BC30}"/>
              </c:ext>
            </c:extLst>
          </c:dPt>
          <c:dPt>
            <c:idx val="13"/>
            <c:invertIfNegative val="0"/>
            <c:bubble3D val="0"/>
            <c:spPr>
              <a:solidFill>
                <a:srgbClr val="7030A0"/>
              </a:solidFill>
            </c:spPr>
            <c:extLst>
              <c:ext xmlns:c16="http://schemas.microsoft.com/office/drawing/2014/chart" uri="{C3380CC4-5D6E-409C-BE32-E72D297353CC}">
                <c16:uniqueId val="{00000019-F4C5-4698-87A4-A0FD1176BC30}"/>
              </c:ext>
            </c:extLst>
          </c:dPt>
          <c:dPt>
            <c:idx val="20"/>
            <c:invertIfNegative val="0"/>
            <c:bubble3D val="0"/>
            <c:spPr>
              <a:solidFill>
                <a:srgbClr val="FF0066"/>
              </a:solidFill>
            </c:spPr>
            <c:extLst>
              <c:ext xmlns:c16="http://schemas.microsoft.com/office/drawing/2014/chart" uri="{C3380CC4-5D6E-409C-BE32-E72D297353CC}">
                <c16:uniqueId val="{0000001B-F4C5-4698-87A4-A0FD1176BC30}"/>
              </c:ext>
            </c:extLst>
          </c:dPt>
          <c:dPt>
            <c:idx val="21"/>
            <c:invertIfNegative val="0"/>
            <c:bubble3D val="0"/>
            <c:spPr>
              <a:solidFill>
                <a:srgbClr val="FF0066"/>
              </a:solidFill>
            </c:spPr>
            <c:extLst>
              <c:ext xmlns:c16="http://schemas.microsoft.com/office/drawing/2014/chart" uri="{C3380CC4-5D6E-409C-BE32-E72D297353CC}">
                <c16:uniqueId val="{0000001D-F4C5-4698-87A4-A0FD1176BC30}"/>
              </c:ext>
            </c:extLst>
          </c:dPt>
          <c:dPt>
            <c:idx val="22"/>
            <c:invertIfNegative val="0"/>
            <c:bubble3D val="0"/>
            <c:spPr>
              <a:solidFill>
                <a:srgbClr val="FF0066"/>
              </a:solidFill>
            </c:spPr>
            <c:extLst>
              <c:ext xmlns:c16="http://schemas.microsoft.com/office/drawing/2014/chart" uri="{C3380CC4-5D6E-409C-BE32-E72D297353CC}">
                <c16:uniqueId val="{0000001F-F4C5-4698-87A4-A0FD1176BC30}"/>
              </c:ext>
            </c:extLst>
          </c:dPt>
          <c:dPt>
            <c:idx val="23"/>
            <c:invertIfNegative val="0"/>
            <c:bubble3D val="0"/>
            <c:spPr>
              <a:solidFill>
                <a:srgbClr val="FF0066"/>
              </a:solidFill>
            </c:spPr>
            <c:extLst>
              <c:ext xmlns:c16="http://schemas.microsoft.com/office/drawing/2014/chart" uri="{C3380CC4-5D6E-409C-BE32-E72D297353CC}">
                <c16:uniqueId val="{00000021-F4C5-4698-87A4-A0FD1176BC30}"/>
              </c:ext>
            </c:extLst>
          </c:dPt>
          <c:dPt>
            <c:idx val="24"/>
            <c:invertIfNegative val="0"/>
            <c:bubble3D val="0"/>
            <c:spPr>
              <a:solidFill>
                <a:srgbClr val="FF0066"/>
              </a:solidFill>
            </c:spPr>
            <c:extLst>
              <c:ext xmlns:c16="http://schemas.microsoft.com/office/drawing/2014/chart" uri="{C3380CC4-5D6E-409C-BE32-E72D297353CC}">
                <c16:uniqueId val="{00000023-F4C5-4698-87A4-A0FD1176BC30}"/>
              </c:ext>
            </c:extLst>
          </c:dPt>
          <c:dPt>
            <c:idx val="25"/>
            <c:invertIfNegative val="0"/>
            <c:bubble3D val="0"/>
            <c:spPr>
              <a:solidFill>
                <a:srgbClr val="FF0066"/>
              </a:solidFill>
            </c:spPr>
            <c:extLst>
              <c:ext xmlns:c16="http://schemas.microsoft.com/office/drawing/2014/chart" uri="{C3380CC4-5D6E-409C-BE32-E72D297353CC}">
                <c16:uniqueId val="{00000025-F4C5-4698-87A4-A0FD1176BC30}"/>
              </c:ext>
            </c:extLst>
          </c:dPt>
          <c:dPt>
            <c:idx val="26"/>
            <c:invertIfNegative val="0"/>
            <c:bubble3D val="0"/>
            <c:spPr>
              <a:solidFill>
                <a:srgbClr val="F1900F"/>
              </a:solidFill>
            </c:spPr>
            <c:extLst>
              <c:ext xmlns:c16="http://schemas.microsoft.com/office/drawing/2014/chart" uri="{C3380CC4-5D6E-409C-BE32-E72D297353CC}">
                <c16:uniqueId val="{00000027-F4C5-4698-87A4-A0FD1176BC30}"/>
              </c:ext>
            </c:extLst>
          </c:dPt>
          <c:dPt>
            <c:idx val="27"/>
            <c:invertIfNegative val="0"/>
            <c:bubble3D val="0"/>
            <c:spPr>
              <a:solidFill>
                <a:srgbClr val="F1900F"/>
              </a:solidFill>
            </c:spPr>
            <c:extLst>
              <c:ext xmlns:c16="http://schemas.microsoft.com/office/drawing/2014/chart" uri="{C3380CC4-5D6E-409C-BE32-E72D297353CC}">
                <c16:uniqueId val="{00000029-F4C5-4698-87A4-A0FD1176BC30}"/>
              </c:ext>
            </c:extLst>
          </c:dPt>
          <c:dPt>
            <c:idx val="28"/>
            <c:invertIfNegative val="0"/>
            <c:bubble3D val="0"/>
            <c:spPr>
              <a:solidFill>
                <a:srgbClr val="F1900F"/>
              </a:solidFill>
            </c:spPr>
            <c:extLst>
              <c:ext xmlns:c16="http://schemas.microsoft.com/office/drawing/2014/chart" uri="{C3380CC4-5D6E-409C-BE32-E72D297353CC}">
                <c16:uniqueId val="{0000002B-F4C5-4698-87A4-A0FD1176BC30}"/>
              </c:ext>
            </c:extLst>
          </c:dPt>
          <c:dPt>
            <c:idx val="29"/>
            <c:invertIfNegative val="0"/>
            <c:bubble3D val="0"/>
            <c:spPr>
              <a:solidFill>
                <a:srgbClr val="F1900F"/>
              </a:solidFill>
            </c:spPr>
            <c:extLst>
              <c:ext xmlns:c16="http://schemas.microsoft.com/office/drawing/2014/chart" uri="{C3380CC4-5D6E-409C-BE32-E72D297353CC}">
                <c16:uniqueId val="{0000002D-F4C5-4698-87A4-A0FD1176BC30}"/>
              </c:ext>
            </c:extLst>
          </c:dPt>
          <c:dPt>
            <c:idx val="30"/>
            <c:invertIfNegative val="0"/>
            <c:bubble3D val="0"/>
            <c:spPr>
              <a:solidFill>
                <a:srgbClr val="F1900F"/>
              </a:solidFill>
            </c:spPr>
            <c:extLst>
              <c:ext xmlns:c16="http://schemas.microsoft.com/office/drawing/2014/chart" uri="{C3380CC4-5D6E-409C-BE32-E72D297353CC}">
                <c16:uniqueId val="{0000002F-F4C5-4698-87A4-A0FD1176BC30}"/>
              </c:ext>
            </c:extLst>
          </c:dPt>
          <c:dPt>
            <c:idx val="31"/>
            <c:invertIfNegative val="0"/>
            <c:bubble3D val="0"/>
            <c:spPr>
              <a:solidFill>
                <a:srgbClr val="F1900F"/>
              </a:solidFill>
            </c:spPr>
            <c:extLst>
              <c:ext xmlns:c16="http://schemas.microsoft.com/office/drawing/2014/chart" uri="{C3380CC4-5D6E-409C-BE32-E72D297353CC}">
                <c16:uniqueId val="{00000031-F4C5-4698-87A4-A0FD1176BC30}"/>
              </c:ext>
            </c:extLst>
          </c:dPt>
          <c:cat>
            <c:strRef>
              <c:f>Sheet1!$C$6:$C$250</c:f>
              <c:strCache>
                <c:ptCount val="32"/>
                <c:pt idx="0">
                  <c:v>Baltalksnis Ia</c:v>
                </c:pt>
                <c:pt idx="1">
                  <c:v>Baltalksnis I</c:v>
                </c:pt>
                <c:pt idx="2">
                  <c:v>Baltalksnis II</c:v>
                </c:pt>
                <c:pt idx="3">
                  <c:v>Baltalksnis III</c:v>
                </c:pt>
                <c:pt idx="4">
                  <c:v>Baltalksnis IV</c:v>
                </c:pt>
                <c:pt idx="5">
                  <c:v>Apse IA</c:v>
                </c:pt>
                <c:pt idx="6">
                  <c:v>Apse I</c:v>
                </c:pt>
                <c:pt idx="7">
                  <c:v>Apse II</c:v>
                </c:pt>
                <c:pt idx="8">
                  <c:v>Apse III</c:v>
                </c:pt>
                <c:pt idx="9">
                  <c:v>Melnalksnis IA</c:v>
                </c:pt>
                <c:pt idx="10">
                  <c:v>Melnalksnis I</c:v>
                </c:pt>
                <c:pt idx="11">
                  <c:v>Melnalksnis II</c:v>
                </c:pt>
                <c:pt idx="12">
                  <c:v>Melnalksnis III</c:v>
                </c:pt>
                <c:pt idx="13">
                  <c:v>Melnalksnis IV</c:v>
                </c:pt>
                <c:pt idx="14">
                  <c:v>Bērzs IA</c:v>
                </c:pt>
                <c:pt idx="15">
                  <c:v>Bērzs I</c:v>
                </c:pt>
                <c:pt idx="16">
                  <c:v>Bērzs II</c:v>
                </c:pt>
                <c:pt idx="17">
                  <c:v>Bērzs III</c:v>
                </c:pt>
                <c:pt idx="18">
                  <c:v>Bērzs IV</c:v>
                </c:pt>
                <c:pt idx="19">
                  <c:v>Bērzs V</c:v>
                </c:pt>
                <c:pt idx="20">
                  <c:v>Egle IA</c:v>
                </c:pt>
                <c:pt idx="21">
                  <c:v>Egle I</c:v>
                </c:pt>
                <c:pt idx="22">
                  <c:v>Egle II</c:v>
                </c:pt>
                <c:pt idx="23">
                  <c:v>Egle III</c:v>
                </c:pt>
                <c:pt idx="24">
                  <c:v>Egle IV</c:v>
                </c:pt>
                <c:pt idx="25">
                  <c:v>Egle V</c:v>
                </c:pt>
                <c:pt idx="26">
                  <c:v>Priede IA</c:v>
                </c:pt>
                <c:pt idx="27">
                  <c:v>Priede I</c:v>
                </c:pt>
                <c:pt idx="28">
                  <c:v>Priede II</c:v>
                </c:pt>
                <c:pt idx="29">
                  <c:v>Priede III</c:v>
                </c:pt>
                <c:pt idx="30">
                  <c:v>Priede IV</c:v>
                </c:pt>
                <c:pt idx="31">
                  <c:v>Priede V</c:v>
                </c:pt>
              </c:strCache>
            </c:strRef>
          </c:cat>
          <c:val>
            <c:numRef>
              <c:f>Sheet1!$AC$6:$AC$250</c:f>
              <c:numCache>
                <c:formatCode>0.00</c:formatCode>
                <c:ptCount val="32"/>
                <c:pt idx="0">
                  <c:v>62.31892705674997</c:v>
                </c:pt>
                <c:pt idx="1">
                  <c:v>34.950979492169573</c:v>
                </c:pt>
                <c:pt idx="2">
                  <c:v>29.614720840141736</c:v>
                </c:pt>
                <c:pt idx="3">
                  <c:v>-0.42456900508565004</c:v>
                </c:pt>
                <c:pt idx="4">
                  <c:v>-10.304863495327448</c:v>
                </c:pt>
                <c:pt idx="5">
                  <c:v>120.59254272110165</c:v>
                </c:pt>
                <c:pt idx="6">
                  <c:v>117.01590849146966</c:v>
                </c:pt>
                <c:pt idx="7">
                  <c:v>83.556713910906907</c:v>
                </c:pt>
                <c:pt idx="8">
                  <c:v>32.603384371919987</c:v>
                </c:pt>
                <c:pt idx="9">
                  <c:v>91.183956327607078</c:v>
                </c:pt>
                <c:pt idx="10">
                  <c:v>60.682020409308443</c:v>
                </c:pt>
                <c:pt idx="11">
                  <c:v>37.268431304961247</c:v>
                </c:pt>
                <c:pt idx="12">
                  <c:v>31.555869079015928</c:v>
                </c:pt>
                <c:pt idx="13">
                  <c:v>-1.1060386221712744</c:v>
                </c:pt>
                <c:pt idx="14">
                  <c:v>223.70417725476366</c:v>
                </c:pt>
                <c:pt idx="15">
                  <c:v>161.06198946668053</c:v>
                </c:pt>
                <c:pt idx="16">
                  <c:v>145.5083088170457</c:v>
                </c:pt>
                <c:pt idx="17">
                  <c:v>71.891308007406991</c:v>
                </c:pt>
                <c:pt idx="18">
                  <c:v>22.971419643554629</c:v>
                </c:pt>
                <c:pt idx="19">
                  <c:v>5.1335275145916279E-2</c:v>
                </c:pt>
                <c:pt idx="20">
                  <c:v>283.1787488493996</c:v>
                </c:pt>
                <c:pt idx="21">
                  <c:v>251.84254164997856</c:v>
                </c:pt>
                <c:pt idx="22">
                  <c:v>170.68990352522889</c:v>
                </c:pt>
                <c:pt idx="23">
                  <c:v>133.98662844213973</c:v>
                </c:pt>
                <c:pt idx="24">
                  <c:v>112.70508793749164</c:v>
                </c:pt>
                <c:pt idx="25">
                  <c:v>42.278329363322726</c:v>
                </c:pt>
                <c:pt idx="26">
                  <c:v>239.67947164665242</c:v>
                </c:pt>
                <c:pt idx="27">
                  <c:v>202.4949706125991</c:v>
                </c:pt>
                <c:pt idx="28">
                  <c:v>184.93775956992397</c:v>
                </c:pt>
                <c:pt idx="29">
                  <c:v>138.31646539725119</c:v>
                </c:pt>
                <c:pt idx="30">
                  <c:v>100.33902171714556</c:v>
                </c:pt>
                <c:pt idx="31">
                  <c:v>56.516907576306359</c:v>
                </c:pt>
              </c:numCache>
            </c:numRef>
          </c:val>
          <c:extLst>
            <c:ext xmlns:c16="http://schemas.microsoft.com/office/drawing/2014/chart" uri="{C3380CC4-5D6E-409C-BE32-E72D297353CC}">
              <c16:uniqueId val="{00000032-F4C5-4698-87A4-A0FD1176BC30}"/>
            </c:ext>
          </c:extLst>
        </c:ser>
        <c:dLbls>
          <c:showLegendKey val="0"/>
          <c:showVal val="0"/>
          <c:showCatName val="0"/>
          <c:showSerName val="0"/>
          <c:showPercent val="0"/>
          <c:showBubbleSize val="0"/>
        </c:dLbls>
        <c:gapWidth val="150"/>
        <c:axId val="144793088"/>
        <c:axId val="144293232"/>
      </c:barChart>
      <c:catAx>
        <c:axId val="144793088"/>
        <c:scaling>
          <c:orientation val="minMax"/>
        </c:scaling>
        <c:delete val="0"/>
        <c:axPos val="b"/>
        <c:numFmt formatCode="General" sourceLinked="0"/>
        <c:majorTickMark val="none"/>
        <c:minorTickMark val="none"/>
        <c:tickLblPos val="nextTo"/>
        <c:crossAx val="144293232"/>
        <c:crosses val="autoZero"/>
        <c:auto val="1"/>
        <c:lblAlgn val="ctr"/>
        <c:lblOffset val="200"/>
        <c:noMultiLvlLbl val="0"/>
      </c:catAx>
      <c:valAx>
        <c:axId val="144293232"/>
        <c:scaling>
          <c:orientation val="minMax"/>
          <c:min val="-20"/>
        </c:scaling>
        <c:delete val="0"/>
        <c:axPos val="l"/>
        <c:majorGridlines/>
        <c:title>
          <c:tx>
            <c:rich>
              <a:bodyPr/>
              <a:lstStyle/>
              <a:p>
                <a:pPr>
                  <a:defRPr/>
                </a:pPr>
                <a:r>
                  <a:rPr lang="en-US"/>
                  <a:t>EUR</a:t>
                </a:r>
              </a:p>
            </c:rich>
          </c:tx>
          <c:layout>
            <c:manualLayout>
              <c:xMode val="edge"/>
              <c:yMode val="edge"/>
              <c:x val="1.9464623223573382E-3"/>
              <c:y val="0"/>
            </c:manualLayout>
          </c:layout>
          <c:overlay val="0"/>
        </c:title>
        <c:numFmt formatCode="0" sourceLinked="0"/>
        <c:majorTickMark val="none"/>
        <c:minorTickMark val="none"/>
        <c:tickLblPos val="nextTo"/>
        <c:crossAx val="144793088"/>
        <c:crosses val="autoZero"/>
        <c:crossBetween val="between"/>
        <c:majorUnit val="10"/>
        <c:minorUnit val="10"/>
      </c:valAx>
    </c:plotArea>
    <c:plotVisOnly val="1"/>
    <c:dispBlanksAs val="gap"/>
    <c:showDLblsOverMax val="0"/>
  </c:chart>
  <c:spPr>
    <a:ln>
      <a:noFill/>
    </a:ln>
  </c:spPr>
  <c:txPr>
    <a:bodyPr/>
    <a:lstStyle/>
    <a:p>
      <a:pPr>
        <a:defRPr sz="500"/>
      </a:pPr>
      <a:endParaRPr lang="lv-LV"/>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007214-7B70-114A-B1EB-FAF96F1738AF}"/>
              </a:ext>
            </a:extLst>
          </p:cNvPr>
          <p:cNvPicPr>
            <a:picLocks noChangeAspect="1"/>
          </p:cNvPicPr>
          <p:nvPr userDrawn="1"/>
        </p:nvPicPr>
        <p:blipFill>
          <a:blip r:embed="rId2"/>
          <a:stretch>
            <a:fillRect/>
          </a:stretch>
        </p:blipFill>
        <p:spPr>
          <a:xfrm>
            <a:off x="1259619" y="1051759"/>
            <a:ext cx="1547191" cy="622334"/>
          </a:xfrm>
          <a:prstGeom prst="rect">
            <a:avLst/>
          </a:prstGeom>
        </p:spPr>
      </p:pic>
      <p:sp>
        <p:nvSpPr>
          <p:cNvPr id="2" name="Title 1">
            <a:extLst>
              <a:ext uri="{FF2B5EF4-FFF2-40B4-BE49-F238E27FC236}">
                <a16:creationId xmlns:a16="http://schemas.microsoft.com/office/drawing/2014/main" id="{E9BB19B7-2487-6A4C-996C-56B99FC90863}"/>
              </a:ext>
            </a:extLst>
          </p:cNvPr>
          <p:cNvSpPr>
            <a:spLocks noGrp="1"/>
          </p:cNvSpPr>
          <p:nvPr>
            <p:ph type="title" hasCustomPrompt="1"/>
          </p:nvPr>
        </p:nvSpPr>
        <p:spPr>
          <a:xfrm>
            <a:off x="1180010" y="2549751"/>
            <a:ext cx="10515600" cy="1325563"/>
          </a:xfrm>
          <a:prstGeom prst="rect">
            <a:avLst/>
          </a:prstGeom>
        </p:spPr>
        <p:txBody>
          <a:bodyPr/>
          <a:lstStyle>
            <a:lvl1pPr>
              <a:lnSpc>
                <a:spcPct val="100000"/>
              </a:lnSpc>
              <a:defRPr/>
            </a:lvl1pPr>
          </a:lstStyle>
          <a:p>
            <a:pPr>
              <a:lnSpc>
                <a:spcPct val="100000"/>
              </a:lnSpc>
            </a:pPr>
            <a:r>
              <a:rPr lang="en-US" sz="4100" b="1" dirty="0">
                <a:solidFill>
                  <a:srgbClr val="034033"/>
                </a:solidFill>
                <a:latin typeface="Arial" panose="020B0604020202020204" pitchFamily="34" charset="0"/>
                <a:cs typeface="Arial" panose="020B0604020202020204" pitchFamily="34" charset="0"/>
              </a:rPr>
              <a:t>LOREM NON PA QUE </a:t>
            </a:r>
            <a:br>
              <a:rPr lang="en-US" sz="4100" b="1" dirty="0">
                <a:solidFill>
                  <a:srgbClr val="034033"/>
                </a:solidFill>
                <a:latin typeface="Arial" panose="020B0604020202020204" pitchFamily="34" charset="0"/>
                <a:cs typeface="Arial" panose="020B0604020202020204" pitchFamily="34" charset="0"/>
              </a:rPr>
            </a:br>
            <a:r>
              <a:rPr lang="en-US" sz="4100" b="1" dirty="0">
                <a:solidFill>
                  <a:srgbClr val="034033"/>
                </a:solidFill>
                <a:latin typeface="Arial" panose="020B0604020202020204" pitchFamily="34" charset="0"/>
                <a:cs typeface="Arial" panose="020B0604020202020204" pitchFamily="34" charset="0"/>
              </a:rPr>
              <a:t>VOLUPTAE OFF</a:t>
            </a:r>
          </a:p>
        </p:txBody>
      </p:sp>
      <p:sp>
        <p:nvSpPr>
          <p:cNvPr id="8" name="Text Placeholder 7">
            <a:extLst>
              <a:ext uri="{FF2B5EF4-FFF2-40B4-BE49-F238E27FC236}">
                <a16:creationId xmlns:a16="http://schemas.microsoft.com/office/drawing/2014/main" id="{11AC9B1A-3CB2-5F4B-9C95-578B6E9947C0}"/>
              </a:ext>
            </a:extLst>
          </p:cNvPr>
          <p:cNvSpPr>
            <a:spLocks noGrp="1"/>
          </p:cNvSpPr>
          <p:nvPr>
            <p:ph type="body" sz="quarter" idx="10" hasCustomPrompt="1"/>
          </p:nvPr>
        </p:nvSpPr>
        <p:spPr>
          <a:xfrm>
            <a:off x="1179513" y="3875088"/>
            <a:ext cx="6761162" cy="1112837"/>
          </a:xfrm>
          <a:prstGeom prst="rect">
            <a:avLst/>
          </a:prstGeom>
        </p:spPr>
        <p:txBody>
          <a:bodyPr/>
          <a:lstStyle>
            <a:lvl1pPr marL="0" indent="0">
              <a:buNone/>
              <a:defRPr sz="3400">
                <a:solidFill>
                  <a:srgbClr val="034033"/>
                </a:solidFill>
              </a:defRPr>
            </a:lvl1pPr>
          </a:lstStyle>
          <a:p>
            <a:pPr lvl="0"/>
            <a:r>
              <a:rPr lang="en-US" dirty="0" err="1"/>
              <a:t>Apakšvirsraksts</a:t>
            </a:r>
            <a:endParaRPr lang="en-US" dirty="0"/>
          </a:p>
        </p:txBody>
      </p:sp>
    </p:spTree>
    <p:extLst>
      <p:ext uri="{BB962C8B-B14F-4D97-AF65-F5344CB8AC3E}">
        <p14:creationId xmlns:p14="http://schemas.microsoft.com/office/powerpoint/2010/main" val="400087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A20849-610F-42C0-876A-A7B7844A3557}"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C7C0F-D926-444A-8FBF-1AFE10945EFE}" type="slidenum">
              <a:rPr lang="en-GB" smtClean="0"/>
              <a:t>‹#›</a:t>
            </a:fld>
            <a:endParaRPr lang="en-GB"/>
          </a:p>
        </p:txBody>
      </p:sp>
    </p:spTree>
    <p:extLst>
      <p:ext uri="{BB962C8B-B14F-4D97-AF65-F5344CB8AC3E}">
        <p14:creationId xmlns:p14="http://schemas.microsoft.com/office/powerpoint/2010/main" val="125459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7A20849-610F-42C0-876A-A7B7844A3557}" type="datetimeFigureOut">
              <a:rPr lang="en-GB" smtClean="0"/>
              <a:t>23/11/2022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C7C0F-D926-444A-8FBF-1AFE10945EFE}" type="slidenum">
              <a:rPr lang="en-GB" smtClean="0"/>
              <a:t>‹#›</a:t>
            </a:fld>
            <a:endParaRPr lang="en-GB"/>
          </a:p>
        </p:txBody>
      </p:sp>
    </p:spTree>
    <p:extLst>
      <p:ext uri="{BB962C8B-B14F-4D97-AF65-F5344CB8AC3E}">
        <p14:creationId xmlns:p14="http://schemas.microsoft.com/office/powerpoint/2010/main" val="2124673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7A20849-610F-42C0-876A-A7B7844A3557}" type="datetimeFigureOut">
              <a:rPr lang="en-GB" smtClean="0"/>
              <a:t>23/11/2022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DC7C0F-D926-444A-8FBF-1AFE10945EFE}" type="slidenum">
              <a:rPr lang="en-GB" smtClean="0"/>
              <a:t>‹#›</a:t>
            </a:fld>
            <a:endParaRPr lang="en-GB"/>
          </a:p>
        </p:txBody>
      </p:sp>
    </p:spTree>
    <p:extLst>
      <p:ext uri="{BB962C8B-B14F-4D97-AF65-F5344CB8AC3E}">
        <p14:creationId xmlns:p14="http://schemas.microsoft.com/office/powerpoint/2010/main" val="459762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A20849-610F-42C0-876A-A7B7844A3557}" type="datetimeFigureOut">
              <a:rPr lang="en-GB" smtClean="0"/>
              <a:t>23/11/2022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DC7C0F-D926-444A-8FBF-1AFE10945EFE}" type="slidenum">
              <a:rPr lang="en-GB" smtClean="0"/>
              <a:t>‹#›</a:t>
            </a:fld>
            <a:endParaRPr lang="en-GB"/>
          </a:p>
        </p:txBody>
      </p:sp>
    </p:spTree>
    <p:extLst>
      <p:ext uri="{BB962C8B-B14F-4D97-AF65-F5344CB8AC3E}">
        <p14:creationId xmlns:p14="http://schemas.microsoft.com/office/powerpoint/2010/main" val="55235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20849-610F-42C0-876A-A7B7844A3557}" type="datetimeFigureOut">
              <a:rPr lang="en-GB" smtClean="0"/>
              <a:t>23/11/2022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DC7C0F-D926-444A-8FBF-1AFE10945EFE}" type="slidenum">
              <a:rPr lang="en-GB" smtClean="0"/>
              <a:t>‹#›</a:t>
            </a:fld>
            <a:endParaRPr lang="en-GB"/>
          </a:p>
        </p:txBody>
      </p:sp>
    </p:spTree>
    <p:extLst>
      <p:ext uri="{BB962C8B-B14F-4D97-AF65-F5344CB8AC3E}">
        <p14:creationId xmlns:p14="http://schemas.microsoft.com/office/powerpoint/2010/main" val="4047190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A20849-610F-42C0-876A-A7B7844A3557}" type="datetimeFigureOut">
              <a:rPr lang="en-GB" smtClean="0"/>
              <a:t>23/11/2022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C7C0F-D926-444A-8FBF-1AFE10945EFE}" type="slidenum">
              <a:rPr lang="en-GB" smtClean="0"/>
              <a:t>‹#›</a:t>
            </a:fld>
            <a:endParaRPr lang="en-GB"/>
          </a:p>
        </p:txBody>
      </p:sp>
    </p:spTree>
    <p:extLst>
      <p:ext uri="{BB962C8B-B14F-4D97-AF65-F5344CB8AC3E}">
        <p14:creationId xmlns:p14="http://schemas.microsoft.com/office/powerpoint/2010/main" val="1443833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A20849-610F-42C0-876A-A7B7844A3557}" type="datetimeFigureOut">
              <a:rPr lang="en-GB" smtClean="0"/>
              <a:t>23/11/2022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C7C0F-D926-444A-8FBF-1AFE10945EFE}" type="slidenum">
              <a:rPr lang="en-GB" smtClean="0"/>
              <a:t>‹#›</a:t>
            </a:fld>
            <a:endParaRPr lang="en-GB"/>
          </a:p>
        </p:txBody>
      </p:sp>
    </p:spTree>
    <p:extLst>
      <p:ext uri="{BB962C8B-B14F-4D97-AF65-F5344CB8AC3E}">
        <p14:creationId xmlns:p14="http://schemas.microsoft.com/office/powerpoint/2010/main" val="2492687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A20849-610F-42C0-876A-A7B7844A3557}"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C7C0F-D926-444A-8FBF-1AFE10945EFE}" type="slidenum">
              <a:rPr lang="en-GB" smtClean="0"/>
              <a:t>‹#›</a:t>
            </a:fld>
            <a:endParaRPr lang="en-GB"/>
          </a:p>
        </p:txBody>
      </p:sp>
    </p:spTree>
    <p:extLst>
      <p:ext uri="{BB962C8B-B14F-4D97-AF65-F5344CB8AC3E}">
        <p14:creationId xmlns:p14="http://schemas.microsoft.com/office/powerpoint/2010/main" val="2521575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A20849-610F-42C0-876A-A7B7844A3557}"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C7C0F-D926-444A-8FBF-1AFE10945EFE}" type="slidenum">
              <a:rPr lang="en-GB" smtClean="0"/>
              <a:t>‹#›</a:t>
            </a:fld>
            <a:endParaRPr lang="en-GB"/>
          </a:p>
        </p:txBody>
      </p:sp>
    </p:spTree>
    <p:extLst>
      <p:ext uri="{BB962C8B-B14F-4D97-AF65-F5344CB8AC3E}">
        <p14:creationId xmlns:p14="http://schemas.microsoft.com/office/powerpoint/2010/main" val="264013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E6775-C57B-804D-9834-8F0065CC9DC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2B32262D-8580-7B48-8E98-4B467A9E61FB}"/>
              </a:ext>
            </a:extLst>
          </p:cNvPr>
          <p:cNvPicPr>
            <a:picLocks noChangeAspect="1"/>
          </p:cNvPicPr>
          <p:nvPr userDrawn="1"/>
        </p:nvPicPr>
        <p:blipFill>
          <a:blip r:embed="rId3"/>
          <a:stretch>
            <a:fillRect/>
          </a:stretch>
        </p:blipFill>
        <p:spPr>
          <a:xfrm>
            <a:off x="10184860" y="612004"/>
            <a:ext cx="1190017" cy="478667"/>
          </a:xfrm>
          <a:prstGeom prst="rect">
            <a:avLst/>
          </a:prstGeom>
        </p:spPr>
      </p:pic>
      <p:sp>
        <p:nvSpPr>
          <p:cNvPr id="18" name="Slide Number Placeholder 13">
            <a:extLst>
              <a:ext uri="{FF2B5EF4-FFF2-40B4-BE49-F238E27FC236}">
                <a16:creationId xmlns:a16="http://schemas.microsoft.com/office/drawing/2014/main" id="{73C1D875-C19E-824F-9D43-A74B292C5F54}"/>
              </a:ext>
            </a:extLst>
          </p:cNvPr>
          <p:cNvSpPr>
            <a:spLocks noGrp="1"/>
          </p:cNvSpPr>
          <p:nvPr>
            <p:ph type="sldNum" sz="quarter" idx="12"/>
          </p:nvPr>
        </p:nvSpPr>
        <p:spPr>
          <a:xfrm>
            <a:off x="889932" y="6037696"/>
            <a:ext cx="2743200" cy="365125"/>
          </a:xfrm>
          <a:prstGeom prst="rect">
            <a:avLst/>
          </a:prstGeom>
        </p:spPr>
        <p:txBody>
          <a:bodyPr/>
          <a:lstStyle>
            <a:lvl1pPr algn="l">
              <a:defRPr b="0" i="0">
                <a:solidFill>
                  <a:srgbClr val="034033"/>
                </a:solidFill>
                <a:effectLst/>
                <a:latin typeface="Arial" panose="020B0604020202020204" pitchFamily="34" charset="0"/>
                <a:cs typeface="Arial" panose="020B0604020202020204" pitchFamily="34" charset="0"/>
              </a:defRPr>
            </a:lvl1pPr>
          </a:lstStyle>
          <a:p>
            <a:fld id="{F4ADD231-E93D-BB46-A58C-DD3DE4CA0FE4}" type="slidenum">
              <a:rPr lang="en-US" smtClean="0"/>
              <a:pPr/>
              <a:t>‹#›</a:t>
            </a:fld>
            <a:endParaRPr lang="en-US" dirty="0"/>
          </a:p>
        </p:txBody>
      </p:sp>
      <p:sp>
        <p:nvSpPr>
          <p:cNvPr id="3" name="Text Placeholder 2">
            <a:extLst>
              <a:ext uri="{FF2B5EF4-FFF2-40B4-BE49-F238E27FC236}">
                <a16:creationId xmlns:a16="http://schemas.microsoft.com/office/drawing/2014/main" id="{28CF0EC9-0129-C84C-896C-C371F554D513}"/>
              </a:ext>
            </a:extLst>
          </p:cNvPr>
          <p:cNvSpPr>
            <a:spLocks noGrp="1"/>
          </p:cNvSpPr>
          <p:nvPr>
            <p:ph type="body" sz="quarter" idx="13" hasCustomPrompt="1"/>
          </p:nvPr>
        </p:nvSpPr>
        <p:spPr>
          <a:xfrm>
            <a:off x="887178" y="691792"/>
            <a:ext cx="6103931" cy="824492"/>
          </a:xfrm>
          <a:prstGeom prst="rect">
            <a:avLst/>
          </a:prstGeom>
        </p:spPr>
        <p:txBody>
          <a:bodyPr/>
          <a:lstStyle>
            <a:lvl1pPr marL="0" indent="0">
              <a:buNone/>
              <a:defRPr sz="2500" b="1">
                <a:solidFill>
                  <a:srgbClr val="034033"/>
                </a:solidFill>
              </a:defRPr>
            </a:lvl1pPr>
          </a:lstStyle>
          <a:p>
            <a:pPr lvl="0"/>
            <a:r>
              <a:rPr lang="en-US" dirty="0"/>
              <a:t>VIRSRAKSTS</a:t>
            </a:r>
          </a:p>
        </p:txBody>
      </p:sp>
      <p:sp>
        <p:nvSpPr>
          <p:cNvPr id="17" name="Text Placeholder 14">
            <a:extLst>
              <a:ext uri="{FF2B5EF4-FFF2-40B4-BE49-F238E27FC236}">
                <a16:creationId xmlns:a16="http://schemas.microsoft.com/office/drawing/2014/main" id="{4A06C690-2A04-3446-963A-0238D1108F14}"/>
              </a:ext>
            </a:extLst>
          </p:cNvPr>
          <p:cNvSpPr>
            <a:spLocks noGrp="1"/>
          </p:cNvSpPr>
          <p:nvPr>
            <p:ph type="body" sz="quarter" idx="15"/>
          </p:nvPr>
        </p:nvSpPr>
        <p:spPr>
          <a:xfrm>
            <a:off x="887414" y="1768612"/>
            <a:ext cx="6983371" cy="320850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vl2pPr>
              <a:defRPr sz="14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lvl="0"/>
            <a:endParaRPr lang="en-US" dirty="0"/>
          </a:p>
        </p:txBody>
      </p:sp>
    </p:spTree>
    <p:extLst>
      <p:ext uri="{BB962C8B-B14F-4D97-AF65-F5344CB8AC3E}">
        <p14:creationId xmlns:p14="http://schemas.microsoft.com/office/powerpoint/2010/main" val="394145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5935E3B-59D4-2A43-B45D-4658B39CEB57}"/>
              </a:ext>
            </a:extLst>
          </p:cNvPr>
          <p:cNvPicPr>
            <a:picLocks noChangeAspect="1"/>
          </p:cNvPicPr>
          <p:nvPr userDrawn="1"/>
        </p:nvPicPr>
        <p:blipFill>
          <a:blip r:embed="rId2"/>
          <a:stretch>
            <a:fillRect/>
          </a:stretch>
        </p:blipFill>
        <p:spPr>
          <a:xfrm>
            <a:off x="8382000" y="1801813"/>
            <a:ext cx="2971800" cy="2738718"/>
          </a:xfrm>
          <a:prstGeom prst="rect">
            <a:avLst/>
          </a:prstGeom>
        </p:spPr>
      </p:pic>
      <p:pic>
        <p:nvPicPr>
          <p:cNvPr id="7" name="Picture 6">
            <a:extLst>
              <a:ext uri="{FF2B5EF4-FFF2-40B4-BE49-F238E27FC236}">
                <a16:creationId xmlns:a16="http://schemas.microsoft.com/office/drawing/2014/main" id="{2B32262D-8580-7B48-8E98-4B467A9E61FB}"/>
              </a:ext>
            </a:extLst>
          </p:cNvPr>
          <p:cNvPicPr>
            <a:picLocks noChangeAspect="1"/>
          </p:cNvPicPr>
          <p:nvPr userDrawn="1"/>
        </p:nvPicPr>
        <p:blipFill>
          <a:blip r:embed="rId3"/>
          <a:stretch>
            <a:fillRect/>
          </a:stretch>
        </p:blipFill>
        <p:spPr>
          <a:xfrm>
            <a:off x="10184860" y="612004"/>
            <a:ext cx="1190017" cy="478667"/>
          </a:xfrm>
          <a:prstGeom prst="rect">
            <a:avLst/>
          </a:prstGeom>
        </p:spPr>
      </p:pic>
      <p:sp>
        <p:nvSpPr>
          <p:cNvPr id="16" name="Picture Placeholder 15">
            <a:extLst>
              <a:ext uri="{FF2B5EF4-FFF2-40B4-BE49-F238E27FC236}">
                <a16:creationId xmlns:a16="http://schemas.microsoft.com/office/drawing/2014/main" id="{AB99929A-4541-A24E-AF57-4F6D49F11917}"/>
              </a:ext>
            </a:extLst>
          </p:cNvPr>
          <p:cNvSpPr>
            <a:spLocks noGrp="1"/>
          </p:cNvSpPr>
          <p:nvPr>
            <p:ph type="pic" sz="quarter" idx="13"/>
          </p:nvPr>
        </p:nvSpPr>
        <p:spPr>
          <a:xfrm>
            <a:off x="8382000" y="1801813"/>
            <a:ext cx="2971800" cy="2714625"/>
          </a:xfrm>
          <a:prstGeom prst="rect">
            <a:avLst/>
          </a:prstGeom>
        </p:spPr>
        <p:txBody>
          <a:bodyPr/>
          <a:lstStyle>
            <a:lvl1pPr marL="0" indent="0">
              <a:buNone/>
              <a:defRPr/>
            </a:lvl1pPr>
          </a:lstStyle>
          <a:p>
            <a:endParaRPr lang="en-US" dirty="0"/>
          </a:p>
        </p:txBody>
      </p:sp>
      <p:sp>
        <p:nvSpPr>
          <p:cNvPr id="22" name="Slide Number Placeholder 13">
            <a:extLst>
              <a:ext uri="{FF2B5EF4-FFF2-40B4-BE49-F238E27FC236}">
                <a16:creationId xmlns:a16="http://schemas.microsoft.com/office/drawing/2014/main" id="{22A44BC3-55E9-6E43-A2E8-E75262B4C61A}"/>
              </a:ext>
            </a:extLst>
          </p:cNvPr>
          <p:cNvSpPr>
            <a:spLocks noGrp="1"/>
          </p:cNvSpPr>
          <p:nvPr>
            <p:ph type="sldNum" sz="quarter" idx="12"/>
          </p:nvPr>
        </p:nvSpPr>
        <p:spPr>
          <a:xfrm>
            <a:off x="889932" y="6037696"/>
            <a:ext cx="2743200" cy="365125"/>
          </a:xfrm>
          <a:prstGeom prst="rect">
            <a:avLst/>
          </a:prstGeom>
        </p:spPr>
        <p:txBody>
          <a:bodyPr/>
          <a:lstStyle>
            <a:lvl1pPr algn="l">
              <a:defRPr b="0" i="0">
                <a:solidFill>
                  <a:srgbClr val="034033"/>
                </a:solidFill>
                <a:effectLst/>
                <a:latin typeface="Arial" panose="020B0604020202020204" pitchFamily="34" charset="0"/>
                <a:cs typeface="Arial" panose="020B0604020202020204" pitchFamily="34" charset="0"/>
              </a:defRPr>
            </a:lvl1pPr>
          </a:lstStyle>
          <a:p>
            <a:fld id="{F4ADD231-E93D-BB46-A58C-DD3DE4CA0FE4}" type="slidenum">
              <a:rPr lang="en-US" smtClean="0"/>
              <a:pPr/>
              <a:t>‹#›</a:t>
            </a:fld>
            <a:endParaRPr lang="en-US" dirty="0"/>
          </a:p>
        </p:txBody>
      </p:sp>
      <p:sp>
        <p:nvSpPr>
          <p:cNvPr id="8" name="Text Placeholder 2">
            <a:extLst>
              <a:ext uri="{FF2B5EF4-FFF2-40B4-BE49-F238E27FC236}">
                <a16:creationId xmlns:a16="http://schemas.microsoft.com/office/drawing/2014/main" id="{34473AE0-CC17-5947-BEF4-34AFA881DA08}"/>
              </a:ext>
            </a:extLst>
          </p:cNvPr>
          <p:cNvSpPr>
            <a:spLocks noGrp="1"/>
          </p:cNvSpPr>
          <p:nvPr>
            <p:ph type="body" sz="quarter" idx="14" hasCustomPrompt="1"/>
          </p:nvPr>
        </p:nvSpPr>
        <p:spPr>
          <a:xfrm>
            <a:off x="887178" y="691792"/>
            <a:ext cx="6103931" cy="824492"/>
          </a:xfrm>
          <a:prstGeom prst="rect">
            <a:avLst/>
          </a:prstGeom>
        </p:spPr>
        <p:txBody>
          <a:bodyPr/>
          <a:lstStyle>
            <a:lvl1pPr marL="0" indent="0">
              <a:buNone/>
              <a:defRPr sz="2500" b="1">
                <a:solidFill>
                  <a:srgbClr val="034033"/>
                </a:solidFill>
              </a:defRPr>
            </a:lvl1pPr>
          </a:lstStyle>
          <a:p>
            <a:pPr lvl="0"/>
            <a:r>
              <a:rPr lang="en-US" dirty="0"/>
              <a:t>VIRSRAKSTS</a:t>
            </a:r>
          </a:p>
        </p:txBody>
      </p:sp>
      <p:sp>
        <p:nvSpPr>
          <p:cNvPr id="9" name="Text Placeholder 14">
            <a:extLst>
              <a:ext uri="{FF2B5EF4-FFF2-40B4-BE49-F238E27FC236}">
                <a16:creationId xmlns:a16="http://schemas.microsoft.com/office/drawing/2014/main" id="{EC9FC12A-FA98-9447-94EB-30FE2C35657D}"/>
              </a:ext>
            </a:extLst>
          </p:cNvPr>
          <p:cNvSpPr>
            <a:spLocks noGrp="1"/>
          </p:cNvSpPr>
          <p:nvPr>
            <p:ph type="body" sz="quarter" idx="15"/>
          </p:nvPr>
        </p:nvSpPr>
        <p:spPr>
          <a:xfrm>
            <a:off x="887414" y="1768612"/>
            <a:ext cx="6983371" cy="320850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vl2pPr>
              <a:defRPr sz="14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lvl="0"/>
            <a:endParaRPr lang="en-US" dirty="0"/>
          </a:p>
        </p:txBody>
      </p:sp>
    </p:spTree>
    <p:extLst>
      <p:ext uri="{BB962C8B-B14F-4D97-AF65-F5344CB8AC3E}">
        <p14:creationId xmlns:p14="http://schemas.microsoft.com/office/powerpoint/2010/main" val="1881839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32262D-8580-7B48-8E98-4B467A9E61FB}"/>
              </a:ext>
            </a:extLst>
          </p:cNvPr>
          <p:cNvPicPr>
            <a:picLocks noChangeAspect="1"/>
          </p:cNvPicPr>
          <p:nvPr userDrawn="1"/>
        </p:nvPicPr>
        <p:blipFill>
          <a:blip r:embed="rId2"/>
          <a:stretch>
            <a:fillRect/>
          </a:stretch>
        </p:blipFill>
        <p:spPr>
          <a:xfrm>
            <a:off x="10184860" y="612004"/>
            <a:ext cx="1190017" cy="478667"/>
          </a:xfrm>
          <a:prstGeom prst="rect">
            <a:avLst/>
          </a:prstGeom>
        </p:spPr>
      </p:pic>
      <p:sp>
        <p:nvSpPr>
          <p:cNvPr id="9" name="Slide Number Placeholder 13">
            <a:extLst>
              <a:ext uri="{FF2B5EF4-FFF2-40B4-BE49-F238E27FC236}">
                <a16:creationId xmlns:a16="http://schemas.microsoft.com/office/drawing/2014/main" id="{46FF7225-AD43-164D-A17F-83772B70C145}"/>
              </a:ext>
            </a:extLst>
          </p:cNvPr>
          <p:cNvSpPr>
            <a:spLocks noGrp="1"/>
          </p:cNvSpPr>
          <p:nvPr>
            <p:ph type="sldNum" sz="quarter" idx="12"/>
          </p:nvPr>
        </p:nvSpPr>
        <p:spPr>
          <a:xfrm>
            <a:off x="889932" y="6037696"/>
            <a:ext cx="2743200" cy="365125"/>
          </a:xfrm>
          <a:prstGeom prst="rect">
            <a:avLst/>
          </a:prstGeom>
        </p:spPr>
        <p:txBody>
          <a:bodyPr/>
          <a:lstStyle>
            <a:lvl1pPr algn="l">
              <a:defRPr b="0" i="0">
                <a:solidFill>
                  <a:srgbClr val="034033"/>
                </a:solidFill>
                <a:effectLst/>
                <a:latin typeface="Arial" panose="020B0604020202020204" pitchFamily="34" charset="0"/>
                <a:cs typeface="Arial" panose="020B0604020202020204" pitchFamily="34" charset="0"/>
              </a:defRPr>
            </a:lvl1pPr>
          </a:lstStyle>
          <a:p>
            <a:fld id="{F4ADD231-E93D-BB46-A58C-DD3DE4CA0FE4}" type="slidenum">
              <a:rPr lang="en-US" smtClean="0"/>
              <a:pPr/>
              <a:t>‹#›</a:t>
            </a:fld>
            <a:endParaRPr lang="en-US" dirty="0"/>
          </a:p>
        </p:txBody>
      </p:sp>
      <p:sp>
        <p:nvSpPr>
          <p:cNvPr id="8" name="Text Placeholder 2">
            <a:extLst>
              <a:ext uri="{FF2B5EF4-FFF2-40B4-BE49-F238E27FC236}">
                <a16:creationId xmlns:a16="http://schemas.microsoft.com/office/drawing/2014/main" id="{17BC2C90-D275-4C45-BE59-F81505F42E89}"/>
              </a:ext>
            </a:extLst>
          </p:cNvPr>
          <p:cNvSpPr>
            <a:spLocks noGrp="1"/>
          </p:cNvSpPr>
          <p:nvPr>
            <p:ph type="body" sz="quarter" idx="14" hasCustomPrompt="1"/>
          </p:nvPr>
        </p:nvSpPr>
        <p:spPr>
          <a:xfrm>
            <a:off x="887178" y="691792"/>
            <a:ext cx="6103931" cy="824492"/>
          </a:xfrm>
          <a:prstGeom prst="rect">
            <a:avLst/>
          </a:prstGeom>
        </p:spPr>
        <p:txBody>
          <a:bodyPr/>
          <a:lstStyle>
            <a:lvl1pPr marL="0" indent="0">
              <a:buNone/>
              <a:defRPr sz="2500" b="1">
                <a:solidFill>
                  <a:srgbClr val="034033"/>
                </a:solidFill>
              </a:defRPr>
            </a:lvl1pPr>
          </a:lstStyle>
          <a:p>
            <a:pPr lvl="0"/>
            <a:r>
              <a:rPr lang="en-US" dirty="0"/>
              <a:t>VIRSRAKSTS</a:t>
            </a:r>
          </a:p>
        </p:txBody>
      </p:sp>
    </p:spTree>
    <p:extLst>
      <p:ext uri="{BB962C8B-B14F-4D97-AF65-F5344CB8AC3E}">
        <p14:creationId xmlns:p14="http://schemas.microsoft.com/office/powerpoint/2010/main" val="145972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E190-1CDB-7F49-8DF1-2E38362359ED}"/>
              </a:ext>
            </a:extLst>
          </p:cNvPr>
          <p:cNvSpPr>
            <a:spLocks noGrp="1"/>
          </p:cNvSpPr>
          <p:nvPr>
            <p:ph type="title" hasCustomPrompt="1"/>
          </p:nvPr>
        </p:nvSpPr>
        <p:spPr>
          <a:xfrm>
            <a:off x="2608645" y="2137539"/>
            <a:ext cx="6974711" cy="746045"/>
          </a:xfrm>
          <a:prstGeom prst="rect">
            <a:avLst/>
          </a:prstGeom>
        </p:spPr>
        <p:txBody>
          <a:bodyPr/>
          <a:lstStyle>
            <a:lvl1pPr algn="ctr">
              <a:defRPr sz="4500"/>
            </a:lvl1pPr>
          </a:lstStyle>
          <a:p>
            <a:r>
              <a:rPr lang="en-US" dirty="0" err="1"/>
              <a:t>Teksts</a:t>
            </a:r>
            <a:endParaRPr lang="en-US" dirty="0"/>
          </a:p>
        </p:txBody>
      </p:sp>
      <p:sp>
        <p:nvSpPr>
          <p:cNvPr id="4" name="Title 4">
            <a:extLst>
              <a:ext uri="{FF2B5EF4-FFF2-40B4-BE49-F238E27FC236}">
                <a16:creationId xmlns:a16="http://schemas.microsoft.com/office/drawing/2014/main" id="{6A0FDC3C-E318-764C-85BD-502596DA0511}"/>
              </a:ext>
            </a:extLst>
          </p:cNvPr>
          <p:cNvSpPr txBox="1">
            <a:spLocks/>
          </p:cNvSpPr>
          <p:nvPr userDrawn="1"/>
        </p:nvSpPr>
        <p:spPr>
          <a:xfrm>
            <a:off x="4652808" y="2883584"/>
            <a:ext cx="2811248" cy="814388"/>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dirty="0" err="1">
                <a:solidFill>
                  <a:srgbClr val="008B5A"/>
                </a:solidFill>
                <a:latin typeface="Arial" panose="020B0604020202020204" pitchFamily="34" charset="0"/>
                <a:cs typeface="Arial" panose="020B0604020202020204" pitchFamily="34" charset="0"/>
              </a:rPr>
              <a:t>www.mezaipasnieki.lv</a:t>
            </a:r>
            <a:endParaRPr lang="en-US" sz="2100" dirty="0">
              <a:solidFill>
                <a:srgbClr val="008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5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11/23/2022</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39403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1C6A4F-4C34-CF8E-CDFF-4893CA3A6BEF}"/>
              </a:ext>
            </a:extLst>
          </p:cNvPr>
          <p:cNvSpPr>
            <a:spLocks noGrp="1"/>
          </p:cNvSpPr>
          <p:nvPr>
            <p:ph type="dt" sz="half" idx="10"/>
          </p:nvPr>
        </p:nvSpPr>
        <p:spPr/>
        <p:txBody>
          <a:bodyPr/>
          <a:lstStyle/>
          <a:p>
            <a:fld id="{62F810EC-8A29-4CE4-8B6A-9A4E847A907D}" type="datetimeFigureOut">
              <a:rPr lang="en-GB" smtClean="0"/>
              <a:t>23/11/2022</a:t>
            </a:fld>
            <a:endParaRPr lang="en-GB"/>
          </a:p>
        </p:txBody>
      </p:sp>
      <p:sp>
        <p:nvSpPr>
          <p:cNvPr id="3" name="Footer Placeholder 2">
            <a:extLst>
              <a:ext uri="{FF2B5EF4-FFF2-40B4-BE49-F238E27FC236}">
                <a16:creationId xmlns:a16="http://schemas.microsoft.com/office/drawing/2014/main" id="{A54925A3-9702-8E34-93F5-ED92DEE898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BADAA2-A635-47CE-0825-6DE7E95AEF58}"/>
              </a:ext>
            </a:extLst>
          </p:cNvPr>
          <p:cNvSpPr>
            <a:spLocks noGrp="1"/>
          </p:cNvSpPr>
          <p:nvPr>
            <p:ph type="sldNum" sz="quarter" idx="12"/>
          </p:nvPr>
        </p:nvSpPr>
        <p:spPr/>
        <p:txBody>
          <a:bodyPr/>
          <a:lstStyle/>
          <a:p>
            <a:fld id="{8FF424AD-C588-430D-B9B1-C35090CC11F4}" type="slidenum">
              <a:rPr lang="en-GB" smtClean="0"/>
              <a:t>‹#›</a:t>
            </a:fld>
            <a:endParaRPr lang="en-GB"/>
          </a:p>
        </p:txBody>
      </p:sp>
    </p:spTree>
    <p:extLst>
      <p:ext uri="{BB962C8B-B14F-4D97-AF65-F5344CB8AC3E}">
        <p14:creationId xmlns:p14="http://schemas.microsoft.com/office/powerpoint/2010/main" val="300531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7A20849-610F-42C0-876A-A7B7844A3557}"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C7C0F-D926-444A-8FBF-1AFE10945EFE}" type="slidenum">
              <a:rPr lang="en-GB" smtClean="0"/>
              <a:t>‹#›</a:t>
            </a:fld>
            <a:endParaRPr lang="en-GB"/>
          </a:p>
        </p:txBody>
      </p:sp>
    </p:spTree>
    <p:extLst>
      <p:ext uri="{BB962C8B-B14F-4D97-AF65-F5344CB8AC3E}">
        <p14:creationId xmlns:p14="http://schemas.microsoft.com/office/powerpoint/2010/main" val="331402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A20849-610F-42C0-876A-A7B7844A3557}"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C7C0F-D926-444A-8FBF-1AFE10945EFE}" type="slidenum">
              <a:rPr lang="en-GB" smtClean="0"/>
              <a:t>‹#›</a:t>
            </a:fld>
            <a:endParaRPr lang="en-GB"/>
          </a:p>
        </p:txBody>
      </p:sp>
    </p:spTree>
    <p:extLst>
      <p:ext uri="{BB962C8B-B14F-4D97-AF65-F5344CB8AC3E}">
        <p14:creationId xmlns:p14="http://schemas.microsoft.com/office/powerpoint/2010/main" val="2040503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88EF501-AE6F-7241-AF4F-788EBF7BB03C}"/>
              </a:ext>
            </a:extLst>
          </p:cNvPr>
          <p:cNvSpPr txBox="1"/>
          <p:nvPr userDrawn="1"/>
        </p:nvSpPr>
        <p:spPr>
          <a:xfrm>
            <a:off x="11055927" y="6622473"/>
            <a:ext cx="184731" cy="369332"/>
          </a:xfrm>
          <a:prstGeom prst="rect">
            <a:avLst/>
          </a:prstGeom>
          <a:noFill/>
        </p:spPr>
        <p:txBody>
          <a:bodyPr wrap="none" rtlCol="0">
            <a:spAutoFit/>
          </a:bodyPr>
          <a:lstStyle/>
          <a:p>
            <a:endParaRPr lang="en-US" dirty="0"/>
          </a:p>
        </p:txBody>
      </p:sp>
      <p:pic>
        <p:nvPicPr>
          <p:cNvPr id="12" name="Picture 11">
            <a:extLst>
              <a:ext uri="{FF2B5EF4-FFF2-40B4-BE49-F238E27FC236}">
                <a16:creationId xmlns:a16="http://schemas.microsoft.com/office/drawing/2014/main" id="{B3AEA258-B4E3-6242-80E9-6F5BC2DF3E2B}"/>
              </a:ext>
            </a:extLst>
          </p:cNvPr>
          <p:cNvPicPr>
            <a:picLocks noChangeAspect="1"/>
          </p:cNvPicPr>
          <p:nvPr userDrawn="1"/>
        </p:nvPicPr>
        <p:blipFill>
          <a:blip r:embed="rId9"/>
          <a:stretch>
            <a:fillRect/>
          </a:stretch>
        </p:blipFill>
        <p:spPr>
          <a:xfrm>
            <a:off x="0" y="0"/>
            <a:ext cx="12192000" cy="6858000"/>
          </a:xfrm>
          <a:prstGeom prst="rect">
            <a:avLst/>
          </a:prstGeom>
        </p:spPr>
      </p:pic>
    </p:spTree>
    <p:extLst>
      <p:ext uri="{BB962C8B-B14F-4D97-AF65-F5344CB8AC3E}">
        <p14:creationId xmlns:p14="http://schemas.microsoft.com/office/powerpoint/2010/main" val="761795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100000"/>
        </a:lnSpc>
        <a:spcBef>
          <a:spcPct val="0"/>
        </a:spcBef>
        <a:buNone/>
        <a:defRPr sz="4100" b="1" kern="1200">
          <a:solidFill>
            <a:srgbClr val="03403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20849-610F-42C0-876A-A7B7844A3557}" type="datetimeFigureOut">
              <a:rPr lang="en-GB" smtClean="0"/>
              <a:t>23/11/2022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C7C0F-D926-444A-8FBF-1AFE10945EFE}" type="slidenum">
              <a:rPr lang="en-GB" smtClean="0"/>
              <a:t>‹#›</a:t>
            </a:fld>
            <a:endParaRPr lang="en-GB"/>
          </a:p>
        </p:txBody>
      </p:sp>
    </p:spTree>
    <p:extLst>
      <p:ext uri="{BB962C8B-B14F-4D97-AF65-F5344CB8AC3E}">
        <p14:creationId xmlns:p14="http://schemas.microsoft.com/office/powerpoint/2010/main" val="429012374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rbonics.com/" TargetMode="External"/><Relationship Id="rId2" Type="http://schemas.openxmlformats.org/officeDocument/2006/relationships/hyperlink" Target="https://www.ecobase.earth/"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1BA8A-F2F5-8A41-B00C-1DDB4CEAB910}"/>
              </a:ext>
            </a:extLst>
          </p:cNvPr>
          <p:cNvSpPr>
            <a:spLocks noGrp="1"/>
          </p:cNvSpPr>
          <p:nvPr>
            <p:ph type="title"/>
          </p:nvPr>
        </p:nvSpPr>
        <p:spPr>
          <a:xfrm>
            <a:off x="1125302" y="1673175"/>
            <a:ext cx="10515600" cy="1434005"/>
          </a:xfrm>
        </p:spPr>
        <p:txBody>
          <a:bodyPr/>
          <a:lstStyle/>
          <a:p>
            <a:pPr algn="ctr"/>
            <a:r>
              <a:rPr lang="lv-LV" sz="2800" dirty="0"/>
              <a:t>Aktualitātes un nozīmīgākie aspekti, ko ņemt vērā veidojot politikas </a:t>
            </a:r>
            <a:r>
              <a:rPr lang="lv-LV" sz="2800" dirty="0" err="1"/>
              <a:t>plānošan</a:t>
            </a:r>
            <a:r>
              <a:rPr lang="en-GB" sz="2800" dirty="0"/>
              <a:t>a</a:t>
            </a:r>
            <a:r>
              <a:rPr lang="lv-LV" sz="2800" dirty="0"/>
              <a:t>s un normatīvos dokumentus</a:t>
            </a:r>
            <a:r>
              <a:rPr lang="en-GB" sz="2800" dirty="0"/>
              <a:t> un </a:t>
            </a:r>
            <a:r>
              <a:rPr lang="en-GB" sz="2800" dirty="0" err="1"/>
              <a:t>zināt</a:t>
            </a:r>
            <a:r>
              <a:rPr lang="en-GB" sz="2800" dirty="0"/>
              <a:t> meža </a:t>
            </a:r>
            <a:r>
              <a:rPr lang="en-GB" sz="2800" dirty="0" err="1"/>
              <a:t>īpašniekiem</a:t>
            </a:r>
            <a:br>
              <a:rPr lang="en-US" sz="2800" dirty="0"/>
            </a:br>
            <a:endParaRPr lang="en-US" sz="2800" dirty="0"/>
          </a:p>
        </p:txBody>
      </p:sp>
      <p:sp>
        <p:nvSpPr>
          <p:cNvPr id="3" name="Text Placeholder 2">
            <a:extLst>
              <a:ext uri="{FF2B5EF4-FFF2-40B4-BE49-F238E27FC236}">
                <a16:creationId xmlns:a16="http://schemas.microsoft.com/office/drawing/2014/main" id="{EF82189D-2989-1D45-8ADE-95E01E82E035}"/>
              </a:ext>
            </a:extLst>
          </p:cNvPr>
          <p:cNvSpPr>
            <a:spLocks noGrp="1"/>
          </p:cNvSpPr>
          <p:nvPr>
            <p:ph type="body" sz="quarter" idx="10"/>
          </p:nvPr>
        </p:nvSpPr>
        <p:spPr>
          <a:xfrm>
            <a:off x="2715419" y="3915909"/>
            <a:ext cx="6761162" cy="1112837"/>
          </a:xfrm>
        </p:spPr>
        <p:txBody>
          <a:bodyPr/>
          <a:lstStyle/>
          <a:p>
            <a:pPr algn="ctr"/>
            <a:r>
              <a:rPr lang="lv-LV" dirty="0"/>
              <a:t>23.11.2022</a:t>
            </a:r>
            <a:endParaRPr lang="en-US" dirty="0"/>
          </a:p>
        </p:txBody>
      </p:sp>
      <p:sp>
        <p:nvSpPr>
          <p:cNvPr id="4" name="TextBox 3">
            <a:extLst>
              <a:ext uri="{FF2B5EF4-FFF2-40B4-BE49-F238E27FC236}">
                <a16:creationId xmlns:a16="http://schemas.microsoft.com/office/drawing/2014/main" id="{AD663920-6C09-41B8-8CED-613DE462564D}"/>
              </a:ext>
            </a:extLst>
          </p:cNvPr>
          <p:cNvSpPr txBox="1"/>
          <p:nvPr/>
        </p:nvSpPr>
        <p:spPr>
          <a:xfrm>
            <a:off x="4963886" y="3107180"/>
            <a:ext cx="2555421" cy="461665"/>
          </a:xfrm>
          <a:prstGeom prst="rect">
            <a:avLst/>
          </a:prstGeom>
          <a:noFill/>
        </p:spPr>
        <p:txBody>
          <a:bodyPr wrap="square" rtlCol="0">
            <a:spAutoFit/>
          </a:bodyPr>
          <a:lstStyle/>
          <a:p>
            <a:r>
              <a:rPr lang="lv-LV" sz="2400" dirty="0"/>
              <a:t>Arnis Muižnieks</a:t>
            </a:r>
          </a:p>
        </p:txBody>
      </p:sp>
    </p:spTree>
    <p:extLst>
      <p:ext uri="{BB962C8B-B14F-4D97-AF65-F5344CB8AC3E}">
        <p14:creationId xmlns:p14="http://schemas.microsoft.com/office/powerpoint/2010/main" val="3762587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F9F911C6-2850-45FD-A4AC-B62F75C436AF}"/>
              </a:ext>
            </a:extLst>
          </p:cNvPr>
          <p:cNvSpPr>
            <a:spLocks noGrp="1"/>
          </p:cNvSpPr>
          <p:nvPr>
            <p:ph type="sldNum" sz="quarter" idx="12"/>
          </p:nvPr>
        </p:nvSpPr>
        <p:spPr/>
        <p:txBody>
          <a:bodyPr/>
          <a:lstStyle/>
          <a:p>
            <a:fld id="{F4ADD231-E93D-BB46-A58C-DD3DE4CA0FE4}" type="slidenum">
              <a:rPr lang="en-US" smtClean="0"/>
              <a:pPr/>
              <a:t>10</a:t>
            </a:fld>
            <a:endParaRPr lang="en-US" dirty="0"/>
          </a:p>
        </p:txBody>
      </p:sp>
      <p:sp>
        <p:nvSpPr>
          <p:cNvPr id="3" name="Teksta vietturis 2">
            <a:extLst>
              <a:ext uri="{FF2B5EF4-FFF2-40B4-BE49-F238E27FC236}">
                <a16:creationId xmlns:a16="http://schemas.microsoft.com/office/drawing/2014/main" id="{0488C0BC-EB0D-446D-B8B7-BD173FED1A55}"/>
              </a:ext>
            </a:extLst>
          </p:cNvPr>
          <p:cNvSpPr>
            <a:spLocks noGrp="1"/>
          </p:cNvSpPr>
          <p:nvPr>
            <p:ph type="body" sz="quarter" idx="13"/>
          </p:nvPr>
        </p:nvSpPr>
        <p:spPr/>
        <p:txBody>
          <a:bodyPr/>
          <a:lstStyle/>
          <a:p>
            <a:r>
              <a:rPr lang="lv-LV" dirty="0"/>
              <a:t>Informatīvie ziņojumi</a:t>
            </a:r>
          </a:p>
        </p:txBody>
      </p:sp>
      <p:sp>
        <p:nvSpPr>
          <p:cNvPr id="4" name="Teksta vietturis 3">
            <a:extLst>
              <a:ext uri="{FF2B5EF4-FFF2-40B4-BE49-F238E27FC236}">
                <a16:creationId xmlns:a16="http://schemas.microsoft.com/office/drawing/2014/main" id="{F5A5128E-8E5C-473A-98BF-CAF6368D771B}"/>
              </a:ext>
            </a:extLst>
          </p:cNvPr>
          <p:cNvSpPr>
            <a:spLocks noGrp="1"/>
          </p:cNvSpPr>
          <p:nvPr>
            <p:ph type="body" sz="quarter" idx="15"/>
          </p:nvPr>
        </p:nvSpPr>
        <p:spPr>
          <a:xfrm>
            <a:off x="285750" y="1216479"/>
            <a:ext cx="8743950" cy="4821217"/>
          </a:xfrm>
        </p:spPr>
        <p:txBody>
          <a:bodyPr/>
          <a:lstStyle/>
          <a:p>
            <a:endParaRPr lang="en-GB" sz="1800" dirty="0"/>
          </a:p>
          <a:p>
            <a:endParaRPr lang="en-GB" sz="1800" dirty="0"/>
          </a:p>
          <a:p>
            <a:endParaRPr lang="en-GB" sz="1800" dirty="0"/>
          </a:p>
          <a:p>
            <a:r>
              <a:rPr lang="en-GB" sz="1800" dirty="0"/>
              <a:t>In</a:t>
            </a:r>
            <a:r>
              <a:rPr lang="lv-LV" sz="1800" dirty="0" err="1"/>
              <a:t>formatīvais</a:t>
            </a:r>
            <a:r>
              <a:rPr lang="lv-LV" sz="1800" dirty="0"/>
              <a:t> ziņojums “Par Eiropas Savienības nozīmes aizsargājamo biotop</a:t>
            </a:r>
            <a:r>
              <a:rPr lang="en-GB" sz="1800" dirty="0"/>
              <a:t>u </a:t>
            </a:r>
            <a:r>
              <a:rPr lang="lv-LV" sz="1800" dirty="0"/>
              <a:t>izplatības un kvalitātes apzināšanas rezultātiem un tālāko rīcību aizsargājamo</a:t>
            </a:r>
            <a:r>
              <a:rPr lang="en-GB" sz="1800" dirty="0"/>
              <a:t> </a:t>
            </a:r>
            <a:r>
              <a:rPr lang="lv-LV" sz="1800" dirty="0"/>
              <a:t>biotopu labvēlīgas aizsardzības stāvokļa nodrošināšanas un tautsaimniecības</a:t>
            </a:r>
            <a:r>
              <a:rPr lang="en-GB" sz="1800" dirty="0"/>
              <a:t> </a:t>
            </a:r>
            <a:r>
              <a:rPr lang="lv-LV" sz="1800" dirty="0"/>
              <a:t>nozaru attīstības interešu sabalansēšanai”</a:t>
            </a:r>
            <a:endParaRPr lang="en-GB" sz="1800" dirty="0"/>
          </a:p>
          <a:p>
            <a:endParaRPr lang="en-GB" sz="1800" dirty="0"/>
          </a:p>
          <a:p>
            <a:r>
              <a:rPr lang="en-GB" sz="1800" dirty="0" err="1"/>
              <a:t>Informatīvais</a:t>
            </a:r>
            <a:r>
              <a:rPr lang="en-GB" sz="1800" dirty="0"/>
              <a:t> </a:t>
            </a:r>
            <a:r>
              <a:rPr lang="en-GB" sz="1800" dirty="0" err="1"/>
              <a:t>ziņojums</a:t>
            </a:r>
            <a:r>
              <a:rPr lang="en-GB" sz="1800" dirty="0"/>
              <a:t> par to, </a:t>
            </a:r>
            <a:r>
              <a:rPr lang="en-GB" sz="1800" dirty="0" err="1"/>
              <a:t>kā</a:t>
            </a:r>
            <a:r>
              <a:rPr lang="en-GB" sz="1800" dirty="0"/>
              <a:t> </a:t>
            </a:r>
            <a:r>
              <a:rPr lang="en-GB" sz="1800" dirty="0" err="1"/>
              <a:t>sasniegt</a:t>
            </a:r>
            <a:r>
              <a:rPr lang="en-GB" sz="1800" dirty="0"/>
              <a:t> ES </a:t>
            </a:r>
            <a:r>
              <a:rPr lang="en-GB" sz="1800" dirty="0" err="1"/>
              <a:t>uzstādījumu</a:t>
            </a:r>
            <a:r>
              <a:rPr lang="en-GB" sz="1800" dirty="0"/>
              <a:t>- 30% ES </a:t>
            </a:r>
            <a:r>
              <a:rPr lang="en-GB" sz="1800" dirty="0" err="1"/>
              <a:t>sauszemes</a:t>
            </a:r>
            <a:r>
              <a:rPr lang="en-GB" sz="1800" dirty="0"/>
              <a:t> </a:t>
            </a:r>
            <a:r>
              <a:rPr lang="en-GB" sz="1800" dirty="0" err="1"/>
              <a:t>teritorijas</a:t>
            </a:r>
            <a:r>
              <a:rPr lang="en-GB" sz="1800" dirty="0"/>
              <a:t> </a:t>
            </a:r>
            <a:r>
              <a:rPr lang="en-GB" sz="1800" dirty="0" err="1"/>
              <a:t>aizsargāti</a:t>
            </a:r>
            <a:r>
              <a:rPr lang="en-GB" sz="1800" dirty="0"/>
              <a:t>, tai </a:t>
            </a:r>
            <a:r>
              <a:rPr lang="en-GB" sz="1800" dirty="0" err="1"/>
              <a:t>skaitā</a:t>
            </a:r>
            <a:r>
              <a:rPr lang="en-GB" sz="1800" dirty="0"/>
              <a:t> 10% </a:t>
            </a:r>
            <a:r>
              <a:rPr lang="en-GB" sz="1800" dirty="0" err="1"/>
              <a:t>stingri</a:t>
            </a:r>
            <a:r>
              <a:rPr lang="en-GB" sz="1800" dirty="0"/>
              <a:t> </a:t>
            </a:r>
            <a:r>
              <a:rPr lang="en-GB" sz="1800" dirty="0" err="1"/>
              <a:t>aizsargāti</a:t>
            </a:r>
            <a:endParaRPr lang="en-GB" sz="1800" dirty="0"/>
          </a:p>
          <a:p>
            <a:endParaRPr lang="en-GB" sz="1800" dirty="0"/>
          </a:p>
          <a:p>
            <a:endParaRPr lang="en-GB" sz="1800" dirty="0"/>
          </a:p>
          <a:p>
            <a:endParaRPr lang="en-GB" sz="1800" dirty="0"/>
          </a:p>
          <a:p>
            <a:endParaRPr lang="lv-LV" sz="1800" dirty="0"/>
          </a:p>
        </p:txBody>
      </p:sp>
    </p:spTree>
    <p:extLst>
      <p:ext uri="{BB962C8B-B14F-4D97-AF65-F5344CB8AC3E}">
        <p14:creationId xmlns:p14="http://schemas.microsoft.com/office/powerpoint/2010/main" val="1674899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nvGraphicFramePr>
        <p:xfrm>
          <a:off x="5181599" y="1647825"/>
          <a:ext cx="6791325" cy="470535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657225" y="117475"/>
            <a:ext cx="10515600" cy="1325563"/>
          </a:xfrm>
          <a:prstGeom prst="rect">
            <a:avLst/>
          </a:prstGeom>
          <a:solidFill>
            <a:srgbClr val="FFC000"/>
          </a:solidFill>
        </p:spPr>
        <p:txBody>
          <a:bodyPr wrap="none">
            <a:spAutoFit/>
          </a:bodyPr>
          <a:lstStyle/>
          <a:p>
            <a:r>
              <a:rPr lang="lv-LV" sz="2800" dirty="0"/>
              <a:t>Uzkrātās vērtības kompensācija + ikgadējs maksājums:</a:t>
            </a:r>
          </a:p>
        </p:txBody>
      </p:sp>
      <mc:AlternateContent xmlns:mc="http://schemas.openxmlformats.org/markup-compatibility/2006" xmlns:a14="http://schemas.microsoft.com/office/drawing/2010/main">
        <mc:Choice Requires="a14">
          <p:sp>
            <p:nvSpPr>
              <p:cNvPr id="12" name="TextBox 11"/>
              <p:cNvSpPr txBox="1"/>
              <p:nvPr/>
            </p:nvSpPr>
            <p:spPr>
              <a:xfrm>
                <a:off x="514350" y="1738313"/>
                <a:ext cx="392430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Kompensējama tīrā tagadnes vērtība atbilstoši audzes vecumam + ikgadējais vērtības pieaugums turpmāk.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Piemērs: Kāda ir aprēķinātā kompensācija par saimnieciskās darbības aizliegumu 81 gada vecai </a:t>
                </a:r>
                <a:r>
                  <a:rPr kumimoji="0" lang="lv-LV" sz="1800" b="0" i="0" u="none" strike="noStrike" kern="1200" cap="none" spc="0" normalizeH="0" baseline="0" noProof="0" dirty="0" err="1">
                    <a:ln>
                      <a:noFill/>
                    </a:ln>
                    <a:solidFill>
                      <a:prstClr val="black"/>
                    </a:solidFill>
                    <a:effectLst/>
                    <a:uLnTx/>
                    <a:uFillTx/>
                    <a:latin typeface="Calibri" panose="020F0502020204030204"/>
                    <a:ea typeface="+mn-ea"/>
                    <a:cs typeface="+mn-cs"/>
                  </a:rPr>
                  <a:t>kokaudzei</a:t>
                </a:r>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Atbilde: 81 gadu vecas </a:t>
                </a:r>
                <a:r>
                  <a:rPr kumimoji="0" lang="lv-LV" sz="1800" b="0" i="0" u="none" strike="noStrike" kern="1200" cap="none" spc="0" normalizeH="0" baseline="0" noProof="0" dirty="0" err="1">
                    <a:ln>
                      <a:noFill/>
                    </a:ln>
                    <a:solidFill>
                      <a:prstClr val="black"/>
                    </a:solidFill>
                    <a:effectLst/>
                    <a:uLnTx/>
                    <a:uFillTx/>
                    <a:latin typeface="Calibri" panose="020F0502020204030204"/>
                    <a:ea typeface="+mn-ea"/>
                    <a:cs typeface="+mn-cs"/>
                  </a:rPr>
                  <a:t>kokaudzes</a:t>
                </a:r>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 kompensējamā vērtība ir 12393€. Meža īpašniekam turpmāk katru gadu pienākas kompensācija 2</a:t>
                </a:r>
                <a14:m>
                  <m:oMath xmlns:m="http://schemas.openxmlformats.org/officeDocument/2006/math">
                    <m:r>
                      <a:rPr kumimoji="0" lang="lv-LV" sz="18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79.92</m:t>
                    </m:r>
                    <m:r>
                      <m:rPr>
                        <m:nor/>
                      </m:rP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m:t>€/</m:t>
                    </m:r>
                    <m:r>
                      <m:rPr>
                        <m:nor/>
                      </m:rP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m:t>gad</m:t>
                    </m:r>
                    <m:r>
                      <m:rPr>
                        <m:nor/>
                      </m:rP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m:t>ā</m:t>
                    </m:r>
                  </m:oMath>
                </a14:m>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 (skatīt iepriekšējos aprēķinus)</a:t>
                </a:r>
              </a:p>
            </p:txBody>
          </p:sp>
        </mc:Choice>
        <mc:Fallback xmlns="">
          <p:sp>
            <p:nvSpPr>
              <p:cNvPr id="12" name="TextBox 11"/>
              <p:cNvSpPr txBox="1">
                <a:spLocks noRot="1" noChangeAspect="1" noMove="1" noResize="1" noEditPoints="1" noAdjustHandles="1" noChangeArrowheads="1" noChangeShapeType="1" noTextEdit="1"/>
              </p:cNvSpPr>
              <p:nvPr/>
            </p:nvSpPr>
            <p:spPr>
              <a:xfrm>
                <a:off x="514350" y="1738313"/>
                <a:ext cx="3924300" cy="3693319"/>
              </a:xfrm>
              <a:prstGeom prst="rect">
                <a:avLst/>
              </a:prstGeom>
              <a:blipFill>
                <a:blip r:embed="rId3"/>
                <a:stretch>
                  <a:fillRect l="-1242" t="-825" r="-776" b="-1650"/>
                </a:stretch>
              </a:blipFill>
            </p:spPr>
            <p:txBody>
              <a:bodyPr/>
              <a:lstStyle/>
              <a:p>
                <a:r>
                  <a:rPr lang="en-GB">
                    <a:noFill/>
                  </a:rPr>
                  <a:t> </a:t>
                </a:r>
              </a:p>
            </p:txBody>
          </p:sp>
        </mc:Fallback>
      </mc:AlternateContent>
      <p:sp>
        <p:nvSpPr>
          <p:cNvPr id="13" name="Left Arrow 12"/>
          <p:cNvSpPr/>
          <p:nvPr/>
        </p:nvSpPr>
        <p:spPr>
          <a:xfrm rot="13166938">
            <a:off x="9455537" y="3603480"/>
            <a:ext cx="1055887" cy="4097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6892940" y="3109911"/>
            <a:ext cx="25527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Aprēķinātā audzes tīrā tagadnes vērtība 12393 €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Chart 6"/>
          <p:cNvGraphicFramePr/>
          <p:nvPr/>
        </p:nvGraphicFramePr>
        <p:xfrm>
          <a:off x="365760" y="5431632"/>
          <a:ext cx="4267200" cy="14263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461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44C02B46-50CE-4549-8C7B-9AAC77663956}"/>
              </a:ext>
            </a:extLst>
          </p:cNvPr>
          <p:cNvSpPr>
            <a:spLocks noGrp="1"/>
          </p:cNvSpPr>
          <p:nvPr>
            <p:ph type="sldNum" sz="quarter" idx="12"/>
          </p:nvPr>
        </p:nvSpPr>
        <p:spPr/>
        <p:txBody>
          <a:bodyPr/>
          <a:lstStyle/>
          <a:p>
            <a:fld id="{F4ADD231-E93D-BB46-A58C-DD3DE4CA0FE4}" type="slidenum">
              <a:rPr lang="en-US" smtClean="0"/>
              <a:pPr/>
              <a:t>12</a:t>
            </a:fld>
            <a:endParaRPr lang="en-US" dirty="0"/>
          </a:p>
        </p:txBody>
      </p:sp>
      <p:sp>
        <p:nvSpPr>
          <p:cNvPr id="3" name="Teksta vietturis 2">
            <a:extLst>
              <a:ext uri="{FF2B5EF4-FFF2-40B4-BE49-F238E27FC236}">
                <a16:creationId xmlns:a16="http://schemas.microsoft.com/office/drawing/2014/main" id="{4F81531A-7AFF-40CD-8E7F-4D0D1B5F545C}"/>
              </a:ext>
            </a:extLst>
          </p:cNvPr>
          <p:cNvSpPr>
            <a:spLocks noGrp="1"/>
          </p:cNvSpPr>
          <p:nvPr>
            <p:ph type="body" sz="quarter" idx="13"/>
          </p:nvPr>
        </p:nvSpPr>
        <p:spPr/>
        <p:txBody>
          <a:bodyPr/>
          <a:lstStyle/>
          <a:p>
            <a:r>
              <a:rPr lang="lv-LV" dirty="0"/>
              <a:t>Brīvprātīgie oglekļa tirgi</a:t>
            </a:r>
          </a:p>
        </p:txBody>
      </p:sp>
      <p:sp>
        <p:nvSpPr>
          <p:cNvPr id="4" name="Teksta vietturis 3">
            <a:extLst>
              <a:ext uri="{FF2B5EF4-FFF2-40B4-BE49-F238E27FC236}">
                <a16:creationId xmlns:a16="http://schemas.microsoft.com/office/drawing/2014/main" id="{76D57B0F-0747-459F-8FD1-1FED5638E512}"/>
              </a:ext>
            </a:extLst>
          </p:cNvPr>
          <p:cNvSpPr>
            <a:spLocks noGrp="1"/>
          </p:cNvSpPr>
          <p:nvPr>
            <p:ph type="body" sz="quarter" idx="15"/>
          </p:nvPr>
        </p:nvSpPr>
        <p:spPr>
          <a:xfrm>
            <a:off x="960892" y="1104037"/>
            <a:ext cx="9660844" cy="3369991"/>
          </a:xfrm>
        </p:spPr>
        <p:txBody>
          <a:bodyPr/>
          <a:lstStyle/>
          <a:p>
            <a:r>
              <a:rPr lang="lv-LV" sz="1800" dirty="0"/>
              <a:t>Latvijā jūtams arvien lielāks piedāvājums iesaistīties brīvprātīgajos oglekļa tirgos</a:t>
            </a:r>
          </a:p>
          <a:p>
            <a:r>
              <a:rPr lang="lv-LV" sz="1800" dirty="0"/>
              <a:t>Pagaidām piedāvājumi vairāk saistīti ar apmežošanu, taču nākotnē ir iespējamas arī citas aktivitātes- labāka mežsaimniecības prakse, agromežsaimniecība utt.</a:t>
            </a:r>
          </a:p>
          <a:p>
            <a:r>
              <a:rPr lang="lv-LV" sz="1800" dirty="0"/>
              <a:t>Piemēri:</a:t>
            </a:r>
          </a:p>
          <a:p>
            <a:r>
              <a:rPr lang="lv-LV" sz="1800" dirty="0">
                <a:hlinkClick r:id="rId2"/>
              </a:rPr>
              <a:t>https://www.ecobase.earth/</a:t>
            </a:r>
            <a:r>
              <a:rPr lang="lv-LV" sz="1800" dirty="0"/>
              <a:t> vai </a:t>
            </a:r>
            <a:r>
              <a:rPr lang="lv-LV" sz="1800" dirty="0">
                <a:hlinkClick r:id="rId3"/>
              </a:rPr>
              <a:t>https://www.arbonics.com/</a:t>
            </a:r>
            <a:endParaRPr lang="lv-LV" sz="1800" dirty="0"/>
          </a:p>
          <a:p>
            <a:endParaRPr lang="lv-LV" sz="1800" dirty="0"/>
          </a:p>
          <a:p>
            <a:endParaRPr lang="lv-LV" sz="1800" dirty="0"/>
          </a:p>
        </p:txBody>
      </p:sp>
      <p:pic>
        <p:nvPicPr>
          <p:cNvPr id="6" name="Attēls 5">
            <a:extLst>
              <a:ext uri="{FF2B5EF4-FFF2-40B4-BE49-F238E27FC236}">
                <a16:creationId xmlns:a16="http://schemas.microsoft.com/office/drawing/2014/main" id="{E1480B62-BF5E-4B4D-8050-EDCC549F7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01" y="2945892"/>
            <a:ext cx="5721955" cy="3912108"/>
          </a:xfrm>
          <a:prstGeom prst="rect">
            <a:avLst/>
          </a:prstGeom>
        </p:spPr>
      </p:pic>
      <p:pic>
        <p:nvPicPr>
          <p:cNvPr id="8" name="Attēls 7" descr="Attēls, kurā ir galds&#10;&#10;Apraksts ģenerēts automātiski">
            <a:extLst>
              <a:ext uri="{FF2B5EF4-FFF2-40B4-BE49-F238E27FC236}">
                <a16:creationId xmlns:a16="http://schemas.microsoft.com/office/drawing/2014/main" id="{14755844-777F-4585-B702-B2A74F3045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8952" y="2945892"/>
            <a:ext cx="6143779" cy="3912108"/>
          </a:xfrm>
          <a:prstGeom prst="rect">
            <a:avLst/>
          </a:prstGeom>
        </p:spPr>
      </p:pic>
    </p:spTree>
    <p:extLst>
      <p:ext uri="{BB962C8B-B14F-4D97-AF65-F5344CB8AC3E}">
        <p14:creationId xmlns:p14="http://schemas.microsoft.com/office/powerpoint/2010/main" val="202958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E376E5FA-4018-4557-B4CE-CC8537C0173A}"/>
              </a:ext>
            </a:extLst>
          </p:cNvPr>
          <p:cNvSpPr>
            <a:spLocks noGrp="1"/>
          </p:cNvSpPr>
          <p:nvPr>
            <p:ph type="sldNum" sz="quarter" idx="12"/>
          </p:nvPr>
        </p:nvSpPr>
        <p:spPr/>
        <p:txBody>
          <a:bodyPr/>
          <a:lstStyle/>
          <a:p>
            <a:fld id="{F4ADD231-E93D-BB46-A58C-DD3DE4CA0FE4}" type="slidenum">
              <a:rPr lang="en-US" smtClean="0"/>
              <a:pPr/>
              <a:t>13</a:t>
            </a:fld>
            <a:endParaRPr lang="en-US" dirty="0"/>
          </a:p>
        </p:txBody>
      </p:sp>
      <p:sp>
        <p:nvSpPr>
          <p:cNvPr id="3" name="Teksta vietturis 2">
            <a:extLst>
              <a:ext uri="{FF2B5EF4-FFF2-40B4-BE49-F238E27FC236}">
                <a16:creationId xmlns:a16="http://schemas.microsoft.com/office/drawing/2014/main" id="{78B722ED-F718-4CB6-A217-1B4695DBF807}"/>
              </a:ext>
            </a:extLst>
          </p:cNvPr>
          <p:cNvSpPr>
            <a:spLocks noGrp="1"/>
          </p:cNvSpPr>
          <p:nvPr>
            <p:ph type="body" sz="quarter" idx="13"/>
          </p:nvPr>
        </p:nvSpPr>
        <p:spPr>
          <a:xfrm>
            <a:off x="887178" y="691792"/>
            <a:ext cx="8901801" cy="824492"/>
          </a:xfrm>
        </p:spPr>
        <p:txBody>
          <a:bodyPr/>
          <a:lstStyle/>
          <a:p>
            <a:r>
              <a:rPr lang="lv-LV" dirty="0"/>
              <a:t>Valsts nodevas par apliecinājumiem saimnieciskajai darbībai</a:t>
            </a:r>
          </a:p>
        </p:txBody>
      </p:sp>
      <p:sp>
        <p:nvSpPr>
          <p:cNvPr id="4" name="Teksta vietturis 3">
            <a:extLst>
              <a:ext uri="{FF2B5EF4-FFF2-40B4-BE49-F238E27FC236}">
                <a16:creationId xmlns:a16="http://schemas.microsoft.com/office/drawing/2014/main" id="{351C8C7C-E1B5-47E6-87C9-7AA8440AA0DD}"/>
              </a:ext>
            </a:extLst>
          </p:cNvPr>
          <p:cNvSpPr>
            <a:spLocks noGrp="1"/>
          </p:cNvSpPr>
          <p:nvPr>
            <p:ph type="body" sz="quarter" idx="15"/>
          </p:nvPr>
        </p:nvSpPr>
        <p:spPr>
          <a:xfrm>
            <a:off x="975904" y="1516284"/>
            <a:ext cx="6983371" cy="3208502"/>
          </a:xfrm>
        </p:spPr>
        <p:txBody>
          <a:bodyPr/>
          <a:lstStyle/>
          <a:p>
            <a:r>
              <a:rPr lang="lv-LV" sz="2000" dirty="0"/>
              <a:t>ZM sākotnēji izstrādātā redakcija:</a:t>
            </a:r>
          </a:p>
        </p:txBody>
      </p:sp>
      <p:graphicFrame>
        <p:nvGraphicFramePr>
          <p:cNvPr id="6" name="Tabula 5">
            <a:extLst>
              <a:ext uri="{FF2B5EF4-FFF2-40B4-BE49-F238E27FC236}">
                <a16:creationId xmlns:a16="http://schemas.microsoft.com/office/drawing/2014/main" id="{8D89EEA1-0846-424E-A543-4931364A4819}"/>
              </a:ext>
            </a:extLst>
          </p:cNvPr>
          <p:cNvGraphicFramePr>
            <a:graphicFrameLocks noGrp="1"/>
          </p:cNvGraphicFramePr>
          <p:nvPr>
            <p:extLst>
              <p:ext uri="{D42A27DB-BD31-4B8C-83A1-F6EECF244321}">
                <p14:modId xmlns:p14="http://schemas.microsoft.com/office/powerpoint/2010/main" val="1043307890"/>
              </p:ext>
            </p:extLst>
          </p:nvPr>
        </p:nvGraphicFramePr>
        <p:xfrm>
          <a:off x="707922" y="1897626"/>
          <a:ext cx="8563897" cy="4866968"/>
        </p:xfrm>
        <a:graphic>
          <a:graphicData uri="http://schemas.openxmlformats.org/drawingml/2006/table">
            <a:tbl>
              <a:tblPr>
                <a:tableStyleId>{5C22544A-7EE6-4342-B048-85BDC9FD1C3A}</a:tableStyleId>
              </a:tblPr>
              <a:tblGrid>
                <a:gridCol w="6021343">
                  <a:extLst>
                    <a:ext uri="{9D8B030D-6E8A-4147-A177-3AD203B41FA5}">
                      <a16:colId xmlns:a16="http://schemas.microsoft.com/office/drawing/2014/main" val="3547152835"/>
                    </a:ext>
                  </a:extLst>
                </a:gridCol>
                <a:gridCol w="2542554">
                  <a:extLst>
                    <a:ext uri="{9D8B030D-6E8A-4147-A177-3AD203B41FA5}">
                      <a16:colId xmlns:a16="http://schemas.microsoft.com/office/drawing/2014/main" val="3333116731"/>
                    </a:ext>
                  </a:extLst>
                </a:gridCol>
              </a:tblGrid>
              <a:tr h="298316">
                <a:tc>
                  <a:txBody>
                    <a:bodyPr/>
                    <a:lstStyle/>
                    <a:p>
                      <a:pPr algn="l" fontAlgn="b"/>
                      <a:endParaRPr lang="lv-LV" sz="18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lv-LV" sz="1800" u="none" strike="noStrike">
                          <a:effectLst/>
                        </a:rPr>
                        <a:t> </a:t>
                      </a:r>
                      <a:endParaRPr lang="lv-LV" sz="18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887126511"/>
                  </a:ext>
                </a:extLst>
              </a:tr>
              <a:tr h="653234">
                <a:tc>
                  <a:txBody>
                    <a:bodyPr/>
                    <a:lstStyle/>
                    <a:p>
                      <a:pPr algn="l" fontAlgn="b"/>
                      <a:r>
                        <a:rPr lang="lv-LV" sz="1800" u="none" strike="noStrike">
                          <a:effectLst/>
                        </a:rPr>
                        <a:t>Par apliecinājumu izsniegšanu koku ciršanai  galvenā cirtē, ja cirsmas platība ir 0,5 ha vai mazāka</a:t>
                      </a:r>
                      <a:endParaRPr lang="lv-LV" sz="18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lv-LV" sz="1800" b="1" u="none" strike="noStrike" dirty="0">
                          <a:solidFill>
                            <a:srgbClr val="C00000"/>
                          </a:solidFill>
                          <a:effectLst/>
                        </a:rPr>
                        <a:t>30,00</a:t>
                      </a:r>
                      <a:endParaRPr lang="lv-LV" sz="1800" b="1" i="0" u="none" strike="noStrike" dirty="0">
                        <a:solidFill>
                          <a:srgbClr val="C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542782271"/>
                  </a:ext>
                </a:extLst>
              </a:tr>
              <a:tr h="653234">
                <a:tc>
                  <a:txBody>
                    <a:bodyPr/>
                    <a:lstStyle/>
                    <a:p>
                      <a:pPr algn="l" fontAlgn="b"/>
                      <a:r>
                        <a:rPr lang="lv-LV" sz="1800" u="none" strike="noStrike">
                          <a:effectLst/>
                        </a:rPr>
                        <a:t>Par apliecinājumu izsniegšanu koku ciršanai  galvenā cirtē, ja cirsmas platība ir 0,51 ha līdz 1 ha</a:t>
                      </a:r>
                      <a:endParaRPr lang="lv-LV" sz="18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lv-LV" sz="1800" b="1" u="none" strike="noStrike" dirty="0">
                          <a:solidFill>
                            <a:srgbClr val="C00000"/>
                          </a:solidFill>
                          <a:effectLst/>
                        </a:rPr>
                        <a:t>50,00</a:t>
                      </a:r>
                      <a:endParaRPr lang="lv-LV" sz="1800" b="1" i="0" u="none" strike="noStrike" dirty="0">
                        <a:solidFill>
                          <a:srgbClr val="C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097767525"/>
                  </a:ext>
                </a:extLst>
              </a:tr>
              <a:tr h="657216">
                <a:tc>
                  <a:txBody>
                    <a:bodyPr/>
                    <a:lstStyle/>
                    <a:p>
                      <a:pPr algn="l" fontAlgn="b"/>
                      <a:r>
                        <a:rPr lang="lv-LV" sz="1800" u="none" strike="noStrike" dirty="0">
                          <a:effectLst/>
                        </a:rPr>
                        <a:t>Par apliecinājumu izsniegšanu koku ciršanai galvenā cirtē,  ja cirsmas platība ir lielāka par 1 ha </a:t>
                      </a:r>
                      <a:endParaRPr lang="lv-LV" sz="1800" b="0"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lv-LV" sz="1800" b="1" u="none" strike="noStrike" dirty="0">
                          <a:solidFill>
                            <a:srgbClr val="C00000"/>
                          </a:solidFill>
                          <a:effectLst/>
                        </a:rPr>
                        <a:t>70,00</a:t>
                      </a:r>
                      <a:endParaRPr lang="lv-LV" sz="1800" b="1" i="0" u="none" strike="noStrike" dirty="0">
                        <a:solidFill>
                          <a:srgbClr val="C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81202397"/>
                  </a:ext>
                </a:extLst>
              </a:tr>
              <a:tr h="975867">
                <a:tc>
                  <a:txBody>
                    <a:bodyPr/>
                    <a:lstStyle/>
                    <a:p>
                      <a:pPr algn="l" fontAlgn="b"/>
                      <a:r>
                        <a:rPr lang="lv-LV" sz="1800" u="none" strike="noStrike">
                          <a:effectLst/>
                        </a:rPr>
                        <a:t>Par apliecinājumu izsniegšanu koku ciršanai kopšanas cirtē un sanitārajā izlases cirtē, ja cirsmas platība ir 1 ha vai mazāka</a:t>
                      </a:r>
                      <a:endParaRPr lang="lv-LV" sz="18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lv-LV" sz="1800" b="1" u="none" strike="noStrike" dirty="0">
                          <a:solidFill>
                            <a:srgbClr val="C00000"/>
                          </a:solidFill>
                          <a:effectLst/>
                        </a:rPr>
                        <a:t>20,00</a:t>
                      </a:r>
                      <a:endParaRPr lang="lv-LV" sz="1800" b="1" i="0" u="none" strike="noStrike" dirty="0">
                        <a:solidFill>
                          <a:srgbClr val="C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282877217"/>
                  </a:ext>
                </a:extLst>
              </a:tr>
              <a:tr h="979851">
                <a:tc>
                  <a:txBody>
                    <a:bodyPr/>
                    <a:lstStyle/>
                    <a:p>
                      <a:pPr algn="l" fontAlgn="b"/>
                      <a:r>
                        <a:rPr lang="lv-LV" sz="1800" u="none" strike="noStrike">
                          <a:effectLst/>
                        </a:rPr>
                        <a:t>Par apliecinājumu izsniegšanu koku ciršanai kopšanas cirtē un sanitārajā izlases cirtē, ja cirsmas platība ir lielāka par 1 ha</a:t>
                      </a:r>
                      <a:endParaRPr lang="lv-LV" sz="18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lv-LV" sz="1800" b="1" u="none" strike="noStrike" dirty="0">
                          <a:solidFill>
                            <a:srgbClr val="C00000"/>
                          </a:solidFill>
                          <a:effectLst/>
                        </a:rPr>
                        <a:t>30,00</a:t>
                      </a:r>
                      <a:endParaRPr lang="lv-LV" sz="1800" b="1" i="0" u="none" strike="noStrike" dirty="0">
                        <a:solidFill>
                          <a:srgbClr val="C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333435985"/>
                  </a:ext>
                </a:extLst>
              </a:tr>
              <a:tr h="649250">
                <a:tc>
                  <a:txBody>
                    <a:bodyPr/>
                    <a:lstStyle/>
                    <a:p>
                      <a:pPr algn="l" fontAlgn="b"/>
                      <a:r>
                        <a:rPr lang="lv-LV" sz="1800" u="none" strike="noStrike">
                          <a:effectLst/>
                        </a:rPr>
                        <a:t>Par apliecinājumu izsniegšanu koku ciršanai sanitārā vienlaidus un rekonstruktīvā cirtē</a:t>
                      </a:r>
                      <a:endParaRPr lang="lv-LV" sz="18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lv-LV" sz="1800" b="1" u="none" strike="noStrike" dirty="0">
                          <a:solidFill>
                            <a:srgbClr val="C00000"/>
                          </a:solidFill>
                          <a:effectLst/>
                        </a:rPr>
                        <a:t>5,00</a:t>
                      </a:r>
                      <a:endParaRPr lang="lv-LV" sz="1800" b="1" i="0" u="none" strike="noStrike" dirty="0">
                        <a:solidFill>
                          <a:srgbClr val="C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584273409"/>
                  </a:ext>
                </a:extLst>
              </a:tr>
            </a:tbl>
          </a:graphicData>
        </a:graphic>
      </p:graphicFrame>
    </p:spTree>
    <p:extLst>
      <p:ext uri="{BB962C8B-B14F-4D97-AF65-F5344CB8AC3E}">
        <p14:creationId xmlns:p14="http://schemas.microsoft.com/office/powerpoint/2010/main" val="331199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E376E5FA-4018-4557-B4CE-CC8537C0173A}"/>
              </a:ext>
            </a:extLst>
          </p:cNvPr>
          <p:cNvSpPr>
            <a:spLocks noGrp="1"/>
          </p:cNvSpPr>
          <p:nvPr>
            <p:ph type="sldNum" sz="quarter" idx="12"/>
          </p:nvPr>
        </p:nvSpPr>
        <p:spPr/>
        <p:txBody>
          <a:bodyPr/>
          <a:lstStyle/>
          <a:p>
            <a:fld id="{F4ADD231-E93D-BB46-A58C-DD3DE4CA0FE4}" type="slidenum">
              <a:rPr lang="en-US" smtClean="0"/>
              <a:pPr/>
              <a:t>14</a:t>
            </a:fld>
            <a:endParaRPr lang="en-US" dirty="0"/>
          </a:p>
        </p:txBody>
      </p:sp>
      <p:sp>
        <p:nvSpPr>
          <p:cNvPr id="3" name="Teksta vietturis 2">
            <a:extLst>
              <a:ext uri="{FF2B5EF4-FFF2-40B4-BE49-F238E27FC236}">
                <a16:creationId xmlns:a16="http://schemas.microsoft.com/office/drawing/2014/main" id="{78B722ED-F718-4CB6-A217-1B4695DBF807}"/>
              </a:ext>
            </a:extLst>
          </p:cNvPr>
          <p:cNvSpPr>
            <a:spLocks noGrp="1"/>
          </p:cNvSpPr>
          <p:nvPr>
            <p:ph type="body" sz="quarter" idx="13"/>
          </p:nvPr>
        </p:nvSpPr>
        <p:spPr>
          <a:xfrm>
            <a:off x="887178" y="691792"/>
            <a:ext cx="8901801" cy="824492"/>
          </a:xfrm>
        </p:spPr>
        <p:txBody>
          <a:bodyPr/>
          <a:lstStyle/>
          <a:p>
            <a:r>
              <a:rPr lang="lv-LV" dirty="0"/>
              <a:t>Valsts nodevas par apliecinājumiem saimnieciskajai darbībai</a:t>
            </a:r>
          </a:p>
        </p:txBody>
      </p:sp>
      <p:sp>
        <p:nvSpPr>
          <p:cNvPr id="4" name="Teksta vietturis 3">
            <a:extLst>
              <a:ext uri="{FF2B5EF4-FFF2-40B4-BE49-F238E27FC236}">
                <a16:creationId xmlns:a16="http://schemas.microsoft.com/office/drawing/2014/main" id="{351C8C7C-E1B5-47E6-87C9-7AA8440AA0DD}"/>
              </a:ext>
            </a:extLst>
          </p:cNvPr>
          <p:cNvSpPr>
            <a:spLocks noGrp="1"/>
          </p:cNvSpPr>
          <p:nvPr>
            <p:ph type="body" sz="quarter" idx="15"/>
          </p:nvPr>
        </p:nvSpPr>
        <p:spPr>
          <a:xfrm>
            <a:off x="975904" y="1516284"/>
            <a:ext cx="6983371" cy="3208502"/>
          </a:xfrm>
        </p:spPr>
        <p:txBody>
          <a:bodyPr/>
          <a:lstStyle/>
          <a:p>
            <a:r>
              <a:rPr lang="lv-LV" sz="2000" dirty="0"/>
              <a:t>Noteikumu projekta teksts, ko piedāvā kā kompromisu:</a:t>
            </a:r>
          </a:p>
        </p:txBody>
      </p:sp>
      <p:pic>
        <p:nvPicPr>
          <p:cNvPr id="8" name="Attēls 7" descr="Attēls, kurā ir teksts&#10;&#10;Apraksts ģenerēts automātiski">
            <a:extLst>
              <a:ext uri="{FF2B5EF4-FFF2-40B4-BE49-F238E27FC236}">
                <a16:creationId xmlns:a16="http://schemas.microsoft.com/office/drawing/2014/main" id="{BC9B1DFE-A3A6-4360-A32B-428AA9FFB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606" y="1916473"/>
            <a:ext cx="10117394" cy="4941527"/>
          </a:xfrm>
          <a:prstGeom prst="rect">
            <a:avLst/>
          </a:prstGeom>
        </p:spPr>
      </p:pic>
    </p:spTree>
    <p:extLst>
      <p:ext uri="{BB962C8B-B14F-4D97-AF65-F5344CB8AC3E}">
        <p14:creationId xmlns:p14="http://schemas.microsoft.com/office/powerpoint/2010/main" val="1232957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61342C-B352-4FDA-AEF9-387E9C3B2A99}"/>
              </a:ext>
            </a:extLst>
          </p:cNvPr>
          <p:cNvSpPr>
            <a:spLocks noGrp="1"/>
          </p:cNvSpPr>
          <p:nvPr>
            <p:ph type="sldNum" sz="quarter" idx="12"/>
          </p:nvPr>
        </p:nvSpPr>
        <p:spPr/>
        <p:txBody>
          <a:bodyPr/>
          <a:lstStyle/>
          <a:p>
            <a:fld id="{F4ADD231-E93D-BB46-A58C-DD3DE4CA0FE4}" type="slidenum">
              <a:rPr lang="en-US" smtClean="0"/>
              <a:pPr/>
              <a:t>15</a:t>
            </a:fld>
            <a:endParaRPr lang="en-US" dirty="0"/>
          </a:p>
        </p:txBody>
      </p:sp>
      <p:sp>
        <p:nvSpPr>
          <p:cNvPr id="3" name="Text Placeholder 2">
            <a:extLst>
              <a:ext uri="{FF2B5EF4-FFF2-40B4-BE49-F238E27FC236}">
                <a16:creationId xmlns:a16="http://schemas.microsoft.com/office/drawing/2014/main" id="{97C93B71-41BD-C5D5-A723-E4463878B12D}"/>
              </a:ext>
            </a:extLst>
          </p:cNvPr>
          <p:cNvSpPr>
            <a:spLocks noGrp="1"/>
          </p:cNvSpPr>
          <p:nvPr>
            <p:ph type="body" sz="quarter" idx="13"/>
          </p:nvPr>
        </p:nvSpPr>
        <p:spPr/>
        <p:txBody>
          <a:bodyPr/>
          <a:lstStyle/>
          <a:p>
            <a:r>
              <a:rPr lang="en-GB" dirty="0" err="1"/>
              <a:t>Diskusija</a:t>
            </a:r>
            <a:r>
              <a:rPr lang="en-GB" dirty="0"/>
              <a:t> par </a:t>
            </a:r>
            <a:r>
              <a:rPr lang="en-GB" dirty="0" err="1"/>
              <a:t>atbalsta</a:t>
            </a:r>
            <a:r>
              <a:rPr lang="en-GB" dirty="0"/>
              <a:t> </a:t>
            </a:r>
            <a:r>
              <a:rPr lang="en-GB" dirty="0" err="1"/>
              <a:t>pasākumu</a:t>
            </a:r>
            <a:r>
              <a:rPr lang="en-GB" dirty="0"/>
              <a:t> </a:t>
            </a:r>
            <a:r>
              <a:rPr lang="en-GB" dirty="0" err="1"/>
              <a:t>nosacījumiem</a:t>
            </a:r>
            <a:endParaRPr lang="lv-LV" dirty="0"/>
          </a:p>
        </p:txBody>
      </p:sp>
      <p:sp>
        <p:nvSpPr>
          <p:cNvPr id="4" name="Text Placeholder 3">
            <a:extLst>
              <a:ext uri="{FF2B5EF4-FFF2-40B4-BE49-F238E27FC236}">
                <a16:creationId xmlns:a16="http://schemas.microsoft.com/office/drawing/2014/main" id="{7DADB185-0782-7932-9B9B-4188E6AD4FAA}"/>
              </a:ext>
            </a:extLst>
          </p:cNvPr>
          <p:cNvSpPr>
            <a:spLocks noGrp="1"/>
          </p:cNvSpPr>
          <p:nvPr>
            <p:ph type="body" sz="quarter" idx="15"/>
          </p:nvPr>
        </p:nvSpPr>
        <p:spPr>
          <a:xfrm>
            <a:off x="887414" y="1768612"/>
            <a:ext cx="6983371" cy="2894222"/>
          </a:xfrm>
        </p:spPr>
        <p:txBody>
          <a:bodyPr/>
          <a:lstStyle/>
          <a:p>
            <a:r>
              <a:rPr lang="en-GB" sz="1600" dirty="0" err="1"/>
              <a:t>Pirmajai</a:t>
            </a:r>
            <a:r>
              <a:rPr lang="en-GB" sz="1600" dirty="0"/>
              <a:t> </a:t>
            </a:r>
            <a:r>
              <a:rPr lang="en-GB" sz="1600" dirty="0" err="1"/>
              <a:t>atbalsta</a:t>
            </a:r>
            <a:r>
              <a:rPr lang="en-GB" sz="1600" dirty="0"/>
              <a:t> </a:t>
            </a:r>
            <a:r>
              <a:rPr lang="en-GB" sz="1600" dirty="0" err="1"/>
              <a:t>kārtai</a:t>
            </a:r>
            <a:r>
              <a:rPr lang="en-GB" sz="1600" dirty="0"/>
              <a:t>  </a:t>
            </a:r>
            <a:r>
              <a:rPr lang="en-GB" sz="1600" dirty="0" err="1"/>
              <a:t>atbalsta</a:t>
            </a:r>
            <a:r>
              <a:rPr lang="en-GB" sz="1600" dirty="0"/>
              <a:t> </a:t>
            </a:r>
            <a:r>
              <a:rPr lang="en-GB" sz="1600" dirty="0" err="1"/>
              <a:t>periodā</a:t>
            </a:r>
            <a:r>
              <a:rPr lang="en-GB" sz="1600" dirty="0"/>
              <a:t> 2023.-2027. </a:t>
            </a:r>
            <a:r>
              <a:rPr lang="en-GB" sz="1600" dirty="0" err="1"/>
              <a:t>nosacījumus</a:t>
            </a:r>
            <a:r>
              <a:rPr lang="en-GB" sz="1600" dirty="0"/>
              <a:t> nav </a:t>
            </a:r>
            <a:r>
              <a:rPr lang="en-GB" sz="1600" dirty="0" err="1"/>
              <a:t>iespējams</a:t>
            </a:r>
            <a:r>
              <a:rPr lang="en-GB" sz="1600" dirty="0"/>
              <a:t> </a:t>
            </a:r>
            <a:r>
              <a:rPr lang="en-GB" sz="1600" dirty="0" err="1"/>
              <a:t>mainīt</a:t>
            </a:r>
            <a:r>
              <a:rPr lang="en-GB" sz="1600" dirty="0"/>
              <a:t>!</a:t>
            </a:r>
          </a:p>
          <a:p>
            <a:r>
              <a:rPr lang="en-GB" sz="1600" dirty="0" err="1"/>
              <a:t>Sākotnējie</a:t>
            </a:r>
            <a:r>
              <a:rPr lang="en-GB" sz="1600" dirty="0"/>
              <a:t> </a:t>
            </a:r>
            <a:r>
              <a:rPr lang="en-GB" sz="1600" dirty="0" err="1"/>
              <a:t>priekšlikumi</a:t>
            </a:r>
            <a:r>
              <a:rPr lang="en-GB" sz="1600" dirty="0"/>
              <a:t> </a:t>
            </a:r>
            <a:r>
              <a:rPr lang="en-GB" sz="1600" dirty="0" err="1"/>
              <a:t>pēc</a:t>
            </a:r>
            <a:r>
              <a:rPr lang="en-GB" sz="1600" dirty="0"/>
              <a:t> </a:t>
            </a:r>
            <a:r>
              <a:rPr lang="en-GB" sz="1600" dirty="0" err="1"/>
              <a:t>reģionālo</a:t>
            </a:r>
            <a:r>
              <a:rPr lang="en-GB" sz="1600" dirty="0"/>
              <a:t> meža </a:t>
            </a:r>
            <a:r>
              <a:rPr lang="en-GB" sz="1600" dirty="0" err="1"/>
              <a:t>īpašnieku</a:t>
            </a:r>
            <a:r>
              <a:rPr lang="en-GB" sz="1600" dirty="0"/>
              <a:t> </a:t>
            </a:r>
            <a:r>
              <a:rPr lang="en-GB" sz="1600" dirty="0" err="1"/>
              <a:t>apvienību</a:t>
            </a:r>
            <a:r>
              <a:rPr lang="en-GB" sz="1600" dirty="0"/>
              <a:t> un </a:t>
            </a:r>
            <a:r>
              <a:rPr lang="en-GB" sz="1600" dirty="0" err="1"/>
              <a:t>kooperatīvu</a:t>
            </a:r>
            <a:r>
              <a:rPr lang="en-GB" sz="1600" dirty="0"/>
              <a:t> </a:t>
            </a:r>
            <a:r>
              <a:rPr lang="en-GB" sz="1600" dirty="0" err="1"/>
              <a:t>diskusijām</a:t>
            </a:r>
            <a:r>
              <a:rPr lang="en-GB" sz="1600" dirty="0"/>
              <a:t> </a:t>
            </a:r>
            <a:r>
              <a:rPr lang="en-GB" sz="1600" dirty="0" err="1"/>
              <a:t>nākamajām</a:t>
            </a:r>
            <a:r>
              <a:rPr lang="en-GB" sz="1600" dirty="0"/>
              <a:t> </a:t>
            </a:r>
            <a:r>
              <a:rPr lang="en-GB" sz="1600" dirty="0" err="1"/>
              <a:t>kārtām</a:t>
            </a:r>
            <a:r>
              <a:rPr lang="en-GB" sz="1600" dirty="0"/>
              <a:t>:</a:t>
            </a:r>
          </a:p>
          <a:p>
            <a:pPr lvl="1"/>
            <a:r>
              <a:rPr lang="en-GB" sz="1600" dirty="0"/>
              <a:t>1. </a:t>
            </a:r>
            <a:r>
              <a:rPr lang="en-GB" sz="1600" b="1" dirty="0" err="1"/>
              <a:t>Jaunaudžu</a:t>
            </a:r>
            <a:r>
              <a:rPr lang="en-GB" sz="1600" b="1" dirty="0"/>
              <a:t> </a:t>
            </a:r>
            <a:r>
              <a:rPr lang="en-GB" sz="1600" b="1" dirty="0" err="1"/>
              <a:t>retināšana</a:t>
            </a:r>
            <a:endParaRPr lang="en-GB" sz="1600" b="1" dirty="0"/>
          </a:p>
          <a:p>
            <a:pPr marL="457200" lvl="1" indent="0">
              <a:buNone/>
            </a:pPr>
            <a:r>
              <a:rPr lang="en-GB" sz="1600" dirty="0"/>
              <a:t>1.1. </a:t>
            </a:r>
            <a:r>
              <a:rPr lang="lv-LV" sz="1600" dirty="0" err="1"/>
              <a:t>Baltalk</a:t>
            </a:r>
            <a:r>
              <a:rPr lang="en-GB" sz="1600" dirty="0" err="1"/>
              <a:t>šņu</a:t>
            </a:r>
            <a:r>
              <a:rPr lang="en-GB" sz="1600" dirty="0"/>
              <a:t> </a:t>
            </a:r>
            <a:r>
              <a:rPr lang="en-GB" sz="1600" dirty="0" err="1"/>
              <a:t>kopšana</a:t>
            </a:r>
            <a:r>
              <a:rPr lang="lv-LV" sz="1600" dirty="0"/>
              <a:t> līdz 10 gadiem</a:t>
            </a:r>
            <a:r>
              <a:rPr lang="en-US" sz="1600" dirty="0"/>
              <a:t>,</a:t>
            </a:r>
            <a:r>
              <a:rPr lang="lv-LV" sz="1600" dirty="0"/>
              <a:t> </a:t>
            </a:r>
            <a:r>
              <a:rPr lang="en-GB" sz="1600" dirty="0" err="1"/>
              <a:t>atbalsts</a:t>
            </a:r>
            <a:r>
              <a:rPr lang="en-GB" sz="1600" dirty="0"/>
              <a:t> </a:t>
            </a:r>
            <a:r>
              <a:rPr lang="en-GB" sz="1600" dirty="0" err="1"/>
              <a:t>tikai</a:t>
            </a:r>
            <a:r>
              <a:rPr lang="en-GB" sz="1600" dirty="0"/>
              <a:t> 1 </a:t>
            </a:r>
            <a:r>
              <a:rPr lang="en-GB" sz="1600" dirty="0" err="1"/>
              <a:t>reizi</a:t>
            </a:r>
            <a:r>
              <a:rPr lang="lv-LV" sz="1600" dirty="0"/>
              <a:t>.</a:t>
            </a:r>
          </a:p>
          <a:p>
            <a:pPr marL="457200" lvl="1" indent="0">
              <a:buNone/>
            </a:pPr>
            <a:r>
              <a:rPr lang="en-GB" sz="1600" dirty="0"/>
              <a:t>1.2. </a:t>
            </a:r>
            <a:r>
              <a:rPr lang="en-GB" sz="1600" dirty="0" err="1"/>
              <a:t>Atbalsts</a:t>
            </a:r>
            <a:r>
              <a:rPr lang="en-GB" sz="1600" dirty="0"/>
              <a:t> </a:t>
            </a:r>
            <a:r>
              <a:rPr lang="en-GB" sz="1600" dirty="0" err="1"/>
              <a:t>kopšanai</a:t>
            </a:r>
            <a:r>
              <a:rPr lang="en-GB" sz="1600" dirty="0"/>
              <a:t> </a:t>
            </a:r>
            <a:r>
              <a:rPr lang="en-GB" sz="1600" dirty="0" err="1"/>
              <a:t>līdz</a:t>
            </a:r>
            <a:r>
              <a:rPr lang="lv-LV" sz="1600" dirty="0"/>
              <a:t> 20 gadu vecā</a:t>
            </a:r>
            <a:r>
              <a:rPr lang="en-GB" sz="1600" dirty="0"/>
              <a:t>m</a:t>
            </a:r>
            <a:r>
              <a:rPr lang="lv-LV" sz="1600" dirty="0"/>
              <a:t> skuju un lapu koku audzē</a:t>
            </a:r>
            <a:r>
              <a:rPr lang="en-US" sz="1600" dirty="0"/>
              <a:t>m</a:t>
            </a:r>
            <a:r>
              <a:rPr lang="lv-LV" sz="1600" dirty="0"/>
              <a:t>.</a:t>
            </a:r>
            <a:endParaRPr lang="en-GB" sz="1600" dirty="0"/>
          </a:p>
          <a:p>
            <a:pPr marL="457200" lvl="1" indent="0">
              <a:buNone/>
            </a:pPr>
            <a:r>
              <a:rPr lang="en-GB" sz="1600" dirty="0"/>
              <a:t>1.3. </a:t>
            </a:r>
            <a:r>
              <a:rPr lang="en-GB" sz="1600" dirty="0" err="1"/>
              <a:t>Atbalstīt</a:t>
            </a:r>
            <a:r>
              <a:rPr lang="en-GB" sz="1600" dirty="0"/>
              <a:t> </a:t>
            </a:r>
            <a:r>
              <a:rPr lang="en-GB" sz="1600" dirty="0" err="1"/>
              <a:t>kopšanu</a:t>
            </a:r>
            <a:r>
              <a:rPr lang="lv-LV" sz="1600" dirty="0"/>
              <a:t> ne vairāk kā 2</a:t>
            </a:r>
            <a:r>
              <a:rPr lang="en-GB" sz="1600" dirty="0"/>
              <a:t> </a:t>
            </a:r>
            <a:r>
              <a:rPr lang="en-GB" sz="1600" dirty="0" err="1"/>
              <a:t>reizes</a:t>
            </a:r>
            <a:r>
              <a:rPr lang="lv-LV" sz="1600" dirty="0"/>
              <a:t> piecu gadu periodā. </a:t>
            </a:r>
            <a:endParaRPr lang="en-GB" sz="1600" dirty="0"/>
          </a:p>
          <a:p>
            <a:pPr marL="457200" lvl="1" indent="0">
              <a:buNone/>
            </a:pPr>
            <a:r>
              <a:rPr lang="en-GB" sz="1600" dirty="0"/>
              <a:t>1.4. </a:t>
            </a:r>
            <a:r>
              <a:rPr lang="en-GB" sz="1600" dirty="0" err="1"/>
              <a:t>Darbu</a:t>
            </a:r>
            <a:r>
              <a:rPr lang="en-GB" sz="1600" dirty="0"/>
              <a:t> </a:t>
            </a:r>
            <a:r>
              <a:rPr lang="en-GB" sz="1600" dirty="0" err="1"/>
              <a:t>izpildes</a:t>
            </a:r>
            <a:r>
              <a:rPr lang="en-GB" sz="1600" dirty="0"/>
              <a:t> </a:t>
            </a:r>
            <a:r>
              <a:rPr lang="en-GB" sz="1600" dirty="0" err="1"/>
              <a:t>pārbaudes</a:t>
            </a:r>
            <a:r>
              <a:rPr lang="en-GB" sz="1600" dirty="0"/>
              <a:t> </a:t>
            </a:r>
            <a:r>
              <a:rPr lang="en-GB" sz="1600" dirty="0" err="1"/>
              <a:t>kritērijs</a:t>
            </a:r>
            <a:r>
              <a:rPr lang="en-GB" sz="1600" dirty="0"/>
              <a:t>- </a:t>
            </a:r>
            <a:r>
              <a:rPr lang="lv-LV" sz="1600" dirty="0"/>
              <a:t>500 kociņi paliek. </a:t>
            </a:r>
          </a:p>
          <a:p>
            <a:pPr marL="457200" lvl="1" indent="0">
              <a:buNone/>
            </a:pPr>
            <a:endParaRPr lang="lv-LV" dirty="0"/>
          </a:p>
        </p:txBody>
      </p:sp>
    </p:spTree>
    <p:extLst>
      <p:ext uri="{BB962C8B-B14F-4D97-AF65-F5344CB8AC3E}">
        <p14:creationId xmlns:p14="http://schemas.microsoft.com/office/powerpoint/2010/main" val="400497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61342C-B352-4FDA-AEF9-387E9C3B2A99}"/>
              </a:ext>
            </a:extLst>
          </p:cNvPr>
          <p:cNvSpPr>
            <a:spLocks noGrp="1"/>
          </p:cNvSpPr>
          <p:nvPr>
            <p:ph type="sldNum" sz="quarter" idx="12"/>
          </p:nvPr>
        </p:nvSpPr>
        <p:spPr>
          <a:xfrm>
            <a:off x="835432" y="5990576"/>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ADD231-E93D-BB46-A58C-DD3DE4CA0FE4}" type="slidenum">
              <a:rPr kumimoji="0" lang="en-US" sz="1800" b="0" i="0" u="none" strike="noStrike" kern="1200" cap="none" spc="0" normalizeH="0" baseline="0" noProof="0" smtClean="0">
                <a:ln>
                  <a:noFill/>
                </a:ln>
                <a:solidFill>
                  <a:srgbClr val="03403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srgbClr val="034033"/>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97C93B71-41BD-C5D5-A723-E4463878B12D}"/>
              </a:ext>
            </a:extLst>
          </p:cNvPr>
          <p:cNvSpPr>
            <a:spLocks noGrp="1"/>
          </p:cNvSpPr>
          <p:nvPr>
            <p:ph type="body" sz="quarter" idx="13"/>
          </p:nvPr>
        </p:nvSpPr>
        <p:spPr>
          <a:xfrm>
            <a:off x="887178" y="42933"/>
            <a:ext cx="6103931" cy="824492"/>
          </a:xfrm>
        </p:spPr>
        <p:txBody>
          <a:bodyPr/>
          <a:lstStyle/>
          <a:p>
            <a:r>
              <a:rPr lang="en-GB" dirty="0" err="1"/>
              <a:t>Diskusija</a:t>
            </a:r>
            <a:r>
              <a:rPr lang="en-GB" dirty="0"/>
              <a:t> par </a:t>
            </a:r>
            <a:r>
              <a:rPr lang="en-GB" dirty="0" err="1"/>
              <a:t>atbalsta</a:t>
            </a:r>
            <a:r>
              <a:rPr lang="en-GB" dirty="0"/>
              <a:t> </a:t>
            </a:r>
            <a:r>
              <a:rPr lang="en-GB" dirty="0" err="1"/>
              <a:t>pasākumu</a:t>
            </a:r>
            <a:r>
              <a:rPr lang="en-GB" dirty="0"/>
              <a:t> </a:t>
            </a:r>
            <a:r>
              <a:rPr lang="en-GB" dirty="0" err="1"/>
              <a:t>nosacījumiem</a:t>
            </a:r>
            <a:endParaRPr lang="lv-LV" dirty="0"/>
          </a:p>
        </p:txBody>
      </p:sp>
      <p:sp>
        <p:nvSpPr>
          <p:cNvPr id="4" name="Text Placeholder 3">
            <a:extLst>
              <a:ext uri="{FF2B5EF4-FFF2-40B4-BE49-F238E27FC236}">
                <a16:creationId xmlns:a16="http://schemas.microsoft.com/office/drawing/2014/main" id="{7DADB185-0782-7932-9B9B-4188E6AD4FAA}"/>
              </a:ext>
            </a:extLst>
          </p:cNvPr>
          <p:cNvSpPr>
            <a:spLocks noGrp="1"/>
          </p:cNvSpPr>
          <p:nvPr>
            <p:ph type="body" sz="quarter" idx="15"/>
          </p:nvPr>
        </p:nvSpPr>
        <p:spPr>
          <a:xfrm>
            <a:off x="887178" y="816731"/>
            <a:ext cx="6983371" cy="5224539"/>
          </a:xfrm>
        </p:spPr>
        <p:txBody>
          <a:bodyPr/>
          <a:lstStyle/>
          <a:p>
            <a:pPr marL="0" indent="0">
              <a:buNone/>
            </a:pPr>
            <a:r>
              <a:rPr lang="en-GB" sz="1600" b="1" dirty="0"/>
              <a:t>	1. </a:t>
            </a:r>
            <a:r>
              <a:rPr lang="en-GB" sz="1600" b="1" dirty="0" err="1"/>
              <a:t>Jaunaudžu</a:t>
            </a:r>
            <a:r>
              <a:rPr lang="en-GB" sz="1600" b="1" dirty="0"/>
              <a:t> </a:t>
            </a:r>
            <a:r>
              <a:rPr lang="en-GB" sz="1600" b="1" dirty="0" err="1"/>
              <a:t>retināšana</a:t>
            </a:r>
            <a:endParaRPr lang="en-GB" sz="1600" b="1" dirty="0"/>
          </a:p>
          <a:p>
            <a:pPr marL="0" indent="0">
              <a:buNone/>
            </a:pPr>
            <a:r>
              <a:rPr lang="en-GB" sz="1600" dirty="0"/>
              <a:t>1.5. </a:t>
            </a:r>
            <a:r>
              <a:rPr lang="en-GB" sz="1600" dirty="0" err="1"/>
              <a:t>Ja</a:t>
            </a:r>
            <a:r>
              <a:rPr lang="en-GB" sz="1600" dirty="0"/>
              <a:t> </a:t>
            </a:r>
            <a:r>
              <a:rPr lang="en-GB" sz="1600" dirty="0" err="1"/>
              <a:t>nākamajās</a:t>
            </a:r>
            <a:r>
              <a:rPr lang="en-GB" sz="1600" dirty="0"/>
              <a:t> </a:t>
            </a:r>
            <a:r>
              <a:rPr lang="en-GB" sz="1600" dirty="0" err="1"/>
              <a:t>kārtās</a:t>
            </a:r>
            <a:r>
              <a:rPr lang="en-GB" sz="1600" dirty="0"/>
              <a:t> </a:t>
            </a:r>
            <a:r>
              <a:rPr lang="en-GB" sz="1600" dirty="0" err="1"/>
              <a:t>liels</a:t>
            </a:r>
            <a:r>
              <a:rPr lang="en-GB" sz="1600" dirty="0"/>
              <a:t> </a:t>
            </a:r>
            <a:r>
              <a:rPr lang="en-GB" sz="1600" dirty="0" err="1"/>
              <a:t>pieprasījums</a:t>
            </a:r>
            <a:r>
              <a:rPr lang="en-GB" sz="1600" dirty="0"/>
              <a:t>, </a:t>
            </a:r>
            <a:r>
              <a:rPr lang="en-GB" sz="1600" dirty="0" err="1"/>
              <a:t>iespējams</a:t>
            </a:r>
            <a:r>
              <a:rPr lang="en-GB" sz="1600" dirty="0"/>
              <a:t> </a:t>
            </a:r>
            <a:r>
              <a:rPr lang="en-GB" sz="1600" dirty="0" err="1"/>
              <a:t>jāparedz</a:t>
            </a:r>
            <a:r>
              <a:rPr lang="en-GB" sz="1600" dirty="0"/>
              <a:t> </a:t>
            </a:r>
            <a:r>
              <a:rPr lang="en-GB" sz="1600" dirty="0" err="1"/>
              <a:t>dažādas</a:t>
            </a:r>
            <a:r>
              <a:rPr lang="en-GB" sz="1600" dirty="0"/>
              <a:t> </a:t>
            </a:r>
            <a:r>
              <a:rPr lang="en-GB" sz="1600" dirty="0" err="1"/>
              <a:t>likmes</a:t>
            </a:r>
            <a:r>
              <a:rPr lang="en-GB" sz="1600" dirty="0"/>
              <a:t> </a:t>
            </a:r>
            <a:r>
              <a:rPr lang="en-GB" sz="1600" dirty="0" err="1"/>
              <a:t>fiziskām</a:t>
            </a:r>
            <a:r>
              <a:rPr lang="en-GB" sz="1600" dirty="0"/>
              <a:t> un </a:t>
            </a:r>
            <a:r>
              <a:rPr lang="en-GB" sz="1600" dirty="0" err="1"/>
              <a:t>juridiskām</a:t>
            </a:r>
            <a:r>
              <a:rPr lang="en-GB" sz="1600" dirty="0"/>
              <a:t> </a:t>
            </a:r>
            <a:r>
              <a:rPr lang="en-GB" sz="1600" dirty="0" err="1"/>
              <a:t>personām</a:t>
            </a:r>
            <a:endParaRPr lang="lv-LV" sz="1600" dirty="0"/>
          </a:p>
          <a:p>
            <a:pPr marL="0" indent="0">
              <a:buNone/>
            </a:pPr>
            <a:r>
              <a:rPr lang="en-GB" sz="1600" dirty="0">
                <a:effectLst/>
                <a:ea typeface="Calibri" panose="020F0502020204030204" pitchFamily="34" charset="0"/>
                <a:cs typeface="Times New Roman" panose="02020603050405020304" pitchFamily="18" charset="0"/>
              </a:rPr>
              <a:t>1.6. </a:t>
            </a:r>
            <a:r>
              <a:rPr lang="lv-LV" sz="1600" dirty="0">
                <a:effectLst/>
                <a:ea typeface="Calibri" panose="020F0502020204030204" pitchFamily="34" charset="0"/>
                <a:cs typeface="Times New Roman" panose="02020603050405020304" pitchFamily="18" charset="0"/>
              </a:rPr>
              <a:t>Īpašumā esošā platība: Kooperatīviem atruna, ka skatās īpašnieka kopējo platību. </a:t>
            </a:r>
          </a:p>
          <a:p>
            <a:pPr marL="342900" lvl="0" indent="-342900">
              <a:buFont typeface="Symbol" panose="05050102010706020507" pitchFamily="18" charset="2"/>
              <a:buChar char=""/>
            </a:pPr>
            <a:r>
              <a:rPr lang="lv-LV" sz="1600" dirty="0">
                <a:effectLst/>
                <a:ea typeface="Calibri" panose="020F0502020204030204" pitchFamily="34" charset="0"/>
                <a:cs typeface="Times New Roman" panose="02020603050405020304" pitchFamily="18" charset="0"/>
              </a:rPr>
              <a:t>Līdz 50 ha (ieskaitot),  15p</a:t>
            </a:r>
          </a:p>
          <a:p>
            <a:pPr marL="342900" lvl="0" indent="-342900">
              <a:buFont typeface="Symbol" panose="05050102010706020507" pitchFamily="18" charset="2"/>
              <a:buChar char=""/>
            </a:pPr>
            <a:r>
              <a:rPr lang="lv-LV" sz="1600" dirty="0">
                <a:effectLst/>
                <a:ea typeface="Calibri" panose="020F0502020204030204" pitchFamily="34" charset="0"/>
                <a:cs typeface="Times New Roman" panose="02020603050405020304" pitchFamily="18" charset="0"/>
              </a:rPr>
              <a:t>50</a:t>
            </a:r>
            <a:r>
              <a:rPr lang="en-GB" sz="1600" dirty="0">
                <a:effectLst/>
                <a:ea typeface="Calibri" panose="020F0502020204030204" pitchFamily="34" charset="0"/>
                <a:cs typeface="Times New Roman" panose="02020603050405020304" pitchFamily="18" charset="0"/>
              </a:rPr>
              <a:t>.1</a:t>
            </a:r>
            <a:r>
              <a:rPr lang="lv-LV" sz="1600" dirty="0">
                <a:effectLst/>
                <a:ea typeface="Calibri" panose="020F0502020204030204" pitchFamily="34" charset="0"/>
                <a:cs typeface="Times New Roman" panose="02020603050405020304" pitchFamily="18" charset="0"/>
              </a:rPr>
              <a:t> – 200 10p</a:t>
            </a:r>
          </a:p>
          <a:p>
            <a:pPr marL="342900" lvl="0" indent="-342900">
              <a:buFont typeface="Symbol" panose="05050102010706020507" pitchFamily="18" charset="2"/>
              <a:buChar char=""/>
            </a:pPr>
            <a:r>
              <a:rPr lang="lv-LV" sz="1600" dirty="0">
                <a:effectLst/>
                <a:ea typeface="Calibri" panose="020F0502020204030204" pitchFamily="34" charset="0"/>
                <a:cs typeface="Times New Roman" panose="02020603050405020304" pitchFamily="18" charset="0"/>
              </a:rPr>
              <a:t>200</a:t>
            </a:r>
            <a:r>
              <a:rPr lang="en-GB" sz="1600" dirty="0">
                <a:effectLst/>
                <a:ea typeface="Calibri" panose="020F0502020204030204" pitchFamily="34" charset="0"/>
                <a:cs typeface="Times New Roman" panose="02020603050405020304" pitchFamily="18" charset="0"/>
              </a:rPr>
              <a:t>.1</a:t>
            </a:r>
            <a:r>
              <a:rPr lang="lv-LV" sz="1600" dirty="0">
                <a:effectLst/>
                <a:ea typeface="Calibri" panose="020F0502020204030204" pitchFamily="34" charset="0"/>
                <a:cs typeface="Times New Roman" panose="02020603050405020304" pitchFamily="18" charset="0"/>
              </a:rPr>
              <a:t> – 500  5p</a:t>
            </a:r>
          </a:p>
          <a:p>
            <a:pPr marL="342900" lvl="0" indent="-342900">
              <a:buFont typeface="Symbol" panose="05050102010706020507" pitchFamily="18" charset="2"/>
              <a:buChar char=""/>
            </a:pPr>
            <a:r>
              <a:rPr lang="lv-LV" sz="1600" dirty="0">
                <a:effectLst/>
                <a:ea typeface="Calibri" panose="020F0502020204030204" pitchFamily="34" charset="0"/>
                <a:cs typeface="Times New Roman" panose="02020603050405020304" pitchFamily="18" charset="0"/>
              </a:rPr>
              <a:t>Virs 500</a:t>
            </a:r>
            <a:r>
              <a:rPr lang="en-GB" sz="1600" dirty="0">
                <a:effectLst/>
                <a:ea typeface="Calibri" panose="020F0502020204030204" pitchFamily="34" charset="0"/>
                <a:cs typeface="Times New Roman" panose="02020603050405020304" pitchFamily="18" charset="0"/>
              </a:rPr>
              <a:t>.1 </a:t>
            </a:r>
            <a:r>
              <a:rPr lang="lv-LV" sz="1600" dirty="0">
                <a:effectLst/>
                <a:ea typeface="Calibri" panose="020F0502020204030204" pitchFamily="34" charset="0"/>
                <a:cs typeface="Times New Roman" panose="02020603050405020304" pitchFamily="18" charset="0"/>
              </a:rPr>
              <a:t> 0p</a:t>
            </a:r>
          </a:p>
          <a:p>
            <a:pPr marL="0" indent="0">
              <a:buNone/>
            </a:pPr>
            <a:r>
              <a:rPr lang="en-GB" sz="1600" dirty="0">
                <a:effectLst/>
                <a:ea typeface="Calibri" panose="020F0502020204030204" pitchFamily="34" charset="0"/>
                <a:cs typeface="Times New Roman" panose="02020603050405020304" pitchFamily="18" charset="0"/>
              </a:rPr>
              <a:t>1.7. </a:t>
            </a:r>
            <a:r>
              <a:rPr lang="lv-LV" sz="1600" dirty="0">
                <a:effectLst/>
                <a:ea typeface="Calibri" panose="020F0502020204030204" pitchFamily="34" charset="0"/>
                <a:cs typeface="Times New Roman" panose="02020603050405020304" pitchFamily="18" charset="0"/>
              </a:rPr>
              <a:t>Viena pretendenta atbalstam pieteiktās platības lielums kārtā: </a:t>
            </a:r>
          </a:p>
          <a:p>
            <a:pPr marL="342900" lvl="0" indent="-342900">
              <a:buFont typeface="Symbol" panose="05050102010706020507" pitchFamily="18" charset="2"/>
              <a:buChar char=""/>
            </a:pPr>
            <a:r>
              <a:rPr lang="lv-LV" sz="1600" dirty="0">
                <a:effectLst/>
                <a:ea typeface="Calibri" panose="020F0502020204030204" pitchFamily="34" charset="0"/>
                <a:cs typeface="Times New Roman" panose="02020603050405020304" pitchFamily="18" charset="0"/>
              </a:rPr>
              <a:t>Līdz 10 ha (ieskaitot) – 30p </a:t>
            </a:r>
          </a:p>
          <a:p>
            <a:pPr marL="342900" lvl="0" indent="-342900">
              <a:buFont typeface="Symbol" panose="05050102010706020507" pitchFamily="18" charset="2"/>
              <a:buChar char=""/>
            </a:pPr>
            <a:r>
              <a:rPr lang="lv-LV" sz="1600" dirty="0">
                <a:effectLst/>
                <a:ea typeface="Calibri" panose="020F0502020204030204" pitchFamily="34" charset="0"/>
                <a:cs typeface="Times New Roman" panose="02020603050405020304" pitchFamily="18" charset="0"/>
              </a:rPr>
              <a:t>10.1 – 15 ha (ieskatot) – 20p</a:t>
            </a:r>
          </a:p>
          <a:p>
            <a:pPr marL="342900" lvl="0" indent="-342900">
              <a:buFont typeface="Symbol" panose="05050102010706020507" pitchFamily="18" charset="2"/>
              <a:buChar char=""/>
            </a:pPr>
            <a:r>
              <a:rPr lang="lv-LV" sz="1600" dirty="0">
                <a:effectLst/>
                <a:ea typeface="Calibri" panose="020F0502020204030204" pitchFamily="34" charset="0"/>
                <a:cs typeface="Times New Roman" panose="02020603050405020304" pitchFamily="18" charset="0"/>
              </a:rPr>
              <a:t>No 15</a:t>
            </a:r>
            <a:r>
              <a:rPr lang="en-GB" sz="1600" dirty="0">
                <a:effectLst/>
                <a:ea typeface="Calibri" panose="020F0502020204030204" pitchFamily="34" charset="0"/>
                <a:cs typeface="Times New Roman" panose="02020603050405020304" pitchFamily="18" charset="0"/>
              </a:rPr>
              <a:t>.</a:t>
            </a:r>
            <a:r>
              <a:rPr lang="lv-LV" sz="1600" dirty="0">
                <a:effectLst/>
                <a:ea typeface="Calibri" panose="020F0502020204030204" pitchFamily="34" charset="0"/>
                <a:cs typeface="Times New Roman" panose="02020603050405020304" pitchFamily="18" charset="0"/>
              </a:rPr>
              <a:t>1 līdz </a:t>
            </a:r>
            <a:r>
              <a:rPr lang="lv-LV" sz="1600" dirty="0" err="1">
                <a:effectLst/>
                <a:ea typeface="Calibri" panose="020F0502020204030204" pitchFamily="34" charset="0"/>
                <a:cs typeface="Times New Roman" panose="02020603050405020304" pitchFamily="18" charset="0"/>
              </a:rPr>
              <a:t>līdz</a:t>
            </a:r>
            <a:r>
              <a:rPr lang="lv-LV" sz="1600" dirty="0">
                <a:effectLst/>
                <a:ea typeface="Calibri" panose="020F0502020204030204" pitchFamily="34" charset="0"/>
                <a:cs typeface="Times New Roman" panose="02020603050405020304" pitchFamily="18" charset="0"/>
              </a:rPr>
              <a:t> 50 ha (ieskaitot) – 10p</a:t>
            </a:r>
          </a:p>
          <a:p>
            <a:pPr marL="342900" lvl="0" indent="-342900">
              <a:buFont typeface="Symbol" panose="05050102010706020507" pitchFamily="18" charset="2"/>
              <a:buChar char=""/>
            </a:pPr>
            <a:r>
              <a:rPr lang="lv-LV" sz="1600" dirty="0">
                <a:effectLst/>
                <a:ea typeface="Calibri" panose="020F0502020204030204" pitchFamily="34" charset="0"/>
                <a:cs typeface="Times New Roman" panose="02020603050405020304" pitchFamily="18" charset="0"/>
              </a:rPr>
              <a:t>50.1 līdz 100 – 5p</a:t>
            </a:r>
            <a:endParaRPr lang="en-GB" sz="16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lv-LV" sz="1600" dirty="0">
                <a:effectLst/>
                <a:ea typeface="Calibri" panose="020F0502020204030204" pitchFamily="34" charset="0"/>
                <a:cs typeface="Times New Roman" panose="02020603050405020304" pitchFamily="18" charset="0"/>
              </a:rPr>
              <a:t>Virs 100.1 – 0p</a:t>
            </a:r>
          </a:p>
          <a:p>
            <a:pPr marL="457200" lvl="1" indent="0">
              <a:buNone/>
            </a:pPr>
            <a:endParaRPr lang="lv-LV" dirty="0"/>
          </a:p>
        </p:txBody>
      </p:sp>
    </p:spTree>
    <p:extLst>
      <p:ext uri="{BB962C8B-B14F-4D97-AF65-F5344CB8AC3E}">
        <p14:creationId xmlns:p14="http://schemas.microsoft.com/office/powerpoint/2010/main" val="3928539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61342C-B352-4FDA-AEF9-387E9C3B2A99}"/>
              </a:ext>
            </a:extLst>
          </p:cNvPr>
          <p:cNvSpPr>
            <a:spLocks noGrp="1"/>
          </p:cNvSpPr>
          <p:nvPr>
            <p:ph type="sldNum" sz="quarter" idx="12"/>
          </p:nvPr>
        </p:nvSpPr>
        <p:spPr>
          <a:xfrm>
            <a:off x="835432" y="5990576"/>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ADD231-E93D-BB46-A58C-DD3DE4CA0FE4}" type="slidenum">
              <a:rPr kumimoji="0" lang="en-US" sz="1800" b="0" i="0" u="none" strike="noStrike" kern="1200" cap="none" spc="0" normalizeH="0" baseline="0" noProof="0" smtClean="0">
                <a:ln>
                  <a:noFill/>
                </a:ln>
                <a:solidFill>
                  <a:srgbClr val="03403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srgbClr val="034033"/>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97C93B71-41BD-C5D5-A723-E4463878B12D}"/>
              </a:ext>
            </a:extLst>
          </p:cNvPr>
          <p:cNvSpPr>
            <a:spLocks noGrp="1"/>
          </p:cNvSpPr>
          <p:nvPr>
            <p:ph type="body" sz="quarter" idx="13"/>
          </p:nvPr>
        </p:nvSpPr>
        <p:spPr>
          <a:xfrm>
            <a:off x="887178" y="42933"/>
            <a:ext cx="6103931" cy="824492"/>
          </a:xfrm>
        </p:spPr>
        <p:txBody>
          <a:bodyPr/>
          <a:lstStyle/>
          <a:p>
            <a:r>
              <a:rPr lang="en-GB" dirty="0" err="1"/>
              <a:t>Diskusija</a:t>
            </a:r>
            <a:r>
              <a:rPr lang="en-GB" dirty="0"/>
              <a:t> par </a:t>
            </a:r>
            <a:r>
              <a:rPr lang="en-GB" dirty="0" err="1"/>
              <a:t>atbalsta</a:t>
            </a:r>
            <a:r>
              <a:rPr lang="en-GB" dirty="0"/>
              <a:t> </a:t>
            </a:r>
            <a:r>
              <a:rPr lang="en-GB" dirty="0" err="1"/>
              <a:t>pasākumu</a:t>
            </a:r>
            <a:r>
              <a:rPr lang="en-GB" dirty="0"/>
              <a:t> </a:t>
            </a:r>
            <a:r>
              <a:rPr lang="en-GB" dirty="0" err="1"/>
              <a:t>nosacījumiem</a:t>
            </a:r>
            <a:endParaRPr lang="lv-LV" dirty="0"/>
          </a:p>
        </p:txBody>
      </p:sp>
      <p:sp>
        <p:nvSpPr>
          <p:cNvPr id="4" name="Text Placeholder 3">
            <a:extLst>
              <a:ext uri="{FF2B5EF4-FFF2-40B4-BE49-F238E27FC236}">
                <a16:creationId xmlns:a16="http://schemas.microsoft.com/office/drawing/2014/main" id="{7DADB185-0782-7932-9B9B-4188E6AD4FAA}"/>
              </a:ext>
            </a:extLst>
          </p:cNvPr>
          <p:cNvSpPr>
            <a:spLocks noGrp="1"/>
          </p:cNvSpPr>
          <p:nvPr>
            <p:ph type="body" sz="quarter" idx="15"/>
          </p:nvPr>
        </p:nvSpPr>
        <p:spPr>
          <a:xfrm>
            <a:off x="887178" y="816731"/>
            <a:ext cx="6983371" cy="5224539"/>
          </a:xfrm>
        </p:spPr>
        <p:txBody>
          <a:bodyPr/>
          <a:lstStyle/>
          <a:p>
            <a:pPr marL="0" indent="0">
              <a:buNone/>
            </a:pPr>
            <a:r>
              <a:rPr lang="en-GB" sz="1600" dirty="0"/>
              <a:t>	2. </a:t>
            </a:r>
            <a:r>
              <a:rPr lang="en-GB" sz="1600" b="1" dirty="0" err="1"/>
              <a:t>Neproduktīvu</a:t>
            </a:r>
            <a:r>
              <a:rPr lang="en-GB" sz="1600" b="1" dirty="0"/>
              <a:t> </a:t>
            </a:r>
            <a:r>
              <a:rPr lang="en-GB" sz="1600" b="1" dirty="0" err="1"/>
              <a:t>audžu</a:t>
            </a:r>
            <a:r>
              <a:rPr lang="en-GB" sz="1600" b="1" dirty="0"/>
              <a:t> </a:t>
            </a:r>
            <a:r>
              <a:rPr lang="en-GB" sz="1600" b="1" dirty="0" err="1"/>
              <a:t>nomaiņa</a:t>
            </a:r>
            <a:endParaRPr lang="en-GB" sz="1600" b="1" dirty="0"/>
          </a:p>
          <a:p>
            <a:pPr marL="457200" lvl="1" indent="0" algn="just">
              <a:buNone/>
            </a:pPr>
            <a:r>
              <a:rPr lang="en-GB" sz="1600" dirty="0"/>
              <a:t>2.1. </a:t>
            </a:r>
            <a:r>
              <a:rPr lang="en-GB" sz="1600" dirty="0" err="1"/>
              <a:t>Kopšanas</a:t>
            </a:r>
            <a:r>
              <a:rPr lang="en-GB" sz="1600" dirty="0"/>
              <a:t> </a:t>
            </a:r>
            <a:r>
              <a:rPr lang="en-GB" sz="1600" dirty="0" err="1"/>
              <a:t>atbalsta</a:t>
            </a:r>
            <a:r>
              <a:rPr lang="en-GB" sz="1600" dirty="0"/>
              <a:t> </a:t>
            </a:r>
            <a:r>
              <a:rPr lang="en-GB" sz="1600" dirty="0" err="1"/>
              <a:t>lielums</a:t>
            </a:r>
            <a:r>
              <a:rPr lang="en-GB" sz="1600" dirty="0"/>
              <a:t> </a:t>
            </a:r>
            <a:r>
              <a:rPr lang="en-GB" sz="1600" dirty="0" err="1"/>
              <a:t>pēc</a:t>
            </a:r>
            <a:r>
              <a:rPr lang="en-GB" sz="1600" dirty="0"/>
              <a:t> </a:t>
            </a:r>
            <a:r>
              <a:rPr lang="en-GB" sz="1600" dirty="0" err="1"/>
              <a:t>nomaiņas</a:t>
            </a:r>
            <a:r>
              <a:rPr lang="en-GB" sz="1600" dirty="0"/>
              <a:t> </a:t>
            </a:r>
            <a:r>
              <a:rPr lang="en-GB" sz="1600" dirty="0" err="1"/>
              <a:t>jāpielīdzina</a:t>
            </a:r>
            <a:r>
              <a:rPr lang="en-GB" sz="1600" dirty="0"/>
              <a:t> (</a:t>
            </a:r>
            <a:r>
              <a:rPr lang="en-GB" sz="1600" dirty="0" err="1"/>
              <a:t>vai</a:t>
            </a:r>
            <a:r>
              <a:rPr lang="en-GB" sz="1600" dirty="0"/>
              <a:t> </a:t>
            </a:r>
            <a:r>
              <a:rPr lang="en-GB" sz="1600" dirty="0" err="1"/>
              <a:t>jābūt</a:t>
            </a:r>
            <a:r>
              <a:rPr lang="en-GB" sz="1600" dirty="0"/>
              <a:t> </a:t>
            </a:r>
            <a:r>
              <a:rPr lang="en-GB" sz="1600" dirty="0" err="1"/>
              <a:t>lielākam</a:t>
            </a:r>
            <a:r>
              <a:rPr lang="en-GB" sz="1600" dirty="0"/>
              <a:t>) par  </a:t>
            </a:r>
            <a:r>
              <a:rPr lang="en-GB" sz="1600" dirty="0" err="1"/>
              <a:t>jaunaudžu</a:t>
            </a:r>
            <a:r>
              <a:rPr lang="en-GB" sz="1600" dirty="0"/>
              <a:t> </a:t>
            </a:r>
            <a:r>
              <a:rPr lang="en-GB" sz="1600" dirty="0" err="1"/>
              <a:t>retināšanas</a:t>
            </a:r>
            <a:r>
              <a:rPr lang="en-GB" sz="1600" dirty="0"/>
              <a:t> </a:t>
            </a:r>
            <a:r>
              <a:rPr lang="en-GB" sz="1600" dirty="0" err="1"/>
              <a:t>atbalsta</a:t>
            </a:r>
            <a:r>
              <a:rPr lang="en-GB" sz="1600" dirty="0"/>
              <a:t> </a:t>
            </a:r>
            <a:r>
              <a:rPr lang="en-GB" sz="1600" dirty="0" err="1"/>
              <a:t>lielumu</a:t>
            </a:r>
            <a:endParaRPr lang="en-GB" sz="1600" dirty="0"/>
          </a:p>
          <a:p>
            <a:pPr marL="457200" lvl="1" indent="0">
              <a:buNone/>
            </a:pPr>
            <a:endParaRPr lang="en-GB" sz="1600" dirty="0"/>
          </a:p>
          <a:p>
            <a:pPr marL="457200" lvl="1" indent="0">
              <a:buNone/>
            </a:pPr>
            <a:r>
              <a:rPr lang="en-GB" sz="1600" dirty="0"/>
              <a:t>	3. </a:t>
            </a:r>
            <a:r>
              <a:rPr lang="en-GB" sz="1600" b="1" dirty="0" err="1"/>
              <a:t>Apmežošana</a:t>
            </a:r>
            <a:endParaRPr lang="en-GB" sz="1600" b="1" dirty="0"/>
          </a:p>
          <a:p>
            <a:pPr marL="457200" lvl="1" indent="0" algn="just">
              <a:buNone/>
            </a:pPr>
            <a:r>
              <a:rPr lang="en-GB" sz="1600" dirty="0"/>
              <a:t>3.1. </a:t>
            </a:r>
            <a:r>
              <a:rPr lang="en-GB" sz="1600" dirty="0" err="1"/>
              <a:t>Publiskā</a:t>
            </a:r>
            <a:r>
              <a:rPr lang="en-GB" sz="1600" dirty="0"/>
              <a:t> </a:t>
            </a:r>
            <a:r>
              <a:rPr lang="en-GB" sz="1600" dirty="0" err="1"/>
              <a:t>finansējuma</a:t>
            </a:r>
            <a:r>
              <a:rPr lang="en-GB" sz="1600" dirty="0"/>
              <a:t> </a:t>
            </a:r>
            <a:r>
              <a:rPr lang="en-GB" sz="1600" dirty="0" err="1"/>
              <a:t>apmērs</a:t>
            </a:r>
            <a:r>
              <a:rPr lang="en-GB" sz="1600" dirty="0"/>
              <a:t> </a:t>
            </a:r>
            <a:r>
              <a:rPr lang="en-GB" sz="1600" dirty="0" err="1"/>
              <a:t>jāpalielina</a:t>
            </a:r>
            <a:r>
              <a:rPr lang="en-GB" sz="1600" dirty="0"/>
              <a:t> </a:t>
            </a:r>
            <a:r>
              <a:rPr lang="en-GB" sz="1600" dirty="0" err="1"/>
              <a:t>vismaz</a:t>
            </a:r>
            <a:r>
              <a:rPr lang="en-GB" sz="1600" dirty="0"/>
              <a:t> </a:t>
            </a:r>
            <a:r>
              <a:rPr lang="en-GB" sz="1600" dirty="0" err="1"/>
              <a:t>līdz</a:t>
            </a:r>
            <a:r>
              <a:rPr lang="en-GB" sz="1600" dirty="0"/>
              <a:t> 1050 </a:t>
            </a:r>
            <a:r>
              <a:rPr lang="en-GB" sz="1600" dirty="0" err="1"/>
              <a:t>Eur</a:t>
            </a:r>
            <a:r>
              <a:rPr lang="en-GB" sz="1600" dirty="0"/>
              <a:t>/ha, (</a:t>
            </a:r>
            <a:r>
              <a:rPr lang="en-GB" sz="1600" dirty="0" err="1"/>
              <a:t>pašlaik</a:t>
            </a:r>
            <a:r>
              <a:rPr lang="en-GB" sz="1600" dirty="0"/>
              <a:t> 651 </a:t>
            </a:r>
            <a:r>
              <a:rPr lang="en-GB" sz="1600" dirty="0" err="1"/>
              <a:t>Eur</a:t>
            </a:r>
            <a:r>
              <a:rPr lang="en-GB" sz="1600" dirty="0"/>
              <a:t>/ha)</a:t>
            </a:r>
          </a:p>
          <a:p>
            <a:pPr marL="457200" lvl="1" indent="0" algn="just">
              <a:buNone/>
            </a:pPr>
            <a:r>
              <a:rPr lang="en-GB" sz="1600" dirty="0"/>
              <a:t>3.2. </a:t>
            </a:r>
            <a:r>
              <a:rPr lang="en-GB" sz="1600" dirty="0" err="1"/>
              <a:t>Ja</a:t>
            </a:r>
            <a:r>
              <a:rPr lang="en-GB" sz="1600" dirty="0"/>
              <a:t> to </a:t>
            </a:r>
            <a:r>
              <a:rPr lang="en-GB" sz="1600" dirty="0" err="1"/>
              <a:t>pieļauj</a:t>
            </a:r>
            <a:r>
              <a:rPr lang="en-GB" sz="1600" dirty="0"/>
              <a:t> </a:t>
            </a:r>
            <a:r>
              <a:rPr lang="en-GB" sz="1600" dirty="0" err="1"/>
              <a:t>tehniskie</a:t>
            </a:r>
            <a:r>
              <a:rPr lang="en-GB" sz="1600" dirty="0"/>
              <a:t> </a:t>
            </a:r>
            <a:r>
              <a:rPr lang="en-GB" sz="1600" dirty="0" err="1"/>
              <a:t>noteikumi</a:t>
            </a:r>
            <a:r>
              <a:rPr lang="en-GB" sz="1600" dirty="0"/>
              <a:t>, </a:t>
            </a:r>
            <a:r>
              <a:rPr lang="en-GB" sz="1600" dirty="0" err="1"/>
              <a:t>jāļauj</a:t>
            </a:r>
            <a:r>
              <a:rPr lang="en-GB" sz="1600" dirty="0"/>
              <a:t> </a:t>
            </a:r>
            <a:r>
              <a:rPr lang="en-GB" sz="1600" dirty="0" err="1"/>
              <a:t>apmežot</a:t>
            </a:r>
            <a:r>
              <a:rPr lang="en-GB" sz="1600" dirty="0"/>
              <a:t> </a:t>
            </a:r>
            <a:r>
              <a:rPr lang="en-GB" sz="1600" dirty="0" err="1"/>
              <a:t>arī</a:t>
            </a:r>
            <a:r>
              <a:rPr lang="en-GB" sz="1600" dirty="0"/>
              <a:t> </a:t>
            </a:r>
            <a:r>
              <a:rPr lang="en-GB" sz="1600" dirty="0" err="1"/>
              <a:t>arī</a:t>
            </a:r>
            <a:r>
              <a:rPr lang="en-GB" sz="1600" dirty="0"/>
              <a:t> </a:t>
            </a:r>
            <a:r>
              <a:rPr lang="en-GB" sz="1600" dirty="0" err="1"/>
              <a:t>meliorētas</a:t>
            </a:r>
            <a:r>
              <a:rPr lang="en-GB" sz="1600" dirty="0"/>
              <a:t> </a:t>
            </a:r>
            <a:r>
              <a:rPr lang="en-GB" sz="1600" dirty="0" err="1"/>
              <a:t>platības</a:t>
            </a:r>
            <a:endParaRPr lang="en-GB" sz="1600" dirty="0"/>
          </a:p>
          <a:p>
            <a:pPr marL="457200" lvl="1" indent="0" algn="just">
              <a:buNone/>
            </a:pPr>
            <a:r>
              <a:rPr lang="en-GB" sz="1600" dirty="0"/>
              <a:t>3.3. </a:t>
            </a:r>
            <a:r>
              <a:rPr lang="en-GB" sz="1600" dirty="0" err="1"/>
              <a:t>Priekšroka</a:t>
            </a:r>
            <a:r>
              <a:rPr lang="en-GB" sz="1600" dirty="0"/>
              <a:t> </a:t>
            </a:r>
            <a:r>
              <a:rPr lang="en-GB" sz="1600" dirty="0" err="1"/>
              <a:t>dodama</a:t>
            </a:r>
            <a:r>
              <a:rPr lang="en-GB" sz="1600" dirty="0"/>
              <a:t> </a:t>
            </a:r>
            <a:r>
              <a:rPr lang="en-GB" sz="1600" dirty="0" err="1"/>
              <a:t>platību</a:t>
            </a:r>
            <a:r>
              <a:rPr lang="en-GB" sz="1600" dirty="0"/>
              <a:t> </a:t>
            </a:r>
            <a:r>
              <a:rPr lang="en-GB" sz="1600" dirty="0" err="1"/>
              <a:t>apmežošanai</a:t>
            </a:r>
            <a:r>
              <a:rPr lang="en-GB" sz="1600" dirty="0"/>
              <a:t> </a:t>
            </a:r>
            <a:r>
              <a:rPr lang="en-GB" sz="1600" dirty="0" err="1"/>
              <a:t>uz</a:t>
            </a:r>
            <a:r>
              <a:rPr lang="en-GB" sz="1600" dirty="0"/>
              <a:t> </a:t>
            </a:r>
            <a:r>
              <a:rPr lang="en-GB" sz="1600" dirty="0" err="1"/>
              <a:t>kūdras</a:t>
            </a:r>
            <a:r>
              <a:rPr lang="en-GB" sz="1600" dirty="0"/>
              <a:t> </a:t>
            </a:r>
            <a:r>
              <a:rPr lang="en-GB" sz="1600" dirty="0" err="1"/>
              <a:t>augsnēm</a:t>
            </a:r>
            <a:r>
              <a:rPr lang="en-GB" sz="1600" dirty="0"/>
              <a:t>(</a:t>
            </a:r>
            <a:r>
              <a:rPr lang="en-GB" sz="1600" dirty="0" err="1"/>
              <a:t>jāpievieno</a:t>
            </a:r>
            <a:r>
              <a:rPr lang="en-GB" sz="1600" dirty="0"/>
              <a:t> </a:t>
            </a:r>
            <a:r>
              <a:rPr lang="en-GB" sz="1600" dirty="0" err="1"/>
              <a:t>kritērijs</a:t>
            </a:r>
            <a:r>
              <a:rPr lang="en-GB" sz="1600" dirty="0"/>
              <a:t> </a:t>
            </a:r>
            <a:r>
              <a:rPr lang="en-GB" sz="1600" dirty="0" err="1"/>
              <a:t>ar</a:t>
            </a:r>
            <a:r>
              <a:rPr lang="en-GB" sz="1600" dirty="0"/>
              <a:t> </a:t>
            </a:r>
            <a:r>
              <a:rPr lang="en-GB" sz="1600" dirty="0" err="1"/>
              <a:t>punktiem</a:t>
            </a:r>
            <a:r>
              <a:rPr lang="en-GB" sz="1600" dirty="0"/>
              <a:t>), </a:t>
            </a:r>
            <a:r>
              <a:rPr lang="en-GB" sz="1600" dirty="0" err="1"/>
              <a:t>jānoskaidro</a:t>
            </a:r>
            <a:r>
              <a:rPr lang="en-GB" sz="1600" dirty="0"/>
              <a:t> </a:t>
            </a:r>
            <a:r>
              <a:rPr lang="en-GB" sz="1600" dirty="0" err="1"/>
              <a:t>augsnes</a:t>
            </a:r>
            <a:r>
              <a:rPr lang="en-GB" sz="1600" dirty="0"/>
              <a:t> </a:t>
            </a:r>
            <a:r>
              <a:rPr lang="en-GB" sz="1600" dirty="0" err="1"/>
              <a:t>karšu</a:t>
            </a:r>
            <a:r>
              <a:rPr lang="en-GB" sz="1600" dirty="0"/>
              <a:t> </a:t>
            </a:r>
            <a:r>
              <a:rPr lang="en-GB" sz="1600" dirty="0" err="1"/>
              <a:t>pieejamība</a:t>
            </a:r>
            <a:r>
              <a:rPr lang="en-GB" sz="1600" dirty="0"/>
              <a:t> Valsts </a:t>
            </a:r>
            <a:r>
              <a:rPr lang="en-GB" sz="1600" dirty="0" err="1"/>
              <a:t>augu</a:t>
            </a:r>
            <a:r>
              <a:rPr lang="en-GB" sz="1600" dirty="0"/>
              <a:t> </a:t>
            </a:r>
            <a:r>
              <a:rPr lang="en-GB" sz="1600" dirty="0" err="1"/>
              <a:t>aizsardzības</a:t>
            </a:r>
            <a:r>
              <a:rPr lang="en-GB" sz="1600" dirty="0"/>
              <a:t> </a:t>
            </a:r>
            <a:r>
              <a:rPr lang="en-GB" sz="1600" dirty="0" err="1"/>
              <a:t>dienestā</a:t>
            </a:r>
            <a:endParaRPr lang="en-GB" sz="1600" dirty="0"/>
          </a:p>
          <a:p>
            <a:pPr marL="457200" lvl="1" indent="0" algn="just">
              <a:buNone/>
            </a:pPr>
            <a:r>
              <a:rPr lang="en-GB" sz="1600" dirty="0"/>
              <a:t>3.4. </a:t>
            </a:r>
            <a:r>
              <a:rPr lang="en-GB" sz="1600" dirty="0" err="1"/>
              <a:t>Atļaut</a:t>
            </a:r>
            <a:r>
              <a:rPr lang="en-GB" sz="1600" dirty="0"/>
              <a:t> </a:t>
            </a:r>
            <a:r>
              <a:rPr lang="en-GB" sz="1600" dirty="0" err="1"/>
              <a:t>veikt</a:t>
            </a:r>
            <a:r>
              <a:rPr lang="en-GB" sz="1600" dirty="0"/>
              <a:t> </a:t>
            </a:r>
            <a:r>
              <a:rPr lang="en-GB" sz="1600" dirty="0" err="1"/>
              <a:t>agrotehnisko</a:t>
            </a:r>
            <a:r>
              <a:rPr lang="en-GB" sz="1600" dirty="0"/>
              <a:t> </a:t>
            </a:r>
            <a:r>
              <a:rPr lang="en-GB" sz="1600" dirty="0" err="1"/>
              <a:t>kopšanu</a:t>
            </a:r>
            <a:r>
              <a:rPr lang="en-GB" sz="1600" dirty="0"/>
              <a:t> </a:t>
            </a:r>
            <a:r>
              <a:rPr lang="en-GB" sz="1600" dirty="0" err="1"/>
              <a:t>arī</a:t>
            </a:r>
            <a:r>
              <a:rPr lang="en-GB" sz="1600" dirty="0"/>
              <a:t> 2x </a:t>
            </a:r>
            <a:r>
              <a:rPr lang="en-GB" sz="1600" dirty="0" err="1"/>
              <a:t>gadā</a:t>
            </a:r>
            <a:r>
              <a:rPr lang="en-GB" sz="1600" dirty="0"/>
              <a:t> (to </a:t>
            </a:r>
            <a:r>
              <a:rPr lang="en-GB" sz="1600" dirty="0" err="1"/>
              <a:t>attiecināt</a:t>
            </a:r>
            <a:r>
              <a:rPr lang="en-GB" sz="1600" dirty="0"/>
              <a:t> </a:t>
            </a:r>
            <a:r>
              <a:rPr lang="en-GB" sz="1600" dirty="0" err="1"/>
              <a:t>arī</a:t>
            </a:r>
            <a:r>
              <a:rPr lang="en-GB" sz="1600" dirty="0"/>
              <a:t> </a:t>
            </a:r>
            <a:r>
              <a:rPr lang="en-GB" sz="1600" dirty="0" err="1"/>
              <a:t>uz</a:t>
            </a:r>
            <a:r>
              <a:rPr lang="en-GB" sz="1600" dirty="0"/>
              <a:t> </a:t>
            </a:r>
            <a:r>
              <a:rPr lang="en-GB" sz="1600" dirty="0" err="1"/>
              <a:t>neproduktīvas</a:t>
            </a:r>
            <a:r>
              <a:rPr lang="en-GB" sz="1600" dirty="0"/>
              <a:t> </a:t>
            </a:r>
            <a:r>
              <a:rPr lang="en-GB" sz="1600" dirty="0" err="1"/>
              <a:t>audzes</a:t>
            </a:r>
            <a:r>
              <a:rPr lang="en-GB" sz="1600" dirty="0"/>
              <a:t> </a:t>
            </a:r>
            <a:r>
              <a:rPr lang="en-GB" sz="1600" dirty="0" err="1"/>
              <a:t>nomaiņu</a:t>
            </a:r>
            <a:r>
              <a:rPr lang="en-GB" sz="1600" dirty="0"/>
              <a:t> un </a:t>
            </a:r>
            <a:r>
              <a:rPr lang="en-GB" sz="1600" dirty="0" err="1"/>
              <a:t>atjaunošanu</a:t>
            </a:r>
            <a:r>
              <a:rPr lang="en-GB" sz="1600" dirty="0"/>
              <a:t> </a:t>
            </a:r>
            <a:r>
              <a:rPr lang="en-GB" sz="1600" dirty="0" err="1"/>
              <a:t>pēc</a:t>
            </a:r>
            <a:r>
              <a:rPr lang="en-GB" sz="1600" dirty="0"/>
              <a:t> </a:t>
            </a:r>
            <a:r>
              <a:rPr lang="en-GB" sz="1600" dirty="0" err="1"/>
              <a:t>dabas</a:t>
            </a:r>
            <a:r>
              <a:rPr lang="en-GB" sz="1600" dirty="0"/>
              <a:t> </a:t>
            </a:r>
            <a:r>
              <a:rPr lang="en-GB" sz="1600" dirty="0" err="1"/>
              <a:t>katastrofām</a:t>
            </a:r>
            <a:r>
              <a:rPr lang="en-GB" sz="1600" dirty="0"/>
              <a:t>)</a:t>
            </a:r>
          </a:p>
        </p:txBody>
      </p:sp>
    </p:spTree>
    <p:extLst>
      <p:ext uri="{BB962C8B-B14F-4D97-AF65-F5344CB8AC3E}">
        <p14:creationId xmlns:p14="http://schemas.microsoft.com/office/powerpoint/2010/main" val="60127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61342C-B352-4FDA-AEF9-387E9C3B2A99}"/>
              </a:ext>
            </a:extLst>
          </p:cNvPr>
          <p:cNvSpPr>
            <a:spLocks noGrp="1"/>
          </p:cNvSpPr>
          <p:nvPr>
            <p:ph type="sldNum" sz="quarter" idx="12"/>
          </p:nvPr>
        </p:nvSpPr>
        <p:spPr>
          <a:xfrm>
            <a:off x="835432" y="5990576"/>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ADD231-E93D-BB46-A58C-DD3DE4CA0FE4}" type="slidenum">
              <a:rPr kumimoji="0" lang="en-US" sz="1800" b="0" i="0" u="none" strike="noStrike" kern="1200" cap="none" spc="0" normalizeH="0" baseline="0" noProof="0" smtClean="0">
                <a:ln>
                  <a:noFill/>
                </a:ln>
                <a:solidFill>
                  <a:srgbClr val="03403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srgbClr val="034033"/>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97C93B71-41BD-C5D5-A723-E4463878B12D}"/>
              </a:ext>
            </a:extLst>
          </p:cNvPr>
          <p:cNvSpPr>
            <a:spLocks noGrp="1"/>
          </p:cNvSpPr>
          <p:nvPr>
            <p:ph type="body" sz="quarter" idx="13"/>
          </p:nvPr>
        </p:nvSpPr>
        <p:spPr>
          <a:xfrm>
            <a:off x="887178" y="42933"/>
            <a:ext cx="6103931" cy="824492"/>
          </a:xfrm>
        </p:spPr>
        <p:txBody>
          <a:bodyPr/>
          <a:lstStyle/>
          <a:p>
            <a:r>
              <a:rPr lang="en-GB" dirty="0" err="1"/>
              <a:t>Diskusija</a:t>
            </a:r>
            <a:r>
              <a:rPr lang="en-GB" dirty="0"/>
              <a:t> par </a:t>
            </a:r>
            <a:r>
              <a:rPr lang="en-GB" dirty="0" err="1"/>
              <a:t>atbalsta</a:t>
            </a:r>
            <a:r>
              <a:rPr lang="en-GB" dirty="0"/>
              <a:t> </a:t>
            </a:r>
            <a:r>
              <a:rPr lang="en-GB" dirty="0" err="1"/>
              <a:t>pasākumu</a:t>
            </a:r>
            <a:r>
              <a:rPr lang="en-GB" dirty="0"/>
              <a:t> </a:t>
            </a:r>
            <a:r>
              <a:rPr lang="en-GB" dirty="0" err="1"/>
              <a:t>nosacījumiem</a:t>
            </a:r>
            <a:endParaRPr lang="lv-LV" dirty="0"/>
          </a:p>
        </p:txBody>
      </p:sp>
      <p:sp>
        <p:nvSpPr>
          <p:cNvPr id="4" name="Text Placeholder 3">
            <a:extLst>
              <a:ext uri="{FF2B5EF4-FFF2-40B4-BE49-F238E27FC236}">
                <a16:creationId xmlns:a16="http://schemas.microsoft.com/office/drawing/2014/main" id="{7DADB185-0782-7932-9B9B-4188E6AD4FAA}"/>
              </a:ext>
            </a:extLst>
          </p:cNvPr>
          <p:cNvSpPr>
            <a:spLocks noGrp="1"/>
          </p:cNvSpPr>
          <p:nvPr>
            <p:ph type="body" sz="quarter" idx="15"/>
          </p:nvPr>
        </p:nvSpPr>
        <p:spPr>
          <a:xfrm>
            <a:off x="887178" y="816731"/>
            <a:ext cx="6983371" cy="5224539"/>
          </a:xfrm>
        </p:spPr>
        <p:txBody>
          <a:bodyPr/>
          <a:lstStyle/>
          <a:p>
            <a:pPr marL="0" indent="0">
              <a:buNone/>
            </a:pPr>
            <a:r>
              <a:rPr lang="en-GB" sz="1600" dirty="0"/>
              <a:t>	</a:t>
            </a:r>
          </a:p>
          <a:p>
            <a:pPr marL="0" indent="0">
              <a:buNone/>
            </a:pPr>
            <a:endParaRPr lang="en-GB" sz="1600" dirty="0"/>
          </a:p>
          <a:p>
            <a:pPr marL="0" indent="0">
              <a:buNone/>
            </a:pPr>
            <a:endParaRPr lang="en-GB" sz="1600" dirty="0"/>
          </a:p>
          <a:p>
            <a:pPr marL="0" indent="0">
              <a:buNone/>
            </a:pPr>
            <a:r>
              <a:rPr lang="en-GB" sz="1600" dirty="0"/>
              <a:t>	4. </a:t>
            </a:r>
            <a:r>
              <a:rPr lang="en-GB" sz="1600" b="1" dirty="0" err="1"/>
              <a:t>Atjaunošana</a:t>
            </a:r>
            <a:r>
              <a:rPr lang="en-GB" sz="1600" b="1" dirty="0"/>
              <a:t> </a:t>
            </a:r>
            <a:r>
              <a:rPr lang="en-GB" sz="1600" b="1" dirty="0" err="1"/>
              <a:t>pēc</a:t>
            </a:r>
            <a:r>
              <a:rPr lang="en-GB" sz="1600" b="1" dirty="0"/>
              <a:t> </a:t>
            </a:r>
            <a:r>
              <a:rPr lang="en-GB" sz="1600" b="1" dirty="0" err="1"/>
              <a:t>dabas</a:t>
            </a:r>
            <a:r>
              <a:rPr lang="en-GB" sz="1600" b="1" dirty="0"/>
              <a:t> </a:t>
            </a:r>
            <a:r>
              <a:rPr lang="en-GB" sz="1600" b="1" dirty="0" err="1"/>
              <a:t>katastrofām</a:t>
            </a:r>
            <a:endParaRPr lang="en-GB" sz="1600" b="1" dirty="0"/>
          </a:p>
          <a:p>
            <a:pPr marL="457200" lvl="1" indent="0" algn="just">
              <a:buNone/>
            </a:pPr>
            <a:r>
              <a:rPr lang="en-GB" sz="1600" dirty="0"/>
              <a:t>4.1. </a:t>
            </a:r>
            <a:r>
              <a:rPr lang="en-GB" sz="1600" dirty="0" err="1"/>
              <a:t>Jāatbalsta</a:t>
            </a:r>
            <a:r>
              <a:rPr lang="en-GB" sz="1600" dirty="0"/>
              <a:t> </a:t>
            </a:r>
            <a:r>
              <a:rPr lang="en-GB" sz="1600" dirty="0" err="1"/>
              <a:t>atjaunošana</a:t>
            </a:r>
            <a:r>
              <a:rPr lang="en-GB" sz="1600" dirty="0"/>
              <a:t> </a:t>
            </a:r>
            <a:r>
              <a:rPr lang="en-GB" sz="1600" dirty="0" err="1"/>
              <a:t>arī</a:t>
            </a:r>
            <a:r>
              <a:rPr lang="en-GB" sz="1600" dirty="0"/>
              <a:t> </a:t>
            </a:r>
            <a:r>
              <a:rPr lang="en-GB" sz="1600" dirty="0" err="1"/>
              <a:t>pēc</a:t>
            </a:r>
            <a:r>
              <a:rPr lang="en-GB" sz="1600" dirty="0"/>
              <a:t> </a:t>
            </a:r>
            <a:r>
              <a:rPr lang="en-GB" sz="1600" dirty="0" err="1"/>
              <a:t>egļu</a:t>
            </a:r>
            <a:r>
              <a:rPr lang="en-GB" sz="1600" dirty="0"/>
              <a:t> </a:t>
            </a:r>
            <a:r>
              <a:rPr lang="en-GB" sz="1600" dirty="0" err="1"/>
              <a:t>astoņzobu</a:t>
            </a:r>
            <a:r>
              <a:rPr lang="en-GB" sz="1600" dirty="0"/>
              <a:t> </a:t>
            </a:r>
            <a:r>
              <a:rPr lang="en-GB" sz="1600" dirty="0" err="1"/>
              <a:t>mizgraužu</a:t>
            </a:r>
            <a:r>
              <a:rPr lang="en-GB" sz="1600" dirty="0"/>
              <a:t> </a:t>
            </a:r>
            <a:r>
              <a:rPr lang="en-GB" sz="1600" dirty="0" err="1"/>
              <a:t>postījumiem</a:t>
            </a:r>
            <a:r>
              <a:rPr lang="en-GB" sz="1600" dirty="0"/>
              <a:t>.</a:t>
            </a:r>
          </a:p>
          <a:p>
            <a:pPr marL="457200" lvl="1" indent="0">
              <a:buNone/>
            </a:pPr>
            <a:endParaRPr lang="en-GB" sz="1600" dirty="0"/>
          </a:p>
          <a:p>
            <a:pPr marL="457200" lvl="1" indent="0">
              <a:buNone/>
            </a:pPr>
            <a:endParaRPr lang="en-GB" sz="1600" dirty="0"/>
          </a:p>
          <a:p>
            <a:pPr marL="457200" lvl="1" indent="0">
              <a:buNone/>
            </a:pPr>
            <a:r>
              <a:rPr lang="en-GB" sz="1600" dirty="0"/>
              <a:t>	5. </a:t>
            </a:r>
            <a:r>
              <a:rPr lang="en-GB" sz="1600" b="1" dirty="0"/>
              <a:t>Natura 2000 </a:t>
            </a:r>
            <a:r>
              <a:rPr lang="en-GB" sz="1600" b="1" dirty="0" err="1"/>
              <a:t>maksājumi</a:t>
            </a:r>
            <a:endParaRPr lang="en-GB" sz="1600" b="1" dirty="0"/>
          </a:p>
          <a:p>
            <a:pPr marL="457200" lvl="1" indent="0">
              <a:buNone/>
            </a:pPr>
            <a:r>
              <a:rPr lang="en-GB" sz="1600" dirty="0"/>
              <a:t>5.1. Natura 2000 </a:t>
            </a:r>
            <a:r>
              <a:rPr lang="en-GB" sz="1600" dirty="0" err="1"/>
              <a:t>maksājumi</a:t>
            </a:r>
            <a:r>
              <a:rPr lang="en-GB" sz="1600" dirty="0"/>
              <a:t> </a:t>
            </a:r>
            <a:r>
              <a:rPr lang="en-GB" sz="1600" dirty="0" err="1"/>
              <a:t>būtu</a:t>
            </a:r>
            <a:r>
              <a:rPr lang="en-GB" sz="1600" dirty="0"/>
              <a:t> </a:t>
            </a:r>
            <a:r>
              <a:rPr lang="en-GB" sz="1600" dirty="0" err="1"/>
              <a:t>jāsaņem</a:t>
            </a:r>
            <a:r>
              <a:rPr lang="en-GB" sz="1600" dirty="0"/>
              <a:t> “</a:t>
            </a:r>
            <a:r>
              <a:rPr lang="en-GB" sz="1600" dirty="0" err="1"/>
              <a:t>automātiski</a:t>
            </a:r>
            <a:r>
              <a:rPr lang="en-GB" sz="1600" dirty="0"/>
              <a:t>”. </a:t>
            </a:r>
            <a:r>
              <a:rPr lang="en-GB" sz="1600" dirty="0" err="1"/>
              <a:t>Jāatceļ</a:t>
            </a:r>
            <a:r>
              <a:rPr lang="en-GB" sz="1600" dirty="0"/>
              <a:t> </a:t>
            </a:r>
            <a:r>
              <a:rPr lang="en-GB" sz="1600" dirty="0" err="1"/>
              <a:t>prasība</a:t>
            </a:r>
            <a:r>
              <a:rPr lang="en-GB" sz="1600" dirty="0"/>
              <a:t> </a:t>
            </a:r>
            <a:r>
              <a:rPr lang="en-GB" sz="1600" dirty="0" err="1"/>
              <a:t>prasīt</a:t>
            </a:r>
            <a:r>
              <a:rPr lang="en-GB" sz="1600" dirty="0"/>
              <a:t> </a:t>
            </a:r>
            <a:r>
              <a:rPr lang="en-GB" sz="1600" dirty="0" err="1"/>
              <a:t>kompensāciju</a:t>
            </a:r>
            <a:r>
              <a:rPr lang="en-GB" sz="1600" dirty="0"/>
              <a:t> </a:t>
            </a:r>
            <a:r>
              <a:rPr lang="en-GB" sz="1600" dirty="0" err="1"/>
              <a:t>katru</a:t>
            </a:r>
            <a:r>
              <a:rPr lang="en-GB" sz="1600" dirty="0"/>
              <a:t> </a:t>
            </a:r>
            <a:r>
              <a:rPr lang="en-GB" sz="1600" dirty="0" err="1"/>
              <a:t>gadu</a:t>
            </a:r>
            <a:r>
              <a:rPr lang="en-GB" sz="1600" dirty="0"/>
              <a:t>!</a:t>
            </a:r>
          </a:p>
        </p:txBody>
      </p:sp>
    </p:spTree>
    <p:extLst>
      <p:ext uri="{BB962C8B-B14F-4D97-AF65-F5344CB8AC3E}">
        <p14:creationId xmlns:p14="http://schemas.microsoft.com/office/powerpoint/2010/main" val="3483730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3B5DA-0EBF-A249-A12C-2916EF4A8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1" y="56172"/>
            <a:ext cx="6153151" cy="6153151"/>
          </a:xfrm>
          <a:prstGeom prst="rect">
            <a:avLst/>
          </a:prstGeom>
        </p:spPr>
      </p:pic>
      <p:pic>
        <p:nvPicPr>
          <p:cNvPr id="5" name="Picture 4" descr="Diagram&#10;&#10;Description automatically generated">
            <a:extLst>
              <a:ext uri="{FF2B5EF4-FFF2-40B4-BE49-F238E27FC236}">
                <a16:creationId xmlns:a16="http://schemas.microsoft.com/office/drawing/2014/main" id="{CAB3EC8B-9F73-7C87-7646-B8683A9D4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56172"/>
            <a:ext cx="6153151" cy="6153151"/>
          </a:xfrm>
          <a:prstGeom prst="rect">
            <a:avLst/>
          </a:prstGeom>
        </p:spPr>
      </p:pic>
      <p:sp>
        <p:nvSpPr>
          <p:cNvPr id="2" name="TextBox 1">
            <a:extLst>
              <a:ext uri="{FF2B5EF4-FFF2-40B4-BE49-F238E27FC236}">
                <a16:creationId xmlns:a16="http://schemas.microsoft.com/office/drawing/2014/main" id="{7EBA5B23-5235-ECCF-8AE4-0F0BA2C3A503}"/>
              </a:ext>
            </a:extLst>
          </p:cNvPr>
          <p:cNvSpPr txBox="1"/>
          <p:nvPr/>
        </p:nvSpPr>
        <p:spPr>
          <a:xfrm>
            <a:off x="679938" y="6455508"/>
            <a:ext cx="7237047" cy="369332"/>
          </a:xfrm>
          <a:prstGeom prst="rect">
            <a:avLst/>
          </a:prstGeom>
          <a:noFill/>
        </p:spPr>
        <p:txBody>
          <a:bodyPr wrap="square" rtlCol="0">
            <a:spAutoFit/>
          </a:bodyPr>
          <a:lstStyle/>
          <a:p>
            <a:r>
              <a:rPr lang="en-GB" dirty="0" err="1"/>
              <a:t>Avots</a:t>
            </a:r>
            <a:r>
              <a:rPr lang="en-GB" dirty="0"/>
              <a:t>: MPKS “</a:t>
            </a:r>
            <a:r>
              <a:rPr lang="en-GB" dirty="0" err="1"/>
              <a:t>Mežsaimnieks</a:t>
            </a:r>
            <a:r>
              <a:rPr lang="en-GB" dirty="0"/>
              <a:t>”</a:t>
            </a:r>
            <a:endParaRPr lang="lv-LV" dirty="0"/>
          </a:p>
        </p:txBody>
      </p:sp>
    </p:spTree>
    <p:extLst>
      <p:ext uri="{BB962C8B-B14F-4D97-AF65-F5344CB8AC3E}">
        <p14:creationId xmlns:p14="http://schemas.microsoft.com/office/powerpoint/2010/main" val="357404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9069C03B-AEC9-4F76-8285-3631ED52A603}"/>
              </a:ext>
            </a:extLst>
          </p:cNvPr>
          <p:cNvSpPr>
            <a:spLocks noGrp="1"/>
          </p:cNvSpPr>
          <p:nvPr>
            <p:ph type="sldNum" sz="quarter" idx="12"/>
          </p:nvPr>
        </p:nvSpPr>
        <p:spPr/>
        <p:txBody>
          <a:bodyPr/>
          <a:lstStyle/>
          <a:p>
            <a:fld id="{F4ADD231-E93D-BB46-A58C-DD3DE4CA0FE4}" type="slidenum">
              <a:rPr lang="en-US" smtClean="0"/>
              <a:pPr/>
              <a:t>2</a:t>
            </a:fld>
            <a:endParaRPr lang="en-US" dirty="0"/>
          </a:p>
        </p:txBody>
      </p:sp>
      <p:sp>
        <p:nvSpPr>
          <p:cNvPr id="3" name="Teksta vietturis 2">
            <a:extLst>
              <a:ext uri="{FF2B5EF4-FFF2-40B4-BE49-F238E27FC236}">
                <a16:creationId xmlns:a16="http://schemas.microsoft.com/office/drawing/2014/main" id="{B5FCD2CF-1E12-417D-A240-9094D280770C}"/>
              </a:ext>
            </a:extLst>
          </p:cNvPr>
          <p:cNvSpPr>
            <a:spLocks noGrp="1"/>
          </p:cNvSpPr>
          <p:nvPr>
            <p:ph type="body" sz="quarter" idx="13"/>
          </p:nvPr>
        </p:nvSpPr>
        <p:spPr/>
        <p:txBody>
          <a:bodyPr/>
          <a:lstStyle/>
          <a:p>
            <a:r>
              <a:rPr lang="lv-LV" dirty="0"/>
              <a:t>Saturs</a:t>
            </a:r>
          </a:p>
        </p:txBody>
      </p:sp>
      <p:sp>
        <p:nvSpPr>
          <p:cNvPr id="4" name="Teksta vietturis 3">
            <a:extLst>
              <a:ext uri="{FF2B5EF4-FFF2-40B4-BE49-F238E27FC236}">
                <a16:creationId xmlns:a16="http://schemas.microsoft.com/office/drawing/2014/main" id="{36ACC7DD-BD93-44DD-BB9B-9667561C7FA8}"/>
              </a:ext>
            </a:extLst>
          </p:cNvPr>
          <p:cNvSpPr>
            <a:spLocks noGrp="1"/>
          </p:cNvSpPr>
          <p:nvPr>
            <p:ph type="body" sz="quarter" idx="15"/>
          </p:nvPr>
        </p:nvSpPr>
        <p:spPr/>
        <p:txBody>
          <a:bodyPr/>
          <a:lstStyle/>
          <a:p>
            <a:pPr marL="0" indent="0">
              <a:buNone/>
            </a:pPr>
            <a:r>
              <a:rPr lang="lv-LV" sz="1800" b="1" dirty="0"/>
              <a:t>Kam derētu pasekot līdzi meža īpašniekiem</a:t>
            </a:r>
            <a:r>
              <a:rPr lang="lv-LV" dirty="0"/>
              <a:t>?</a:t>
            </a:r>
          </a:p>
          <a:p>
            <a:pPr lvl="1"/>
            <a:r>
              <a:rPr lang="lv-LV" sz="1800" dirty="0"/>
              <a:t>Lēmumpieņemšanas procesi Eiropā</a:t>
            </a:r>
          </a:p>
          <a:p>
            <a:pPr lvl="1"/>
            <a:r>
              <a:rPr lang="lv-LV" sz="1800" dirty="0"/>
              <a:t>Informatīvie ziņojumi Latvijā</a:t>
            </a:r>
          </a:p>
          <a:p>
            <a:pPr lvl="1"/>
            <a:r>
              <a:rPr lang="lv-LV" sz="1800" dirty="0"/>
              <a:t>Kas būs ar kompensācijām par saimnieciskās darbības aprobežojumiem?</a:t>
            </a:r>
          </a:p>
          <a:p>
            <a:pPr lvl="1"/>
            <a:r>
              <a:rPr lang="lv-LV" sz="1800" dirty="0"/>
              <a:t>Ministru kabineta noteikumi par valsts nodevām</a:t>
            </a:r>
          </a:p>
          <a:p>
            <a:pPr lvl="1"/>
            <a:r>
              <a:rPr lang="lv-LV" sz="1800" dirty="0"/>
              <a:t>Ministru kabineta noteikumi par atbalsta nosacījumiem mežsaimniecībai pēc 2023.gada</a:t>
            </a:r>
          </a:p>
          <a:p>
            <a:pPr marL="457200" lvl="1" indent="0">
              <a:buNone/>
            </a:pPr>
            <a:r>
              <a:rPr lang="lv-LV" dirty="0"/>
              <a:t>	</a:t>
            </a:r>
          </a:p>
        </p:txBody>
      </p:sp>
    </p:spTree>
    <p:extLst>
      <p:ext uri="{BB962C8B-B14F-4D97-AF65-F5344CB8AC3E}">
        <p14:creationId xmlns:p14="http://schemas.microsoft.com/office/powerpoint/2010/main" val="96073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EF30F332-8D81-4E0F-A58A-DD110B1A4FF6}"/>
              </a:ext>
            </a:extLst>
          </p:cNvPr>
          <p:cNvSpPr>
            <a:spLocks noGrp="1"/>
          </p:cNvSpPr>
          <p:nvPr>
            <p:ph type="sldNum" sz="quarter" idx="12"/>
          </p:nvPr>
        </p:nvSpPr>
        <p:spPr/>
        <p:txBody>
          <a:bodyPr/>
          <a:lstStyle/>
          <a:p>
            <a:fld id="{F4ADD231-E93D-BB46-A58C-DD3DE4CA0FE4}" type="slidenum">
              <a:rPr lang="en-US" smtClean="0"/>
              <a:pPr/>
              <a:t>20</a:t>
            </a:fld>
            <a:endParaRPr lang="en-US" dirty="0"/>
          </a:p>
        </p:txBody>
      </p:sp>
      <p:sp>
        <p:nvSpPr>
          <p:cNvPr id="3" name="Teksta vietturis 2">
            <a:extLst>
              <a:ext uri="{FF2B5EF4-FFF2-40B4-BE49-F238E27FC236}">
                <a16:creationId xmlns:a16="http://schemas.microsoft.com/office/drawing/2014/main" id="{67268F8C-87BF-43AF-93F9-8D374E52658E}"/>
              </a:ext>
            </a:extLst>
          </p:cNvPr>
          <p:cNvSpPr>
            <a:spLocks noGrp="1"/>
          </p:cNvSpPr>
          <p:nvPr>
            <p:ph type="body" sz="quarter" idx="13"/>
          </p:nvPr>
        </p:nvSpPr>
        <p:spPr>
          <a:xfrm>
            <a:off x="2797622" y="2194020"/>
            <a:ext cx="5766714" cy="2271844"/>
          </a:xfrm>
        </p:spPr>
        <p:txBody>
          <a:bodyPr/>
          <a:lstStyle/>
          <a:p>
            <a:pPr algn="ctr"/>
            <a:r>
              <a:rPr lang="lv-LV" sz="3600" dirty="0"/>
              <a:t>Paldies par uzmanību!</a:t>
            </a:r>
          </a:p>
          <a:p>
            <a:pPr algn="ctr"/>
            <a:endParaRPr lang="lv-LV" dirty="0"/>
          </a:p>
          <a:p>
            <a:pPr algn="ctr"/>
            <a:r>
              <a:rPr lang="en-GB" dirty="0"/>
              <a:t>www.mezaipasnieki.lv</a:t>
            </a:r>
            <a:endParaRPr lang="lv-LV" dirty="0"/>
          </a:p>
        </p:txBody>
      </p:sp>
    </p:spTree>
    <p:extLst>
      <p:ext uri="{BB962C8B-B14F-4D97-AF65-F5344CB8AC3E}">
        <p14:creationId xmlns:p14="http://schemas.microsoft.com/office/powerpoint/2010/main" val="242127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AD34D5-6F42-89FE-5C03-B8F22C36565B}"/>
              </a:ext>
            </a:extLst>
          </p:cNvPr>
          <p:cNvSpPr>
            <a:spLocks noGrp="1"/>
          </p:cNvSpPr>
          <p:nvPr>
            <p:ph type="sldNum" sz="quarter" idx="12"/>
          </p:nvPr>
        </p:nvSpPr>
        <p:spPr/>
        <p:txBody>
          <a:bodyPr/>
          <a:lstStyle/>
          <a:p>
            <a:fld id="{F4ADD231-E93D-BB46-A58C-DD3DE4CA0FE4}" type="slidenum">
              <a:rPr lang="en-US" smtClean="0"/>
              <a:pPr/>
              <a:t>3</a:t>
            </a:fld>
            <a:endParaRPr lang="en-US" dirty="0"/>
          </a:p>
        </p:txBody>
      </p:sp>
      <p:sp>
        <p:nvSpPr>
          <p:cNvPr id="3" name="Text Placeholder 2">
            <a:extLst>
              <a:ext uri="{FF2B5EF4-FFF2-40B4-BE49-F238E27FC236}">
                <a16:creationId xmlns:a16="http://schemas.microsoft.com/office/drawing/2014/main" id="{19FB40B9-213B-9810-42BE-58C02793D616}"/>
              </a:ext>
            </a:extLst>
          </p:cNvPr>
          <p:cNvSpPr>
            <a:spLocks noGrp="1"/>
          </p:cNvSpPr>
          <p:nvPr>
            <p:ph type="body" sz="quarter" idx="13"/>
          </p:nvPr>
        </p:nvSpPr>
        <p:spPr/>
        <p:txBody>
          <a:bodyPr/>
          <a:lstStyle/>
          <a:p>
            <a:r>
              <a:rPr lang="lv-LV" dirty="0"/>
              <a:t>2019.Gada 11.decembris un </a:t>
            </a:r>
          </a:p>
        </p:txBody>
      </p:sp>
      <p:sp>
        <p:nvSpPr>
          <p:cNvPr id="4" name="Text Placeholder 3">
            <a:extLst>
              <a:ext uri="{FF2B5EF4-FFF2-40B4-BE49-F238E27FC236}">
                <a16:creationId xmlns:a16="http://schemas.microsoft.com/office/drawing/2014/main" id="{B06A7028-C1CD-D83B-F44D-53F0A7AC5965}"/>
              </a:ext>
            </a:extLst>
          </p:cNvPr>
          <p:cNvSpPr>
            <a:spLocks noGrp="1"/>
          </p:cNvSpPr>
          <p:nvPr>
            <p:ph type="body" sz="quarter" idx="15"/>
          </p:nvPr>
        </p:nvSpPr>
        <p:spPr>
          <a:xfrm>
            <a:off x="5102097" y="1612651"/>
            <a:ext cx="6983371" cy="1225119"/>
          </a:xfrm>
        </p:spPr>
        <p:txBody>
          <a:bodyPr/>
          <a:lstStyle/>
          <a:p>
            <a:r>
              <a:rPr lang="en-US" sz="1800" dirty="0"/>
              <a:t>“Today is the start of a journey. But this is Europe’s man on the moon moment”</a:t>
            </a:r>
            <a:endParaRPr lang="lv-LV" sz="1800" dirty="0"/>
          </a:p>
          <a:p>
            <a:r>
              <a:rPr lang="lv-LV" sz="1800" dirty="0"/>
              <a:t>Līdz 2050.gadam Eiropa ir pirmais </a:t>
            </a:r>
            <a:r>
              <a:rPr lang="lv-LV" sz="1800" dirty="0" err="1"/>
              <a:t>klimatneitrālais</a:t>
            </a:r>
            <a:r>
              <a:rPr lang="lv-LV" sz="1800" dirty="0"/>
              <a:t> kontinents, līdz 2030.gadam emisijas samazinātas par 55%</a:t>
            </a:r>
          </a:p>
          <a:p>
            <a:endParaRPr lang="lv-LV" sz="1800" dirty="0"/>
          </a:p>
          <a:p>
            <a:endParaRPr lang="lv-LV" sz="1800" dirty="0"/>
          </a:p>
        </p:txBody>
      </p:sp>
      <p:pic>
        <p:nvPicPr>
          <p:cNvPr id="5" name="Picture 4">
            <a:extLst>
              <a:ext uri="{FF2B5EF4-FFF2-40B4-BE49-F238E27FC236}">
                <a16:creationId xmlns:a16="http://schemas.microsoft.com/office/drawing/2014/main" id="{215081DA-F6C5-9F7D-224E-EC8B2C831C88}"/>
              </a:ext>
            </a:extLst>
          </p:cNvPr>
          <p:cNvPicPr>
            <a:picLocks noChangeAspect="1"/>
          </p:cNvPicPr>
          <p:nvPr/>
        </p:nvPicPr>
        <p:blipFill>
          <a:blip r:embed="rId2"/>
          <a:stretch>
            <a:fillRect/>
          </a:stretch>
        </p:blipFill>
        <p:spPr>
          <a:xfrm>
            <a:off x="230820" y="1511364"/>
            <a:ext cx="4737162" cy="2652811"/>
          </a:xfrm>
          <a:prstGeom prst="rect">
            <a:avLst/>
          </a:prstGeom>
        </p:spPr>
      </p:pic>
      <p:pic>
        <p:nvPicPr>
          <p:cNvPr id="6" name="Picture 5">
            <a:extLst>
              <a:ext uri="{FF2B5EF4-FFF2-40B4-BE49-F238E27FC236}">
                <a16:creationId xmlns:a16="http://schemas.microsoft.com/office/drawing/2014/main" id="{527AB1A4-4079-988E-4D4C-CC5A0E5352D1}"/>
              </a:ext>
            </a:extLst>
          </p:cNvPr>
          <p:cNvPicPr>
            <a:picLocks noChangeAspect="1"/>
          </p:cNvPicPr>
          <p:nvPr/>
        </p:nvPicPr>
        <p:blipFill>
          <a:blip r:embed="rId3"/>
          <a:stretch>
            <a:fillRect/>
          </a:stretch>
        </p:blipFill>
        <p:spPr>
          <a:xfrm>
            <a:off x="521847" y="4267664"/>
            <a:ext cx="10361343" cy="2590336"/>
          </a:xfrm>
          <a:prstGeom prst="rect">
            <a:avLst/>
          </a:prstGeom>
        </p:spPr>
      </p:pic>
    </p:spTree>
    <p:extLst>
      <p:ext uri="{BB962C8B-B14F-4D97-AF65-F5344CB8AC3E}">
        <p14:creationId xmlns:p14="http://schemas.microsoft.com/office/powerpoint/2010/main" val="2744986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9E1D3F-0B15-0142-F754-CDA8678906D8}"/>
              </a:ext>
            </a:extLst>
          </p:cNvPr>
          <p:cNvSpPr>
            <a:spLocks noGrp="1"/>
          </p:cNvSpPr>
          <p:nvPr>
            <p:ph type="sldNum" sz="quarter" idx="12"/>
          </p:nvPr>
        </p:nvSpPr>
        <p:spPr/>
        <p:txBody>
          <a:bodyPr/>
          <a:lstStyle/>
          <a:p>
            <a:fld id="{F4ADD231-E93D-BB46-A58C-DD3DE4CA0FE4}" type="slidenum">
              <a:rPr lang="en-US" smtClean="0"/>
              <a:pPr/>
              <a:t>4</a:t>
            </a:fld>
            <a:endParaRPr lang="en-US" dirty="0"/>
          </a:p>
        </p:txBody>
      </p:sp>
      <p:sp>
        <p:nvSpPr>
          <p:cNvPr id="3" name="Text Placeholder 2">
            <a:extLst>
              <a:ext uri="{FF2B5EF4-FFF2-40B4-BE49-F238E27FC236}">
                <a16:creationId xmlns:a16="http://schemas.microsoft.com/office/drawing/2014/main" id="{D3A81AA3-76AF-8AD6-C7DF-95BB027DB550}"/>
              </a:ext>
            </a:extLst>
          </p:cNvPr>
          <p:cNvSpPr>
            <a:spLocks noGrp="1"/>
          </p:cNvSpPr>
          <p:nvPr>
            <p:ph type="body" sz="quarter" idx="13"/>
          </p:nvPr>
        </p:nvSpPr>
        <p:spPr/>
        <p:txBody>
          <a:bodyPr/>
          <a:lstStyle/>
          <a:p>
            <a:r>
              <a:rPr lang="lv-LV" dirty="0"/>
              <a:t>Direktīvas un regulas</a:t>
            </a:r>
          </a:p>
        </p:txBody>
      </p:sp>
      <p:sp>
        <p:nvSpPr>
          <p:cNvPr id="4" name="Text Placeholder 3">
            <a:extLst>
              <a:ext uri="{FF2B5EF4-FFF2-40B4-BE49-F238E27FC236}">
                <a16:creationId xmlns:a16="http://schemas.microsoft.com/office/drawing/2014/main" id="{E836D853-9ACB-21CE-E5AB-FE73922C84E1}"/>
              </a:ext>
            </a:extLst>
          </p:cNvPr>
          <p:cNvSpPr>
            <a:spLocks noGrp="1"/>
          </p:cNvSpPr>
          <p:nvPr>
            <p:ph type="body" sz="quarter" idx="15"/>
          </p:nvPr>
        </p:nvSpPr>
        <p:spPr>
          <a:xfrm>
            <a:off x="132812" y="1601957"/>
            <a:ext cx="10032120" cy="4800864"/>
          </a:xfrm>
        </p:spPr>
        <p:txBody>
          <a:bodyPr/>
          <a:lstStyle/>
          <a:p>
            <a:pPr algn="just"/>
            <a:r>
              <a:rPr lang="lv-LV" sz="1600" b="1" dirty="0">
                <a:solidFill>
                  <a:srgbClr val="C00000"/>
                </a:solidFill>
              </a:rPr>
              <a:t>Direktīva</a:t>
            </a:r>
            <a:r>
              <a:rPr lang="lv-LV" sz="1600" dirty="0"/>
              <a:t> ir ES likums, kas nosaka konkrētus mērķus, prasības un sasniedzamos rezultātus, kas piemērojami ikvienai ES dalībvalstij. Taču katra dalībvalsts izvēlas, kā izvirzītos mērķus sasniegt, un attiecīgi pārņem ES direktīvu nacionālajā likumdošanā</a:t>
            </a:r>
          </a:p>
          <a:p>
            <a:pPr algn="just"/>
            <a:endParaRPr lang="lv-LV" sz="1600" dirty="0"/>
          </a:p>
          <a:p>
            <a:pPr algn="just"/>
            <a:r>
              <a:rPr lang="lv-LV" sz="1600" b="1" dirty="0">
                <a:solidFill>
                  <a:srgbClr val="C00000"/>
                </a:solidFill>
              </a:rPr>
              <a:t>Regula</a:t>
            </a:r>
            <a:r>
              <a:rPr lang="lv-LV" sz="1600" dirty="0"/>
              <a:t> ir visām ES valstīm automātiski saistošs likums!</a:t>
            </a:r>
          </a:p>
          <a:p>
            <a:pPr algn="just"/>
            <a:endParaRPr lang="lv-LV" sz="1600" dirty="0"/>
          </a:p>
          <a:p>
            <a:pPr algn="just"/>
            <a:r>
              <a:rPr lang="lv-LV" sz="1600" dirty="0"/>
              <a:t>Pieņemot </a:t>
            </a:r>
            <a:r>
              <a:rPr lang="lv-LV" sz="1600" dirty="0">
                <a:solidFill>
                  <a:srgbClr val="C00000"/>
                </a:solidFill>
              </a:rPr>
              <a:t>direktīvas</a:t>
            </a:r>
            <a:r>
              <a:rPr lang="lv-LV" sz="1600" dirty="0"/>
              <a:t>, nacionālajai likumdošanas varai ir pašai jāsecina, kā nonākt līdz mērķim, taču </a:t>
            </a:r>
            <a:r>
              <a:rPr lang="lv-LV" sz="1600" dirty="0">
                <a:solidFill>
                  <a:srgbClr val="C00000"/>
                </a:solidFill>
              </a:rPr>
              <a:t>regulas</a:t>
            </a:r>
            <a:r>
              <a:rPr lang="lv-LV" sz="1600" dirty="0"/>
              <a:t> gadījumā visas ES dalībvalstīs to tieši piemēro kā likumu</a:t>
            </a:r>
          </a:p>
          <a:p>
            <a:pPr algn="just"/>
            <a:endParaRPr lang="lv-LV" sz="1600" dirty="0"/>
          </a:p>
          <a:p>
            <a:pPr algn="just"/>
            <a:r>
              <a:rPr lang="lv-LV" sz="1600" dirty="0"/>
              <a:t>Process- </a:t>
            </a:r>
            <a:r>
              <a:rPr lang="lv-LV" sz="1600" dirty="0">
                <a:solidFill>
                  <a:srgbClr val="C00000"/>
                </a:solidFill>
              </a:rPr>
              <a:t>EK</a:t>
            </a:r>
            <a:r>
              <a:rPr lang="lv-LV" sz="1600" dirty="0"/>
              <a:t> nāk ar sākotnēju priekšlikumu,</a:t>
            </a:r>
            <a:r>
              <a:rPr lang="lv-LV" sz="1600" dirty="0">
                <a:solidFill>
                  <a:srgbClr val="C00000"/>
                </a:solidFill>
              </a:rPr>
              <a:t> EP </a:t>
            </a:r>
            <a:r>
              <a:rPr lang="lv-LV" sz="1600" dirty="0"/>
              <a:t>balso un sniedz savus priekšlikumus, līdztekus to skata arī </a:t>
            </a:r>
            <a:r>
              <a:rPr lang="lv-LV" sz="1600" dirty="0">
                <a:solidFill>
                  <a:srgbClr val="C00000"/>
                </a:solidFill>
              </a:rPr>
              <a:t>Eiropas Padome (dalībvalstu ministri). </a:t>
            </a:r>
            <a:r>
              <a:rPr lang="lv-LV" sz="1600" dirty="0"/>
              <a:t>Parastās likumdošanas procedūras pamatā ir līdztiesības princips starp Eiropas Parlamentu, kas ievēlēts tiešās vēlēšanās un pārstāv Savienības iedzīvotājus, un Padomi, kura pārstāv dalībvalstu valdības. Pamatojoties uz Komisijas priekšlikumu, abi likumdevēji kopīgi pieņem tiesību aktus</a:t>
            </a:r>
            <a:r>
              <a:rPr lang="lv-LV" sz="1600" dirty="0">
                <a:solidFill>
                  <a:srgbClr val="C00000"/>
                </a:solidFill>
              </a:rPr>
              <a:t>. Neviens no tiem nevar pieņemt tiesību aktu bez otra piekrišanas, un abiem likumdevējiem ir jāapstiprina identisks teksts.</a:t>
            </a:r>
          </a:p>
          <a:p>
            <a:endParaRPr lang="lv-LV" dirty="0"/>
          </a:p>
        </p:txBody>
      </p:sp>
    </p:spTree>
    <p:extLst>
      <p:ext uri="{BB962C8B-B14F-4D97-AF65-F5344CB8AC3E}">
        <p14:creationId xmlns:p14="http://schemas.microsoft.com/office/powerpoint/2010/main" val="193659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4BA5AFB1-4F00-4E04-B2E6-7343D2F74597}"/>
              </a:ext>
            </a:extLst>
          </p:cNvPr>
          <p:cNvSpPr>
            <a:spLocks noGrp="1"/>
          </p:cNvSpPr>
          <p:nvPr>
            <p:ph type="sldNum" sz="quarter" idx="12"/>
          </p:nvPr>
        </p:nvSpPr>
        <p:spPr/>
        <p:txBody>
          <a:bodyPr/>
          <a:lstStyle/>
          <a:p>
            <a:fld id="{F4ADD231-E93D-BB46-A58C-DD3DE4CA0FE4}" type="slidenum">
              <a:rPr lang="en-US" smtClean="0"/>
              <a:pPr/>
              <a:t>5</a:t>
            </a:fld>
            <a:endParaRPr lang="en-US" dirty="0"/>
          </a:p>
        </p:txBody>
      </p:sp>
      <p:sp>
        <p:nvSpPr>
          <p:cNvPr id="3" name="Teksta vietturis 2">
            <a:extLst>
              <a:ext uri="{FF2B5EF4-FFF2-40B4-BE49-F238E27FC236}">
                <a16:creationId xmlns:a16="http://schemas.microsoft.com/office/drawing/2014/main" id="{F0B0C3BA-308C-42AB-9B9F-F419075CE70C}"/>
              </a:ext>
            </a:extLst>
          </p:cNvPr>
          <p:cNvSpPr>
            <a:spLocks noGrp="1"/>
          </p:cNvSpPr>
          <p:nvPr>
            <p:ph type="body" sz="quarter" idx="13"/>
          </p:nvPr>
        </p:nvSpPr>
        <p:spPr/>
        <p:txBody>
          <a:bodyPr/>
          <a:lstStyle/>
          <a:p>
            <a:r>
              <a:rPr lang="lv-LV" dirty="0"/>
              <a:t>Aktuālie ES dokumenti</a:t>
            </a:r>
          </a:p>
        </p:txBody>
      </p:sp>
      <p:sp>
        <p:nvSpPr>
          <p:cNvPr id="4" name="Teksta vietturis 3">
            <a:extLst>
              <a:ext uri="{FF2B5EF4-FFF2-40B4-BE49-F238E27FC236}">
                <a16:creationId xmlns:a16="http://schemas.microsoft.com/office/drawing/2014/main" id="{5FF21687-6834-4EA5-ACBD-B303D028C2E3}"/>
              </a:ext>
            </a:extLst>
          </p:cNvPr>
          <p:cNvSpPr>
            <a:spLocks noGrp="1"/>
          </p:cNvSpPr>
          <p:nvPr>
            <p:ph type="body" sz="quarter" idx="15"/>
          </p:nvPr>
        </p:nvSpPr>
        <p:spPr>
          <a:xfrm>
            <a:off x="887414" y="1768612"/>
            <a:ext cx="6983371" cy="1660388"/>
          </a:xfrm>
        </p:spPr>
        <p:txBody>
          <a:bodyPr/>
          <a:lstStyle/>
          <a:p>
            <a:r>
              <a:rPr lang="lv-LV" sz="2000" dirty="0"/>
              <a:t>Atmežošanas regula</a:t>
            </a:r>
          </a:p>
          <a:p>
            <a:r>
              <a:rPr lang="lv-LV" sz="2000" dirty="0"/>
              <a:t>Atjaunojamās enerģijas direktīva jeb REDIII</a:t>
            </a:r>
          </a:p>
          <a:p>
            <a:r>
              <a:rPr lang="lv-LV" sz="2000" dirty="0"/>
              <a:t>Taksonomijas regula</a:t>
            </a:r>
          </a:p>
          <a:p>
            <a:r>
              <a:rPr lang="lv-LV" sz="2000" dirty="0"/>
              <a:t>Dabas atjaunošanas likums</a:t>
            </a:r>
          </a:p>
          <a:p>
            <a:endParaRPr lang="lv-LV" dirty="0"/>
          </a:p>
        </p:txBody>
      </p:sp>
    </p:spTree>
    <p:extLst>
      <p:ext uri="{BB962C8B-B14F-4D97-AF65-F5344CB8AC3E}">
        <p14:creationId xmlns:p14="http://schemas.microsoft.com/office/powerpoint/2010/main" val="402868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DDD393-6CCB-4DE6-1016-17D8399EB83D}"/>
              </a:ext>
            </a:extLst>
          </p:cNvPr>
          <p:cNvSpPr>
            <a:spLocks noGrp="1"/>
          </p:cNvSpPr>
          <p:nvPr>
            <p:ph type="sldNum" sz="quarter" idx="12"/>
          </p:nvPr>
        </p:nvSpPr>
        <p:spPr/>
        <p:txBody>
          <a:bodyPr/>
          <a:lstStyle/>
          <a:p>
            <a:fld id="{F4ADD231-E93D-BB46-A58C-DD3DE4CA0FE4}" type="slidenum">
              <a:rPr lang="en-US" smtClean="0"/>
              <a:pPr/>
              <a:t>6</a:t>
            </a:fld>
            <a:endParaRPr lang="en-US" dirty="0"/>
          </a:p>
        </p:txBody>
      </p:sp>
      <p:sp>
        <p:nvSpPr>
          <p:cNvPr id="3" name="Text Placeholder 2">
            <a:extLst>
              <a:ext uri="{FF2B5EF4-FFF2-40B4-BE49-F238E27FC236}">
                <a16:creationId xmlns:a16="http://schemas.microsoft.com/office/drawing/2014/main" id="{2C81DD4C-4E8D-5BA7-450C-5E4DC2D06181}"/>
              </a:ext>
            </a:extLst>
          </p:cNvPr>
          <p:cNvSpPr>
            <a:spLocks noGrp="1"/>
          </p:cNvSpPr>
          <p:nvPr>
            <p:ph type="body" sz="quarter" idx="13"/>
          </p:nvPr>
        </p:nvSpPr>
        <p:spPr>
          <a:xfrm>
            <a:off x="889932" y="364711"/>
            <a:ext cx="6103931" cy="824492"/>
          </a:xfrm>
        </p:spPr>
        <p:txBody>
          <a:bodyPr/>
          <a:lstStyle/>
          <a:p>
            <a:r>
              <a:rPr lang="lv-LV" sz="2800" dirty="0"/>
              <a:t>Atmežošanas </a:t>
            </a:r>
            <a:r>
              <a:rPr lang="lv-LV" sz="2800" dirty="0">
                <a:solidFill>
                  <a:srgbClr val="C00000"/>
                </a:solidFill>
              </a:rPr>
              <a:t>regula</a:t>
            </a:r>
          </a:p>
        </p:txBody>
      </p:sp>
      <p:sp>
        <p:nvSpPr>
          <p:cNvPr id="4" name="Text Placeholder 3">
            <a:extLst>
              <a:ext uri="{FF2B5EF4-FFF2-40B4-BE49-F238E27FC236}">
                <a16:creationId xmlns:a16="http://schemas.microsoft.com/office/drawing/2014/main" id="{BD7080D7-9267-DA0F-AAE4-23366554CF3D}"/>
              </a:ext>
            </a:extLst>
          </p:cNvPr>
          <p:cNvSpPr>
            <a:spLocks noGrp="1"/>
          </p:cNvSpPr>
          <p:nvPr>
            <p:ph type="body" sz="quarter" idx="15"/>
          </p:nvPr>
        </p:nvSpPr>
        <p:spPr>
          <a:xfrm>
            <a:off x="88777" y="1173807"/>
            <a:ext cx="10111666" cy="4703209"/>
          </a:xfrm>
        </p:spPr>
        <p:txBody>
          <a:bodyPr/>
          <a:lstStyle/>
          <a:p>
            <a:r>
              <a:rPr lang="lv-LV" sz="2000" dirty="0"/>
              <a:t>Statuss- Parlaments nobalsojis</a:t>
            </a:r>
            <a:r>
              <a:rPr lang="en-GB" sz="2000" dirty="0"/>
              <a:t>, </a:t>
            </a:r>
            <a:r>
              <a:rPr lang="en-GB" sz="2000" dirty="0" err="1"/>
              <a:t>pašlaik</a:t>
            </a:r>
            <a:r>
              <a:rPr lang="en-GB" sz="2000" dirty="0"/>
              <a:t> t</a:t>
            </a:r>
            <a:r>
              <a:rPr lang="lv-LV" sz="2000" dirty="0" err="1"/>
              <a:t>rialogs</a:t>
            </a:r>
            <a:r>
              <a:rPr lang="lv-LV" sz="2000" dirty="0"/>
              <a:t>.</a:t>
            </a:r>
          </a:p>
          <a:p>
            <a:endParaRPr lang="lv-LV" sz="2000" dirty="0"/>
          </a:p>
          <a:p>
            <a:r>
              <a:rPr lang="lv-LV" sz="2000" dirty="0"/>
              <a:t>Kas var būtiski ietekmēt meža nozari:</a:t>
            </a:r>
          </a:p>
          <a:p>
            <a:pPr marL="0" indent="0">
              <a:buNone/>
            </a:pPr>
            <a:endParaRPr lang="lv-LV" dirty="0"/>
          </a:p>
          <a:p>
            <a:r>
              <a:rPr lang="lv-LV" sz="2400" dirty="0"/>
              <a:t>Definīcijas un skaidrojumi</a:t>
            </a:r>
          </a:p>
          <a:p>
            <a:r>
              <a:rPr lang="lv-LV" sz="2400" dirty="0"/>
              <a:t>Tiek iezīmēti labie un sliktie ciršanas paņēmieni</a:t>
            </a:r>
          </a:p>
          <a:p>
            <a:r>
              <a:rPr lang="lv-LV" sz="2400" dirty="0"/>
              <a:t>Prasības par kokmateriālu izsekojamības nodrošināšanu (</a:t>
            </a:r>
            <a:r>
              <a:rPr lang="lv-LV" sz="2400" dirty="0" err="1"/>
              <a:t>ģeolokācija</a:t>
            </a:r>
            <a:r>
              <a:rPr lang="lv-LV" sz="2400" dirty="0"/>
              <a:t>)</a:t>
            </a:r>
          </a:p>
          <a:p>
            <a:r>
              <a:rPr lang="lv-LV" sz="2400" dirty="0"/>
              <a:t>Pamatotu bažu(trauksmes cēlāju) mehānisma nepamatotas izmantošanas riski</a:t>
            </a:r>
          </a:p>
        </p:txBody>
      </p:sp>
    </p:spTree>
    <p:extLst>
      <p:ext uri="{BB962C8B-B14F-4D97-AF65-F5344CB8AC3E}">
        <p14:creationId xmlns:p14="http://schemas.microsoft.com/office/powerpoint/2010/main" val="1803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C5D44E-681C-009E-719C-4739C7728A4C}"/>
              </a:ext>
            </a:extLst>
          </p:cNvPr>
          <p:cNvSpPr>
            <a:spLocks noGrp="1"/>
          </p:cNvSpPr>
          <p:nvPr>
            <p:ph type="sldNum" sz="quarter" idx="12"/>
          </p:nvPr>
        </p:nvSpPr>
        <p:spPr/>
        <p:txBody>
          <a:bodyPr/>
          <a:lstStyle/>
          <a:p>
            <a:fld id="{F4ADD231-E93D-BB46-A58C-DD3DE4CA0FE4}" type="slidenum">
              <a:rPr lang="en-US" smtClean="0"/>
              <a:pPr/>
              <a:t>7</a:t>
            </a:fld>
            <a:endParaRPr lang="en-US" dirty="0"/>
          </a:p>
        </p:txBody>
      </p:sp>
      <p:sp>
        <p:nvSpPr>
          <p:cNvPr id="3" name="Text Placeholder 2">
            <a:extLst>
              <a:ext uri="{FF2B5EF4-FFF2-40B4-BE49-F238E27FC236}">
                <a16:creationId xmlns:a16="http://schemas.microsoft.com/office/drawing/2014/main" id="{44D420D5-CE0B-D4A3-9838-B873D801A652}"/>
              </a:ext>
            </a:extLst>
          </p:cNvPr>
          <p:cNvSpPr>
            <a:spLocks noGrp="1"/>
          </p:cNvSpPr>
          <p:nvPr>
            <p:ph type="body" sz="quarter" idx="13"/>
          </p:nvPr>
        </p:nvSpPr>
        <p:spPr>
          <a:xfrm>
            <a:off x="887178" y="691792"/>
            <a:ext cx="8398865" cy="824492"/>
          </a:xfrm>
        </p:spPr>
        <p:txBody>
          <a:bodyPr/>
          <a:lstStyle/>
          <a:p>
            <a:r>
              <a:rPr lang="lv-LV" dirty="0"/>
              <a:t>Atjaunojamās enerģijas direktīva jeb REDIII</a:t>
            </a:r>
          </a:p>
        </p:txBody>
      </p:sp>
      <p:sp>
        <p:nvSpPr>
          <p:cNvPr id="4" name="Text Placeholder 3">
            <a:extLst>
              <a:ext uri="{FF2B5EF4-FFF2-40B4-BE49-F238E27FC236}">
                <a16:creationId xmlns:a16="http://schemas.microsoft.com/office/drawing/2014/main" id="{3C0E45E5-1B0E-2098-30C8-4A31881E74AC}"/>
              </a:ext>
            </a:extLst>
          </p:cNvPr>
          <p:cNvSpPr>
            <a:spLocks noGrp="1"/>
          </p:cNvSpPr>
          <p:nvPr>
            <p:ph type="body" sz="quarter" idx="15"/>
          </p:nvPr>
        </p:nvSpPr>
        <p:spPr>
          <a:xfrm>
            <a:off x="239344" y="1227074"/>
            <a:ext cx="9801301" cy="4810622"/>
          </a:xfrm>
        </p:spPr>
        <p:txBody>
          <a:bodyPr/>
          <a:lstStyle/>
          <a:p>
            <a:pPr marL="0" indent="0">
              <a:buNone/>
            </a:pPr>
            <a:r>
              <a:rPr lang="lv-LV" sz="1600" dirty="0"/>
              <a:t>Parlaments akceptējis:</a:t>
            </a:r>
          </a:p>
          <a:p>
            <a:pPr marL="342900" indent="-342900">
              <a:buAutoNum type="arabicPeriod"/>
            </a:pPr>
            <a:r>
              <a:rPr lang="lv-LV" sz="1600" dirty="0"/>
              <a:t>Subsīdiju atcelšanu primārās biomasas (visa nocirstā apaļkoksne izņemot to, kas nocirsta ugunsgrēku prevencijas pasākumu ietvaros)  izmantošanai enerģijas, biodegvielas, elektrības ražošanai;</a:t>
            </a:r>
          </a:p>
          <a:p>
            <a:pPr marL="342900" indent="-342900">
              <a:buAutoNum type="arabicPeriod"/>
            </a:pPr>
            <a:r>
              <a:rPr lang="lv-LV" sz="1600" dirty="0"/>
              <a:t>Primārā biomasa var kalpot dalībvalstu atjaunojamās enerģijas mērķa sasniegšanai bet tiek noteikti griesti,  kas atbilst šādas enerģijas patēriņa līmenim laika periodā no 2017-2020. gadam</a:t>
            </a:r>
          </a:p>
          <a:p>
            <a:pPr marL="342900" indent="-342900">
              <a:buAutoNum type="arabicPeriod"/>
            </a:pPr>
            <a:r>
              <a:rPr lang="lv-LV" sz="1600" dirty="0"/>
              <a:t>Primārās biomasas ieguldījums valsts un ES atjaunojamās enerģijas mērķu sasniegšanā ir pakāpeniski jāsamazina līdz 2030.</a:t>
            </a:r>
          </a:p>
          <a:p>
            <a:pPr marL="342900" indent="-342900">
              <a:buAutoNum type="arabicPeriod"/>
            </a:pPr>
            <a:r>
              <a:rPr lang="lv-LV" sz="1600" dirty="0"/>
              <a:t>Enerģētisko koksni nevar iegūt (no go areas) no mežiem ar augstu bioloģisko daudzveidību (</a:t>
            </a:r>
            <a:r>
              <a:rPr lang="en-US" sz="1600" dirty="0"/>
              <a:t> “highly biodiverse forests</a:t>
            </a:r>
            <a:r>
              <a:rPr lang="lv-LV" sz="1600" dirty="0"/>
              <a:t>) un veciem mežiem (</a:t>
            </a:r>
            <a:r>
              <a:rPr lang="en-US" sz="1600" dirty="0"/>
              <a:t>“old-growth forests”</a:t>
            </a:r>
            <a:r>
              <a:rPr lang="lv-LV" sz="1600" dirty="0"/>
              <a:t>)</a:t>
            </a:r>
          </a:p>
          <a:p>
            <a:pPr marL="342900" indent="-342900">
              <a:buAutoNum type="arabicPeriod"/>
            </a:pPr>
            <a:r>
              <a:rPr lang="lv-LV" sz="1600" dirty="0"/>
              <a:t>Enerģētisko koksnes iegūšanai jāatbilst ilgtspējīgas meža apsaimniekošanas kritērijiem kas novērstu</a:t>
            </a:r>
          </a:p>
          <a:p>
            <a:pPr marL="0" indent="0" algn="just">
              <a:buNone/>
            </a:pPr>
            <a:r>
              <a:rPr lang="lv-LV" sz="1600" dirty="0"/>
              <a:t> materiālam nepiemērotu celmu un sakņu novākšanu, sākotnējo un veco mežu degradāciju vai to    pārvēršanu plantācijās, kailcirtes, ja vien tās nerada labvēlīgus un atbilstošus ekosistēmas  apstākļus«</a:t>
            </a:r>
          </a:p>
          <a:p>
            <a:pPr marL="0" indent="0" algn="just">
              <a:buNone/>
            </a:pPr>
            <a:r>
              <a:rPr lang="lv-LV" sz="1600" dirty="0"/>
              <a:t>6.Būs jāizdod ieviešanas akts kas paredzēs juridiski saistoša kaskādes principa ievērošanu</a:t>
            </a:r>
          </a:p>
          <a:p>
            <a:pPr marL="342900" indent="-342900">
              <a:buAutoNum type="arabicPeriod"/>
            </a:pPr>
            <a:endParaRPr lang="lv-LV" dirty="0"/>
          </a:p>
          <a:p>
            <a:pPr marL="342900" indent="-342900">
              <a:buAutoNum type="arabicPeriod"/>
            </a:pPr>
            <a:endParaRPr lang="lv-LV" dirty="0"/>
          </a:p>
        </p:txBody>
      </p:sp>
    </p:spTree>
    <p:extLst>
      <p:ext uri="{BB962C8B-B14F-4D97-AF65-F5344CB8AC3E}">
        <p14:creationId xmlns:p14="http://schemas.microsoft.com/office/powerpoint/2010/main" val="30132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918D46EE-AF6A-4558-956B-D104D1CFDB62}"/>
              </a:ext>
            </a:extLst>
          </p:cNvPr>
          <p:cNvSpPr>
            <a:spLocks noGrp="1"/>
          </p:cNvSpPr>
          <p:nvPr>
            <p:ph type="sldNum" sz="quarter" idx="12"/>
          </p:nvPr>
        </p:nvSpPr>
        <p:spPr/>
        <p:txBody>
          <a:bodyPr/>
          <a:lstStyle/>
          <a:p>
            <a:fld id="{F4ADD231-E93D-BB46-A58C-DD3DE4CA0FE4}" type="slidenum">
              <a:rPr lang="en-US" smtClean="0"/>
              <a:pPr/>
              <a:t>8</a:t>
            </a:fld>
            <a:endParaRPr lang="en-US" dirty="0"/>
          </a:p>
        </p:txBody>
      </p:sp>
      <p:sp>
        <p:nvSpPr>
          <p:cNvPr id="3" name="Teksta vietturis 2">
            <a:extLst>
              <a:ext uri="{FF2B5EF4-FFF2-40B4-BE49-F238E27FC236}">
                <a16:creationId xmlns:a16="http://schemas.microsoft.com/office/drawing/2014/main" id="{95F91217-C066-4AF1-AF9C-55940ABDF169}"/>
              </a:ext>
            </a:extLst>
          </p:cNvPr>
          <p:cNvSpPr>
            <a:spLocks noGrp="1"/>
          </p:cNvSpPr>
          <p:nvPr>
            <p:ph type="body" sz="quarter" idx="13"/>
          </p:nvPr>
        </p:nvSpPr>
        <p:spPr/>
        <p:txBody>
          <a:bodyPr/>
          <a:lstStyle/>
          <a:p>
            <a:r>
              <a:rPr lang="lv-LV" dirty="0"/>
              <a:t>Taksonomijas </a:t>
            </a:r>
            <a:r>
              <a:rPr lang="lv-LV" dirty="0">
                <a:solidFill>
                  <a:srgbClr val="FF0000"/>
                </a:solidFill>
              </a:rPr>
              <a:t>regula</a:t>
            </a:r>
          </a:p>
        </p:txBody>
      </p:sp>
      <p:sp>
        <p:nvSpPr>
          <p:cNvPr id="4" name="Teksta vietturis 3">
            <a:extLst>
              <a:ext uri="{FF2B5EF4-FFF2-40B4-BE49-F238E27FC236}">
                <a16:creationId xmlns:a16="http://schemas.microsoft.com/office/drawing/2014/main" id="{E7412ABF-C837-41B0-A7B1-3A134454DF86}"/>
              </a:ext>
            </a:extLst>
          </p:cNvPr>
          <p:cNvSpPr>
            <a:spLocks noGrp="1"/>
          </p:cNvSpPr>
          <p:nvPr>
            <p:ph type="body" sz="quarter" idx="15"/>
          </p:nvPr>
        </p:nvSpPr>
        <p:spPr>
          <a:xfrm>
            <a:off x="405721" y="1516284"/>
            <a:ext cx="10428286" cy="4427315"/>
          </a:xfrm>
        </p:spPr>
        <p:txBody>
          <a:bodyPr/>
          <a:lstStyle/>
          <a:p>
            <a:pPr algn="just"/>
            <a:r>
              <a:rPr lang="lv-LV" sz="1600" dirty="0"/>
              <a:t>ES taksonomija ir tā saucamā “zaļās klasifikācijas sistēma”, kas nosaka kritērijus, pēc kuriem vērtēs, vai konkrētā saimnieciskā darbība atbilst vides un klimata mērķiem.</a:t>
            </a:r>
          </a:p>
          <a:p>
            <a:pPr algn="just"/>
            <a:r>
              <a:rPr lang="lv-LV" sz="1600" dirty="0"/>
              <a:t>Izmantojot taksonomiju, par zaļām jeb “videi ilgtspējīgām” tiks atzītas tās saimnieciskās darbības, kas būtiski sekmē vismaz vienu no ES klimata un vides mērķiem, bet tajā pašā laikā būtiski nekaitē pārējiem mērķiem un nodrošina minimālās sociālās garantijas.</a:t>
            </a:r>
          </a:p>
          <a:p>
            <a:pPr marL="0" indent="0">
              <a:buNone/>
            </a:pPr>
            <a:r>
              <a:rPr lang="lv-LV" sz="1600" dirty="0"/>
              <a:t>Šie mērķi ir: </a:t>
            </a:r>
          </a:p>
          <a:p>
            <a:r>
              <a:rPr lang="lv-LV" sz="1600" dirty="0"/>
              <a:t>1.	Klimata pārmaiņu mazināšana</a:t>
            </a:r>
          </a:p>
          <a:p>
            <a:r>
              <a:rPr lang="lv-LV" sz="1600" dirty="0"/>
              <a:t>2.	Pielāgošanās klimata pārmaiņām</a:t>
            </a:r>
          </a:p>
          <a:p>
            <a:r>
              <a:rPr lang="lv-LV" sz="1600" dirty="0"/>
              <a:t>3.	Ilgtspējīga ūdeņu un jūras resursu izmantošana un aizsardzība</a:t>
            </a:r>
          </a:p>
          <a:p>
            <a:r>
              <a:rPr lang="lv-LV" sz="1600" dirty="0"/>
              <a:t>4.	Pāreja uz aprites ekonomiku</a:t>
            </a:r>
          </a:p>
          <a:p>
            <a:r>
              <a:rPr lang="lv-LV" sz="1600" dirty="0"/>
              <a:t>5.	Piesārņojuma novēršana un kontrole</a:t>
            </a:r>
          </a:p>
          <a:p>
            <a:r>
              <a:rPr lang="lv-LV" sz="1600" dirty="0"/>
              <a:t>6.	Biodaudzveidības un ekosistēmu aizsardzība un atjaunošana </a:t>
            </a:r>
          </a:p>
          <a:p>
            <a:endParaRPr lang="lv-LV" sz="1600" dirty="0"/>
          </a:p>
        </p:txBody>
      </p:sp>
    </p:spTree>
    <p:extLst>
      <p:ext uri="{BB962C8B-B14F-4D97-AF65-F5344CB8AC3E}">
        <p14:creationId xmlns:p14="http://schemas.microsoft.com/office/powerpoint/2010/main" val="1432147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084D29-5AEA-8A6F-7C1B-4861905D2638}"/>
              </a:ext>
            </a:extLst>
          </p:cNvPr>
          <p:cNvSpPr txBox="1"/>
          <p:nvPr/>
        </p:nvSpPr>
        <p:spPr>
          <a:xfrm>
            <a:off x="2860459" y="3429000"/>
            <a:ext cx="7126920" cy="2585323"/>
          </a:xfrm>
          <a:prstGeom prst="rect">
            <a:avLst/>
          </a:prstGeom>
          <a:noFill/>
        </p:spPr>
        <p:txBody>
          <a:bodyPr wrap="square" rtlCol="0">
            <a:spAutoFit/>
          </a:bodyPr>
          <a:lstStyle/>
          <a:p>
            <a:r>
              <a:rPr lang="en-GB" b="1" u="sng" dirty="0" err="1"/>
              <a:t>Papildus</a:t>
            </a:r>
            <a:r>
              <a:rPr lang="en-GB" dirty="0"/>
              <a:t> </a:t>
            </a:r>
            <a:r>
              <a:rPr lang="en-GB" dirty="0" err="1"/>
              <a:t>biotopu</a:t>
            </a:r>
            <a:r>
              <a:rPr lang="en-GB" dirty="0"/>
              <a:t> </a:t>
            </a:r>
            <a:r>
              <a:rPr lang="en-GB" dirty="0" err="1"/>
              <a:t>platībām</a:t>
            </a:r>
            <a:r>
              <a:rPr lang="en-GB" dirty="0"/>
              <a:t>, </a:t>
            </a:r>
            <a:r>
              <a:rPr lang="en-GB" dirty="0" err="1"/>
              <a:t>veikt</a:t>
            </a:r>
            <a:r>
              <a:rPr lang="en-GB" dirty="0"/>
              <a:t> </a:t>
            </a:r>
            <a:r>
              <a:rPr lang="en-GB" dirty="0" err="1"/>
              <a:t>nepieciešamos</a:t>
            </a:r>
            <a:r>
              <a:rPr lang="en-GB" dirty="0"/>
              <a:t> </a:t>
            </a:r>
            <a:r>
              <a:rPr lang="en-GB" dirty="0" err="1"/>
              <a:t>atjaunošanas</a:t>
            </a:r>
            <a:r>
              <a:rPr lang="en-GB" dirty="0"/>
              <a:t> </a:t>
            </a:r>
            <a:r>
              <a:rPr lang="en-GB" dirty="0" err="1"/>
              <a:t>pasākumus</a:t>
            </a:r>
            <a:r>
              <a:rPr lang="en-GB" dirty="0"/>
              <a:t>, </a:t>
            </a:r>
            <a:r>
              <a:rPr lang="en-GB" dirty="0" err="1"/>
              <a:t>lai</a:t>
            </a:r>
            <a:r>
              <a:rPr lang="en-GB" dirty="0"/>
              <a:t> </a:t>
            </a:r>
            <a:r>
              <a:rPr lang="en-GB" dirty="0" err="1"/>
              <a:t>uzlabotu</a:t>
            </a:r>
            <a:r>
              <a:rPr lang="en-GB" dirty="0"/>
              <a:t> </a:t>
            </a:r>
            <a:r>
              <a:rPr lang="en-GB" dirty="0" err="1"/>
              <a:t>meža</a:t>
            </a:r>
            <a:r>
              <a:rPr lang="en-GB" dirty="0"/>
              <a:t> </a:t>
            </a:r>
            <a:r>
              <a:rPr lang="en-GB" dirty="0" err="1"/>
              <a:t>bioloģisko</a:t>
            </a:r>
            <a:r>
              <a:rPr lang="en-GB" dirty="0"/>
              <a:t> </a:t>
            </a:r>
            <a:r>
              <a:rPr lang="en-GB" dirty="0" err="1"/>
              <a:t>daudzveidību</a:t>
            </a:r>
            <a:r>
              <a:rPr lang="en-GB" dirty="0"/>
              <a:t>:</a:t>
            </a:r>
          </a:p>
          <a:p>
            <a:r>
              <a:rPr lang="en-GB" dirty="0" err="1"/>
              <a:t>Panākt</a:t>
            </a:r>
            <a:r>
              <a:rPr lang="en-GB" dirty="0"/>
              <a:t> </a:t>
            </a:r>
            <a:r>
              <a:rPr lang="en-GB" dirty="0" err="1"/>
              <a:t>pieaugošu</a:t>
            </a:r>
            <a:r>
              <a:rPr lang="en-GB" dirty="0"/>
              <a:t> </a:t>
            </a:r>
            <a:r>
              <a:rPr lang="en-GB" dirty="0" err="1"/>
              <a:t>indikatoru</a:t>
            </a:r>
            <a:r>
              <a:rPr lang="en-GB" dirty="0"/>
              <a:t> </a:t>
            </a:r>
            <a:r>
              <a:rPr lang="en-GB" dirty="0" err="1"/>
              <a:t>attītstību</a:t>
            </a:r>
            <a:endParaRPr lang="en-GB" dirty="0"/>
          </a:p>
          <a:p>
            <a:endParaRPr lang="en-GB" dirty="0"/>
          </a:p>
          <a:p>
            <a:pPr marL="285750" indent="-285750">
              <a:buFont typeface="Arial" panose="020B0604020202020204" pitchFamily="34" charset="0"/>
              <a:buChar char="•"/>
            </a:pPr>
            <a:r>
              <a:rPr lang="en-GB" dirty="0" err="1"/>
              <a:t>Mirušās</a:t>
            </a:r>
            <a:r>
              <a:rPr lang="en-GB" dirty="0"/>
              <a:t> </a:t>
            </a:r>
            <a:r>
              <a:rPr lang="en-GB" dirty="0" err="1"/>
              <a:t>koksnes</a:t>
            </a:r>
            <a:r>
              <a:rPr lang="en-GB" dirty="0"/>
              <a:t> </a:t>
            </a:r>
            <a:r>
              <a:rPr lang="en-GB" dirty="0" err="1"/>
              <a:t>daudzums</a:t>
            </a:r>
            <a:endParaRPr lang="en-GB" dirty="0"/>
          </a:p>
          <a:p>
            <a:pPr marL="285750" indent="-285750">
              <a:buFont typeface="Arial" panose="020B0604020202020204" pitchFamily="34" charset="0"/>
              <a:buChar char="•"/>
            </a:pPr>
            <a:r>
              <a:rPr lang="en-GB" dirty="0" err="1"/>
              <a:t>Mežu</a:t>
            </a:r>
            <a:r>
              <a:rPr lang="en-GB" dirty="0"/>
              <a:t> </a:t>
            </a:r>
            <a:r>
              <a:rPr lang="en-GB" dirty="0" err="1"/>
              <a:t>īpatsvars</a:t>
            </a:r>
            <a:r>
              <a:rPr lang="en-GB" dirty="0"/>
              <a:t> </a:t>
            </a:r>
            <a:r>
              <a:rPr lang="en-GB" dirty="0" err="1"/>
              <a:t>ar</a:t>
            </a:r>
            <a:r>
              <a:rPr lang="en-GB" dirty="0"/>
              <a:t> </a:t>
            </a:r>
            <a:r>
              <a:rPr lang="en-GB" dirty="0" err="1"/>
              <a:t>dažādvecuma</a:t>
            </a:r>
            <a:r>
              <a:rPr lang="en-GB" dirty="0"/>
              <a:t> </a:t>
            </a:r>
            <a:r>
              <a:rPr lang="en-GB" dirty="0" err="1"/>
              <a:t>mežaudzēm</a:t>
            </a:r>
            <a:endParaRPr lang="en-GB" dirty="0"/>
          </a:p>
          <a:p>
            <a:pPr marL="285750" indent="-285750">
              <a:buFont typeface="Arial" panose="020B0604020202020204" pitchFamily="34" charset="0"/>
              <a:buChar char="•"/>
            </a:pPr>
            <a:r>
              <a:rPr lang="en-GB" dirty="0" err="1"/>
              <a:t>Mežu</a:t>
            </a:r>
            <a:r>
              <a:rPr lang="en-GB" dirty="0"/>
              <a:t> </a:t>
            </a:r>
            <a:r>
              <a:rPr lang="en-GB" dirty="0" err="1"/>
              <a:t>savienojamība</a:t>
            </a:r>
            <a:endParaRPr lang="en-GB" dirty="0"/>
          </a:p>
          <a:p>
            <a:pPr marL="285750" indent="-285750">
              <a:buFont typeface="Arial" panose="020B0604020202020204" pitchFamily="34" charset="0"/>
              <a:buChar char="•"/>
            </a:pPr>
            <a:r>
              <a:rPr lang="en-GB" dirty="0" err="1"/>
              <a:t>Meža</a:t>
            </a:r>
            <a:r>
              <a:rPr lang="en-GB" dirty="0"/>
              <a:t> </a:t>
            </a:r>
            <a:r>
              <a:rPr lang="en-GB" dirty="0" err="1"/>
              <a:t>putnu</a:t>
            </a:r>
            <a:r>
              <a:rPr lang="en-GB" dirty="0"/>
              <a:t> </a:t>
            </a:r>
            <a:r>
              <a:rPr lang="en-GB" dirty="0" err="1"/>
              <a:t>indekss</a:t>
            </a:r>
            <a:endParaRPr lang="en-GB" dirty="0"/>
          </a:p>
          <a:p>
            <a:pPr marL="285750" indent="-285750">
              <a:buFont typeface="Arial" panose="020B0604020202020204" pitchFamily="34" charset="0"/>
              <a:buChar char="•"/>
            </a:pPr>
            <a:r>
              <a:rPr lang="en-GB" dirty="0" err="1"/>
              <a:t>Oglekļa</a:t>
            </a:r>
            <a:r>
              <a:rPr lang="en-GB" dirty="0"/>
              <a:t> </a:t>
            </a:r>
            <a:r>
              <a:rPr lang="en-GB" dirty="0" err="1"/>
              <a:t>krātuve</a:t>
            </a:r>
            <a:endParaRPr lang="en-GB" dirty="0"/>
          </a:p>
        </p:txBody>
      </p:sp>
      <p:sp>
        <p:nvSpPr>
          <p:cNvPr id="9" name="TextBox 8">
            <a:extLst>
              <a:ext uri="{FF2B5EF4-FFF2-40B4-BE49-F238E27FC236}">
                <a16:creationId xmlns:a16="http://schemas.microsoft.com/office/drawing/2014/main" id="{CAC607F3-D410-C7BE-F91C-9AA96E8897BB}"/>
              </a:ext>
            </a:extLst>
          </p:cNvPr>
          <p:cNvSpPr txBox="1"/>
          <p:nvPr/>
        </p:nvSpPr>
        <p:spPr>
          <a:xfrm>
            <a:off x="1083076" y="656036"/>
            <a:ext cx="8904303" cy="523220"/>
          </a:xfrm>
          <a:prstGeom prst="rect">
            <a:avLst/>
          </a:prstGeom>
          <a:noFill/>
        </p:spPr>
        <p:txBody>
          <a:bodyPr wrap="square" rtlCol="0">
            <a:spAutoFit/>
          </a:bodyPr>
          <a:lstStyle/>
          <a:p>
            <a:r>
              <a:rPr lang="en-GB" sz="2800" dirty="0"/>
              <a:t>ES </a:t>
            </a:r>
            <a:r>
              <a:rPr lang="en-GB" sz="2800" dirty="0" err="1"/>
              <a:t>Dabas</a:t>
            </a:r>
            <a:r>
              <a:rPr lang="en-GB" sz="2800" dirty="0"/>
              <a:t> </a:t>
            </a:r>
            <a:r>
              <a:rPr lang="en-GB" sz="2800" dirty="0" err="1"/>
              <a:t>atjaunošanas</a:t>
            </a:r>
            <a:r>
              <a:rPr lang="en-GB" sz="2800" dirty="0"/>
              <a:t> </a:t>
            </a:r>
            <a:r>
              <a:rPr lang="en-GB" sz="2800" dirty="0" err="1">
                <a:solidFill>
                  <a:srgbClr val="FF0000"/>
                </a:solidFill>
              </a:rPr>
              <a:t>likums</a:t>
            </a:r>
            <a:r>
              <a:rPr lang="en-GB" sz="2800" dirty="0"/>
              <a:t> – </a:t>
            </a:r>
            <a:r>
              <a:rPr lang="en-GB" sz="2800" dirty="0" err="1"/>
              <a:t>saistošs</a:t>
            </a:r>
            <a:r>
              <a:rPr lang="en-GB" sz="2800" dirty="0"/>
              <a:t> </a:t>
            </a:r>
            <a:r>
              <a:rPr lang="en-GB" sz="2800" dirty="0" err="1"/>
              <a:t>dalībvalstīm</a:t>
            </a:r>
            <a:endParaRPr lang="en-GB" sz="2800" dirty="0"/>
          </a:p>
        </p:txBody>
      </p:sp>
      <p:sp>
        <p:nvSpPr>
          <p:cNvPr id="13" name="TextBox 12">
            <a:extLst>
              <a:ext uri="{FF2B5EF4-FFF2-40B4-BE49-F238E27FC236}">
                <a16:creationId xmlns:a16="http://schemas.microsoft.com/office/drawing/2014/main" id="{34E82AD9-3365-6F34-A5B4-CCC249C5936F}"/>
              </a:ext>
            </a:extLst>
          </p:cNvPr>
          <p:cNvSpPr txBox="1"/>
          <p:nvPr/>
        </p:nvSpPr>
        <p:spPr>
          <a:xfrm>
            <a:off x="2272683" y="1373839"/>
            <a:ext cx="7253612" cy="1200329"/>
          </a:xfrm>
          <a:prstGeom prst="rect">
            <a:avLst/>
          </a:prstGeom>
          <a:noFill/>
        </p:spPr>
        <p:txBody>
          <a:bodyPr wrap="square" rtlCol="0">
            <a:spAutoFit/>
          </a:bodyPr>
          <a:lstStyle/>
          <a:p>
            <a:pPr algn="ctr"/>
            <a:r>
              <a:rPr lang="en-GB" sz="2400" b="1" dirty="0" err="1"/>
              <a:t>Līdz</a:t>
            </a:r>
            <a:r>
              <a:rPr lang="en-GB" sz="2400" b="1" dirty="0"/>
              <a:t> 2050.gadam </a:t>
            </a:r>
            <a:r>
              <a:rPr lang="en-GB" sz="2400" b="1" dirty="0" err="1"/>
              <a:t>nodrošināt</a:t>
            </a:r>
            <a:r>
              <a:rPr lang="en-GB" sz="2400" b="1" dirty="0"/>
              <a:t> </a:t>
            </a:r>
            <a:r>
              <a:rPr lang="en-GB" sz="2400" b="1" dirty="0" err="1"/>
              <a:t>labu</a:t>
            </a:r>
            <a:r>
              <a:rPr lang="en-GB" sz="2400" b="1" dirty="0"/>
              <a:t> </a:t>
            </a:r>
            <a:r>
              <a:rPr lang="en-GB" sz="2400" b="1" dirty="0" err="1"/>
              <a:t>Eiropas</a:t>
            </a:r>
            <a:r>
              <a:rPr lang="en-GB" sz="2400" b="1" dirty="0"/>
              <a:t> </a:t>
            </a:r>
            <a:r>
              <a:rPr lang="en-GB" sz="2400" b="1" dirty="0" err="1"/>
              <a:t>nozīmes</a:t>
            </a:r>
            <a:r>
              <a:rPr lang="en-GB" sz="2400" b="1" dirty="0"/>
              <a:t> </a:t>
            </a:r>
            <a:r>
              <a:rPr lang="en-GB" sz="2400" b="1" dirty="0" err="1"/>
              <a:t>aizsargājamo</a:t>
            </a:r>
            <a:r>
              <a:rPr lang="en-GB" sz="2400" b="1" dirty="0"/>
              <a:t> </a:t>
            </a:r>
            <a:r>
              <a:rPr lang="en-GB" sz="2400" b="1" dirty="0" err="1"/>
              <a:t>biotopu</a:t>
            </a:r>
            <a:r>
              <a:rPr lang="en-GB" sz="2400" b="1" dirty="0"/>
              <a:t> </a:t>
            </a:r>
            <a:r>
              <a:rPr lang="en-GB" sz="2400" b="1" dirty="0" err="1"/>
              <a:t>stāvokli</a:t>
            </a:r>
            <a:r>
              <a:rPr lang="en-GB" sz="2400" b="1" dirty="0"/>
              <a:t> </a:t>
            </a:r>
            <a:r>
              <a:rPr lang="en-GB" sz="2400" b="1" dirty="0" err="1"/>
              <a:t>vismaz</a:t>
            </a:r>
            <a:r>
              <a:rPr lang="en-GB" sz="2400" b="1" dirty="0"/>
              <a:t> 90%  no </a:t>
            </a:r>
            <a:r>
              <a:rPr lang="en-GB" sz="2400" b="1" dirty="0" err="1"/>
              <a:t>visiem</a:t>
            </a:r>
            <a:r>
              <a:rPr lang="en-GB" sz="2400" b="1" dirty="0"/>
              <a:t> </a:t>
            </a:r>
            <a:r>
              <a:rPr lang="en-GB" sz="2400" b="1" dirty="0" err="1"/>
              <a:t>biotopiem</a:t>
            </a:r>
            <a:endParaRPr lang="en-GB" sz="2400" b="1" dirty="0"/>
          </a:p>
        </p:txBody>
      </p:sp>
      <p:sp>
        <p:nvSpPr>
          <p:cNvPr id="15" name="TextBox 14">
            <a:extLst>
              <a:ext uri="{FF2B5EF4-FFF2-40B4-BE49-F238E27FC236}">
                <a16:creationId xmlns:a16="http://schemas.microsoft.com/office/drawing/2014/main" id="{20BA3532-4EEB-D178-6FE9-02F8A7771F8B}"/>
              </a:ext>
            </a:extLst>
          </p:cNvPr>
          <p:cNvSpPr txBox="1"/>
          <p:nvPr/>
        </p:nvSpPr>
        <p:spPr>
          <a:xfrm>
            <a:off x="2399375" y="2622739"/>
            <a:ext cx="7126920" cy="400110"/>
          </a:xfrm>
          <a:prstGeom prst="rect">
            <a:avLst/>
          </a:prstGeom>
          <a:noFill/>
        </p:spPr>
        <p:txBody>
          <a:bodyPr wrap="square" rtlCol="0">
            <a:spAutoFit/>
          </a:bodyPr>
          <a:lstStyle/>
          <a:p>
            <a:r>
              <a:rPr lang="en-GB" sz="2000" b="1" dirty="0" err="1"/>
              <a:t>Nekavējoties</a:t>
            </a:r>
            <a:r>
              <a:rPr lang="en-GB" sz="2000" b="1" dirty="0"/>
              <a:t> </a:t>
            </a:r>
            <a:r>
              <a:rPr lang="en-GB" sz="2000" b="1" dirty="0" err="1"/>
              <a:t>nodrošināt</a:t>
            </a:r>
            <a:r>
              <a:rPr lang="en-GB" sz="2000" b="1" dirty="0"/>
              <a:t> </a:t>
            </a:r>
            <a:r>
              <a:rPr lang="en-GB" sz="2000" b="1" dirty="0" err="1"/>
              <a:t>biotopu</a:t>
            </a:r>
            <a:r>
              <a:rPr lang="en-GB" sz="2000" b="1" dirty="0"/>
              <a:t> </a:t>
            </a:r>
            <a:r>
              <a:rPr lang="en-GB" sz="2000" b="1" dirty="0" err="1"/>
              <a:t>stāvokļa</a:t>
            </a:r>
            <a:r>
              <a:rPr lang="en-GB" sz="2000" b="1" dirty="0"/>
              <a:t> </a:t>
            </a:r>
            <a:r>
              <a:rPr lang="en-GB" sz="2000" b="1" dirty="0" err="1"/>
              <a:t>nepasliktināšanos</a:t>
            </a:r>
            <a:r>
              <a:rPr lang="en-GB" sz="2000" b="1" dirty="0"/>
              <a:t> </a:t>
            </a:r>
          </a:p>
        </p:txBody>
      </p:sp>
    </p:spTree>
    <p:extLst>
      <p:ext uri="{BB962C8B-B14F-4D97-AF65-F5344CB8AC3E}">
        <p14:creationId xmlns:p14="http://schemas.microsoft.com/office/powerpoint/2010/main" val="39783510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TotalTime>
  <Words>1386</Words>
  <Application>Microsoft Office PowerPoint</Application>
  <PresentationFormat>Platekrāna</PresentationFormat>
  <Paragraphs>166</Paragraphs>
  <Slides>20</Slides>
  <Notes>0</Notes>
  <HiddenSlides>0</HiddenSlides>
  <MMClips>0</MMClips>
  <ScaleCrop>false</ScaleCrop>
  <HeadingPairs>
    <vt:vector size="6" baseType="variant">
      <vt:variant>
        <vt:lpstr>Lietotie fonti</vt:lpstr>
      </vt:variant>
      <vt:variant>
        <vt:i4>6</vt:i4>
      </vt:variant>
      <vt:variant>
        <vt:lpstr>Dizains</vt:lpstr>
      </vt:variant>
      <vt:variant>
        <vt:i4>2</vt:i4>
      </vt:variant>
      <vt:variant>
        <vt:lpstr>Slaidu virsraksti</vt:lpstr>
      </vt:variant>
      <vt:variant>
        <vt:i4>20</vt:i4>
      </vt:variant>
    </vt:vector>
  </HeadingPairs>
  <TitlesOfParts>
    <vt:vector size="28" baseType="lpstr">
      <vt:lpstr>Arial</vt:lpstr>
      <vt:lpstr>Calibri</vt:lpstr>
      <vt:lpstr>Calibri Light</vt:lpstr>
      <vt:lpstr>Cambria Math</vt:lpstr>
      <vt:lpstr>Symbol</vt:lpstr>
      <vt:lpstr>Times New Roman</vt:lpstr>
      <vt:lpstr>1_Office Theme</vt:lpstr>
      <vt:lpstr>Office Theme</vt:lpstr>
      <vt:lpstr>Aktualitātes un nozīmīgākie aspekti, ko ņemt vērā veidojot politikas plānošanas un normatīvos dokumentus un zināt meža īpašniekiem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Uzkrātās vērtības kompensācija + ikgadējs maksājums:</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Aktuālie politikas plānošanas un normatīvie dokumenti Eiropā</dc:title>
  <dc:creator>LATVIJAS MEŽA ĪPAŠNIEKU BIEDRĪBA</dc:creator>
  <cp:lastModifiedBy>LATVIJAS MEŽA ĪPAŠNIEKU BIEDRĪBA</cp:lastModifiedBy>
  <cp:revision>12</cp:revision>
  <dcterms:created xsi:type="dcterms:W3CDTF">2022-10-07T07:50:27Z</dcterms:created>
  <dcterms:modified xsi:type="dcterms:W3CDTF">2022-11-23T06:27:37Z</dcterms:modified>
</cp:coreProperties>
</file>