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60" r:id="rId4"/>
    <p:sldId id="282" r:id="rId5"/>
    <p:sldId id="284" r:id="rId6"/>
    <p:sldId id="291" r:id="rId7"/>
    <p:sldId id="292" r:id="rId8"/>
    <p:sldId id="258" r:id="rId9"/>
    <p:sldId id="283" r:id="rId10"/>
    <p:sldId id="285" r:id="rId11"/>
    <p:sldId id="287" r:id="rId12"/>
    <p:sldId id="286" r:id="rId13"/>
    <p:sldId id="288" r:id="rId14"/>
    <p:sldId id="289" r:id="rId15"/>
    <p:sldId id="2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07932-2321-462B-AB11-6C5D80484D60}" type="datetimeFigureOut">
              <a:rPr lang="lv-LV" smtClean="0"/>
              <a:t>21.11.2023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F777B-6339-45FF-9C2B-ED10FD278FBE}" type="slidenum">
              <a:rPr lang="lv-LV" smtClean="0"/>
              <a:t>‹#›</a:t>
            </a:fld>
            <a:endParaRPr lang="lv-LV"/>
          </a:p>
        </p:txBody>
      </p:sp>
    </p:spTree>
    <p:extLst>
      <p:ext uri="{BB962C8B-B14F-4D97-AF65-F5344CB8AC3E}">
        <p14:creationId xmlns:p14="http://schemas.microsoft.com/office/powerpoint/2010/main" val="329380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3ACC-A8F9-E650-C06E-B06309A3DD6D}"/>
              </a:ext>
            </a:extLst>
          </p:cNvPr>
          <p:cNvSpPr>
            <a:spLocks noGrp="1"/>
          </p:cNvSpPr>
          <p:nvPr>
            <p:ph type="ctrTitle"/>
          </p:nvPr>
        </p:nvSpPr>
        <p:spPr>
          <a:xfrm>
            <a:off x="1856793" y="807868"/>
            <a:ext cx="9417000" cy="3223790"/>
          </a:xfrm>
        </p:spPr>
        <p:txBody>
          <a:bodyPr>
            <a:noAutofit/>
          </a:bodyPr>
          <a:lstStyle/>
          <a:p>
            <a:pPr algn="ctr"/>
            <a:r>
              <a:rPr lang="lv-LV" sz="4000" dirty="0"/>
              <a:t>Eiropas inovāciju partnerības projekts </a:t>
            </a:r>
            <a:br>
              <a:rPr lang="en-US" sz="4000" dirty="0"/>
            </a:br>
            <a:r>
              <a:rPr lang="lv-LV" sz="4000" dirty="0"/>
              <a:t>«CO</a:t>
            </a:r>
            <a:r>
              <a:rPr lang="lv-LV" sz="4000" baseline="-25000" dirty="0"/>
              <a:t>2</a:t>
            </a:r>
            <a:r>
              <a:rPr lang="lv-LV" sz="4000" dirty="0"/>
              <a:t> piesaistes un SEG emisiju mazināšanas pasākumi mežsaimniecībā un ietekmes novērtēšanas sistēma»</a:t>
            </a:r>
          </a:p>
        </p:txBody>
      </p:sp>
      <p:sp>
        <p:nvSpPr>
          <p:cNvPr id="3" name="Subtitle 2">
            <a:extLst>
              <a:ext uri="{FF2B5EF4-FFF2-40B4-BE49-F238E27FC236}">
                <a16:creationId xmlns:a16="http://schemas.microsoft.com/office/drawing/2014/main" id="{7A7BCE1C-0012-0F6E-B1EE-A58806FF5DBB}"/>
              </a:ext>
            </a:extLst>
          </p:cNvPr>
          <p:cNvSpPr>
            <a:spLocks noGrp="1"/>
          </p:cNvSpPr>
          <p:nvPr>
            <p:ph type="subTitle" idx="1"/>
          </p:nvPr>
        </p:nvSpPr>
        <p:spPr>
          <a:xfrm>
            <a:off x="2541588" y="4432604"/>
            <a:ext cx="8915399" cy="1126283"/>
          </a:xfrm>
        </p:spPr>
        <p:txBody>
          <a:bodyPr>
            <a:normAutofit lnSpcReduction="10000"/>
          </a:bodyPr>
          <a:lstStyle/>
          <a:p>
            <a:r>
              <a:rPr lang="lv-LV" dirty="0"/>
              <a:t>Normunds Strūve</a:t>
            </a:r>
          </a:p>
          <a:p>
            <a:r>
              <a:rPr lang="lv-LV" dirty="0"/>
              <a:t>Projekta vadītājs</a:t>
            </a:r>
          </a:p>
          <a:p>
            <a:r>
              <a:rPr lang="lv-LV" dirty="0"/>
              <a:t>LLKC Meža konsultāciju pakalpojumu centrs</a:t>
            </a:r>
          </a:p>
        </p:txBody>
      </p:sp>
      <p:pic>
        <p:nvPicPr>
          <p:cNvPr id="4" name="Picture 3">
            <a:extLst>
              <a:ext uri="{FF2B5EF4-FFF2-40B4-BE49-F238E27FC236}">
                <a16:creationId xmlns:a16="http://schemas.microsoft.com/office/drawing/2014/main" id="{454A9CAF-DF4A-CDD4-5D8A-CCA9A9993C26}"/>
              </a:ext>
            </a:extLst>
          </p:cNvPr>
          <p:cNvPicPr>
            <a:picLocks noChangeAspect="1"/>
          </p:cNvPicPr>
          <p:nvPr/>
        </p:nvPicPr>
        <p:blipFill>
          <a:blip r:embed="rId2"/>
          <a:stretch>
            <a:fillRect/>
          </a:stretch>
        </p:blipFill>
        <p:spPr>
          <a:xfrm>
            <a:off x="6228595" y="5861160"/>
            <a:ext cx="2320365" cy="790864"/>
          </a:xfrm>
          <a:prstGeom prst="rect">
            <a:avLst/>
          </a:prstGeom>
        </p:spPr>
      </p:pic>
      <p:pic>
        <p:nvPicPr>
          <p:cNvPr id="5" name="Picture 4">
            <a:extLst>
              <a:ext uri="{FF2B5EF4-FFF2-40B4-BE49-F238E27FC236}">
                <a16:creationId xmlns:a16="http://schemas.microsoft.com/office/drawing/2014/main" id="{AC1D214E-588C-4495-948D-451140D57E92}"/>
              </a:ext>
            </a:extLst>
          </p:cNvPr>
          <p:cNvPicPr>
            <a:picLocks noChangeAspect="1"/>
          </p:cNvPicPr>
          <p:nvPr/>
        </p:nvPicPr>
        <p:blipFill>
          <a:blip r:embed="rId3"/>
          <a:stretch>
            <a:fillRect/>
          </a:stretch>
        </p:blipFill>
        <p:spPr>
          <a:xfrm>
            <a:off x="8645926" y="5850971"/>
            <a:ext cx="3285518" cy="748188"/>
          </a:xfrm>
          <a:prstGeom prst="rect">
            <a:avLst/>
          </a:prstGeom>
        </p:spPr>
      </p:pic>
    </p:spTree>
    <p:extLst>
      <p:ext uri="{BB962C8B-B14F-4D97-AF65-F5344CB8AC3E}">
        <p14:creationId xmlns:p14="http://schemas.microsoft.com/office/powerpoint/2010/main" val="20862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B5446-CA0B-D554-D7A8-FE05DF4E9593}"/>
              </a:ext>
            </a:extLst>
          </p:cNvPr>
          <p:cNvSpPr>
            <a:spLocks noGrp="1"/>
          </p:cNvSpPr>
          <p:nvPr>
            <p:ph type="title"/>
          </p:nvPr>
        </p:nvSpPr>
        <p:spPr>
          <a:xfrm>
            <a:off x="3373062" y="624110"/>
            <a:ext cx="8131550" cy="1280890"/>
          </a:xfrm>
        </p:spPr>
        <p:txBody>
          <a:bodyPr>
            <a:normAutofit/>
          </a:bodyPr>
          <a:lstStyle/>
          <a:p>
            <a:r>
              <a:rPr lang="lv-LV" dirty="0"/>
              <a:t>Atjaunojamo energoresursu veicināšanas direktīva (RED III)</a:t>
            </a:r>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6" name="Content Placeholder 5">
            <a:extLst>
              <a:ext uri="{FF2B5EF4-FFF2-40B4-BE49-F238E27FC236}">
                <a16:creationId xmlns:a16="http://schemas.microsoft.com/office/drawing/2014/main" id="{20347EEF-47C6-3968-C126-17CC7BE239AD}"/>
              </a:ext>
            </a:extLst>
          </p:cNvPr>
          <p:cNvSpPr>
            <a:spLocks noGrp="1"/>
          </p:cNvSpPr>
          <p:nvPr>
            <p:ph idx="1"/>
          </p:nvPr>
        </p:nvSpPr>
        <p:spPr>
          <a:xfrm>
            <a:off x="3373062" y="2133600"/>
            <a:ext cx="8131550" cy="3777622"/>
          </a:xfrm>
        </p:spPr>
        <p:txBody>
          <a:bodyPr>
            <a:normAutofit/>
          </a:bodyPr>
          <a:lstStyle/>
          <a:p>
            <a:pPr>
              <a:lnSpc>
                <a:spcPct val="90000"/>
              </a:lnSpc>
            </a:pPr>
            <a:r>
              <a:rPr lang="lv-LV" sz="1500"/>
              <a:t>Šā gada 20. novembrī stājušies spēkā kārtējie grozījumi direktīvā</a:t>
            </a:r>
          </a:p>
          <a:p>
            <a:pPr>
              <a:lnSpc>
                <a:spcPct val="90000"/>
              </a:lnSpc>
            </a:pPr>
            <a:r>
              <a:rPr lang="lv-LV" sz="1500"/>
              <a:t>Tālāk tiek attīstīta ideja par kaskadēšanas principa piemērošanu biomasai atbalsta shēmās. Tiek noteikts aizliegums sniegt tiešu finansiālu atbalstu zāģbaļķu, finierkluču, rūpniecisko apaļkoku, celmu un sakņu izmantošanai enerģijas ražošanai.</a:t>
            </a:r>
          </a:p>
          <a:p>
            <a:pPr>
              <a:lnSpc>
                <a:spcPct val="90000"/>
              </a:lnSpc>
            </a:pPr>
            <a:r>
              <a:rPr lang="lv-LV" sz="1500"/>
              <a:t>Noteikti jauni meža biomasas ilgtspējības kritēriji – meža biomasu neuzskata par ilgtspējīgu, ja tā iegūta no pirmatnējiem mežiem, mežiem ar lielu bioloģisko daudzveidību un apsaimniekotiem vērtīgiem zālājiem (vērtējot ietekmi uz dabas aizsardzības mērķu sasniegšanu), bioloģiski vērtīgiem dabiskiem zālājiem, virsājiem.</a:t>
            </a:r>
          </a:p>
          <a:p>
            <a:pPr>
              <a:lnSpc>
                <a:spcPct val="90000"/>
              </a:lnSpc>
            </a:pPr>
            <a:r>
              <a:rPr lang="lv-LV" sz="1500"/>
              <a:t>Papildināti meža biomasas ilgtspējības kritēriji attiecībā uz aizsargājamām platībām un nosacījumiem mežizstrādes veikšanai (netieša sasaiste ar Atmežošanas regulu, Augsnes direktīvas projektu).</a:t>
            </a:r>
          </a:p>
          <a:p>
            <a:pPr>
              <a:lnSpc>
                <a:spcPct val="90000"/>
              </a:lnSpc>
            </a:pPr>
            <a:r>
              <a:rPr lang="lv-LV" sz="1500"/>
              <a:t>Direktīvā ietverta sasaiste ar ZIZIMM regulu, tajā ietverto mērķi un nacionālo klimata un enerģētikas plānu.</a:t>
            </a:r>
          </a:p>
        </p:txBody>
      </p:sp>
    </p:spTree>
    <p:extLst>
      <p:ext uri="{BB962C8B-B14F-4D97-AF65-F5344CB8AC3E}">
        <p14:creationId xmlns:p14="http://schemas.microsoft.com/office/powerpoint/2010/main" val="425537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FB33E-DE25-C039-1F16-2DE08001554A}"/>
              </a:ext>
            </a:extLst>
          </p:cNvPr>
          <p:cNvSpPr>
            <a:spLocks noGrp="1"/>
          </p:cNvSpPr>
          <p:nvPr>
            <p:ph type="title"/>
          </p:nvPr>
        </p:nvSpPr>
        <p:spPr>
          <a:xfrm>
            <a:off x="3373062" y="624110"/>
            <a:ext cx="8131550" cy="1280890"/>
          </a:xfrm>
        </p:spPr>
        <p:txBody>
          <a:bodyPr>
            <a:normAutofit/>
          </a:bodyPr>
          <a:lstStyle/>
          <a:p>
            <a:r>
              <a:rPr lang="lv-LV" dirty="0"/>
              <a:t>Atmežošanas regula</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3" name="Content Placeholder 2">
            <a:extLst>
              <a:ext uri="{FF2B5EF4-FFF2-40B4-BE49-F238E27FC236}">
                <a16:creationId xmlns:a16="http://schemas.microsoft.com/office/drawing/2014/main" id="{8DF08F3C-D04A-8D67-F2D1-9485D13CCD45}"/>
              </a:ext>
            </a:extLst>
          </p:cNvPr>
          <p:cNvSpPr>
            <a:spLocks noGrp="1"/>
          </p:cNvSpPr>
          <p:nvPr>
            <p:ph idx="1"/>
          </p:nvPr>
        </p:nvSpPr>
        <p:spPr>
          <a:xfrm>
            <a:off x="3373062" y="2133600"/>
            <a:ext cx="8131550" cy="3777622"/>
          </a:xfrm>
        </p:spPr>
        <p:txBody>
          <a:bodyPr>
            <a:normAutofit/>
          </a:bodyPr>
          <a:lstStyle/>
          <a:p>
            <a:pPr>
              <a:lnSpc>
                <a:spcPct val="90000"/>
              </a:lnSpc>
            </a:pPr>
            <a:r>
              <a:rPr lang="lv-LV" sz="1500"/>
              <a:t>Stājusies spēkā šā gada vasarā, bet jāpiemēro no 2025. gada 1. janvāra</a:t>
            </a:r>
          </a:p>
          <a:p>
            <a:pPr>
              <a:lnSpc>
                <a:spcPct val="90000"/>
              </a:lnSpc>
            </a:pPr>
            <a:r>
              <a:rPr lang="lv-LV" sz="1500"/>
              <a:t>Mērķis – nodrošināt to, lai tirgū nonāktu tikai tādi produkti, kas nav saistīti ar atmežošanu un meža degradāciju un to ieguvē nav pārkāpti izcelsmes valsts normatīvie akti</a:t>
            </a:r>
          </a:p>
          <a:p>
            <a:pPr>
              <a:lnSpc>
                <a:spcPct val="90000"/>
              </a:lnSpc>
            </a:pPr>
            <a:r>
              <a:rPr lang="lv-LV" sz="1500"/>
              <a:t>Produktu tvērums – koksne, kafija, kakao, soja, kaučuks, liellopi, palmu eļļa</a:t>
            </a:r>
          </a:p>
          <a:p>
            <a:pPr>
              <a:lnSpc>
                <a:spcPct val="90000"/>
              </a:lnSpc>
            </a:pPr>
            <a:r>
              <a:rPr lang="lv-LV" sz="1500"/>
              <a:t>Meža īpašnieka pienākums – pirms apaļo kokmateriālu pārdošanas veikt pienācīgu pārbaudi (atbilstību regulas prasībām), ievadot informāciju ES informācijas sistēmā (informācija kas laiž tirgū, kādu produktu, cik daudz , norādot arī visas šo produktu ģeogrāfiskās koksnes ieguves atrašanās vietas). Ja meža īpašnieks pārdod augošus kokus, šī procedūra viņam nav jāveic.</a:t>
            </a:r>
          </a:p>
          <a:p>
            <a:pPr>
              <a:lnSpc>
                <a:spcPct val="90000"/>
              </a:lnSpc>
            </a:pPr>
            <a:r>
              <a:rPr lang="lv-LV" sz="1500"/>
              <a:t>No ES informācijas sistēmas iegūtais numurs jānodod kokmateriālu pircējam.</a:t>
            </a:r>
          </a:p>
          <a:p>
            <a:pPr>
              <a:lnSpc>
                <a:spcPct val="90000"/>
              </a:lnSpc>
            </a:pPr>
            <a:r>
              <a:rPr lang="lv-LV" sz="1500"/>
              <a:t>Regulā ietvertie pienākumi atšķiras lielajiem uzņēmumiem un MVU.</a:t>
            </a:r>
          </a:p>
        </p:txBody>
      </p:sp>
    </p:spTree>
    <p:extLst>
      <p:ext uri="{BB962C8B-B14F-4D97-AF65-F5344CB8AC3E}">
        <p14:creationId xmlns:p14="http://schemas.microsoft.com/office/powerpoint/2010/main" val="282375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F0B36-B2AE-3207-E814-855A03F0256F}"/>
              </a:ext>
            </a:extLst>
          </p:cNvPr>
          <p:cNvSpPr>
            <a:spLocks noGrp="1"/>
          </p:cNvSpPr>
          <p:nvPr>
            <p:ph type="title"/>
          </p:nvPr>
        </p:nvSpPr>
        <p:spPr>
          <a:xfrm>
            <a:off x="3373062" y="624110"/>
            <a:ext cx="8131550" cy="1280890"/>
          </a:xfrm>
        </p:spPr>
        <p:txBody>
          <a:bodyPr>
            <a:normAutofit/>
          </a:bodyPr>
          <a:lstStyle/>
          <a:p>
            <a:r>
              <a:rPr lang="lv-LV" dirty="0"/>
              <a:t>Dabas atjaunošanas regulas projekts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3" name="Content Placeholder 2">
            <a:extLst>
              <a:ext uri="{FF2B5EF4-FFF2-40B4-BE49-F238E27FC236}">
                <a16:creationId xmlns:a16="http://schemas.microsoft.com/office/drawing/2014/main" id="{1D96F22D-FA61-202B-3A4C-E57B2A00F25D}"/>
              </a:ext>
            </a:extLst>
          </p:cNvPr>
          <p:cNvSpPr>
            <a:spLocks noGrp="1"/>
          </p:cNvSpPr>
          <p:nvPr>
            <p:ph idx="1"/>
          </p:nvPr>
        </p:nvSpPr>
        <p:spPr>
          <a:xfrm>
            <a:off x="3373062" y="2133600"/>
            <a:ext cx="8131550" cy="3777622"/>
          </a:xfrm>
        </p:spPr>
        <p:txBody>
          <a:bodyPr>
            <a:normAutofit/>
          </a:bodyPr>
          <a:lstStyle/>
          <a:p>
            <a:r>
              <a:rPr lang="lv-LV" dirty="0"/>
              <a:t>Šobrīd notiek diskusijas ES līmenī par regulas projekta kompromisa redakciju</a:t>
            </a:r>
          </a:p>
          <a:p>
            <a:r>
              <a:rPr lang="lv-LV" dirty="0"/>
              <a:t>Sākotnējais priekšlikums nosaka ekosistēmu atjaunošanas mērķus, nosaka pienākumu izstrādāt nacionālos atjaunošanas plānus</a:t>
            </a:r>
          </a:p>
          <a:p>
            <a:r>
              <a:rPr lang="lv-LV" dirty="0"/>
              <a:t>Ar mežsaimniecību saistīti gan mērķi attiecībā uz aizsargājamo biotopu aizsardzības stāvokļa uzlabošanu, gan jānodrošina pozitīva tendence priekšlikumā ietvertajiem meža ekosistēmas indikatoriem, piemēram, atmirušās koksnes apjoms, dažāda vecuma mežaudžu īpatsvars u.c.</a:t>
            </a:r>
          </a:p>
          <a:p>
            <a:r>
              <a:rPr lang="lv-LV" dirty="0"/>
              <a:t>Priekšlikumā ietvertie pienākumi noteikti valstij, bet tie ietekmēs arī privāto mežu īpašniekus.</a:t>
            </a:r>
          </a:p>
        </p:txBody>
      </p:sp>
    </p:spTree>
    <p:extLst>
      <p:ext uri="{BB962C8B-B14F-4D97-AF65-F5344CB8AC3E}">
        <p14:creationId xmlns:p14="http://schemas.microsoft.com/office/powerpoint/2010/main" val="260349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2EF28-4BA0-B3DA-9D02-BD5EFDEA59B8}"/>
              </a:ext>
            </a:extLst>
          </p:cNvPr>
          <p:cNvSpPr>
            <a:spLocks noGrp="1"/>
          </p:cNvSpPr>
          <p:nvPr>
            <p:ph type="title"/>
          </p:nvPr>
        </p:nvSpPr>
        <p:spPr>
          <a:xfrm>
            <a:off x="3373062" y="624110"/>
            <a:ext cx="8131550" cy="1280890"/>
          </a:xfrm>
        </p:spPr>
        <p:txBody>
          <a:bodyPr>
            <a:normAutofit/>
          </a:bodyPr>
          <a:lstStyle/>
          <a:p>
            <a:r>
              <a:rPr lang="lv-LV" dirty="0"/>
              <a:t>Augsnes monitoringa direktīvas projekts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3" name="Content Placeholder 2">
            <a:extLst>
              <a:ext uri="{FF2B5EF4-FFF2-40B4-BE49-F238E27FC236}">
                <a16:creationId xmlns:a16="http://schemas.microsoft.com/office/drawing/2014/main" id="{2DB96CF6-7062-2A46-0C4F-F53308134242}"/>
              </a:ext>
            </a:extLst>
          </p:cNvPr>
          <p:cNvSpPr>
            <a:spLocks noGrp="1"/>
          </p:cNvSpPr>
          <p:nvPr>
            <p:ph idx="1"/>
          </p:nvPr>
        </p:nvSpPr>
        <p:spPr>
          <a:xfrm>
            <a:off x="3373062" y="2133600"/>
            <a:ext cx="8131550" cy="3777622"/>
          </a:xfrm>
        </p:spPr>
        <p:txBody>
          <a:bodyPr>
            <a:normAutofit/>
          </a:bodyPr>
          <a:lstStyle/>
          <a:p>
            <a:r>
              <a:rPr lang="lv-LV" dirty="0"/>
              <a:t>Priekšlikums ir publicēts un šobrīd tiek apspriests darba grupās ES līmenī</a:t>
            </a:r>
          </a:p>
          <a:p>
            <a:r>
              <a:rPr lang="lv-LV" dirty="0"/>
              <a:t>Projekts paredz veikt pasākumus, lai īstenotu augsnes veselības monitoringu un novērtēšanu, ilgtspējīgu augsnes apsaimniekošanu, risinātu piesārņoto vietu problēmu.</a:t>
            </a:r>
          </a:p>
          <a:p>
            <a:r>
              <a:rPr lang="lv-LV" dirty="0"/>
              <a:t>Ar mežsaimniecību saistītie indikatori ir erozija, augsnes organiskā oglekļa zudumi, augsnes sablīvēšanās, augsnes piesārņojums, augsnes spēja uzturēt ūdeni. Šo indikatoru rādītāju samazinājumi tiek uzskatīti par augsnes degradācijas pazīmi.</a:t>
            </a:r>
          </a:p>
          <a:p>
            <a:r>
              <a:rPr lang="lv-LV" dirty="0"/>
              <a:t>Priekšlikums saistīts ar Dabas atjaunošanas regulas projektu</a:t>
            </a:r>
          </a:p>
        </p:txBody>
      </p:sp>
    </p:spTree>
    <p:extLst>
      <p:ext uri="{BB962C8B-B14F-4D97-AF65-F5344CB8AC3E}">
        <p14:creationId xmlns:p14="http://schemas.microsoft.com/office/powerpoint/2010/main" val="324805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C85B6-16FD-4272-6197-110A2877274A}"/>
              </a:ext>
            </a:extLst>
          </p:cNvPr>
          <p:cNvSpPr>
            <a:spLocks noGrp="1"/>
          </p:cNvSpPr>
          <p:nvPr>
            <p:ph type="title"/>
          </p:nvPr>
        </p:nvSpPr>
        <p:spPr>
          <a:xfrm>
            <a:off x="3373062" y="624110"/>
            <a:ext cx="8131550" cy="1280890"/>
          </a:xfrm>
        </p:spPr>
        <p:txBody>
          <a:bodyPr>
            <a:normAutofit/>
          </a:bodyPr>
          <a:lstStyle/>
          <a:p>
            <a:r>
              <a:rPr lang="lv-LV" dirty="0"/>
              <a:t>Meža monitoringa regulas projekts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3" name="Content Placeholder 2">
            <a:extLst>
              <a:ext uri="{FF2B5EF4-FFF2-40B4-BE49-F238E27FC236}">
                <a16:creationId xmlns:a16="http://schemas.microsoft.com/office/drawing/2014/main" id="{E400DDDB-9507-669C-733E-01184AA4EA0A}"/>
              </a:ext>
            </a:extLst>
          </p:cNvPr>
          <p:cNvSpPr>
            <a:spLocks noGrp="1"/>
          </p:cNvSpPr>
          <p:nvPr>
            <p:ph idx="1"/>
          </p:nvPr>
        </p:nvSpPr>
        <p:spPr>
          <a:xfrm>
            <a:off x="3373062" y="2133600"/>
            <a:ext cx="8131550" cy="3777622"/>
          </a:xfrm>
        </p:spPr>
        <p:txBody>
          <a:bodyPr>
            <a:normAutofit/>
          </a:bodyPr>
          <a:lstStyle/>
          <a:p>
            <a:r>
              <a:rPr lang="lv-LV" dirty="0"/>
              <a:t>Plānots publicēt tuvākajā laikā</a:t>
            </a:r>
          </a:p>
          <a:p>
            <a:r>
              <a:rPr lang="lv-LV" dirty="0"/>
              <a:t>Plānots izveidot vienotu meža monitoringa sistēmu, balstot informācijas ievākšanu ņemot par pamatu arī attālās izpētes datus</a:t>
            </a:r>
          </a:p>
          <a:p>
            <a:r>
              <a:rPr lang="lv-LV" dirty="0"/>
              <a:t>Paredzams, ka meža īpašnieku tieši šis regulējums neskars, bet valsts līmenī tas var radīt jaunus datus par meža resursiem, kas visticamāk atšķirsies no esošajiem datiem, ja datu ieguves metodika atšķirsies</a:t>
            </a:r>
          </a:p>
        </p:txBody>
      </p:sp>
    </p:spTree>
    <p:extLst>
      <p:ext uri="{BB962C8B-B14F-4D97-AF65-F5344CB8AC3E}">
        <p14:creationId xmlns:p14="http://schemas.microsoft.com/office/powerpoint/2010/main" val="329971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ADFFD-677F-9B83-9090-8E4532D0759C}"/>
              </a:ext>
            </a:extLst>
          </p:cNvPr>
          <p:cNvSpPr>
            <a:spLocks noGrp="1"/>
          </p:cNvSpPr>
          <p:nvPr>
            <p:ph idx="1"/>
          </p:nvPr>
        </p:nvSpPr>
        <p:spPr>
          <a:xfrm>
            <a:off x="2047674" y="2280920"/>
            <a:ext cx="8915400" cy="2296160"/>
          </a:xfrm>
        </p:spPr>
        <p:txBody>
          <a:bodyPr/>
          <a:lstStyle/>
          <a:p>
            <a:pPr marL="0" marR="0" lvl="0" indent="0" algn="ctr" defTabSz="938213"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lv-LV"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Paldies par uzmanību</a:t>
            </a:r>
            <a:r>
              <a:rPr kumimoji="0" lang="en-GB"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p>
          <a:p>
            <a:pPr marL="0" marR="0" lvl="0" indent="0" algn="ctr" defTabSz="938213" rtl="0" eaLnBrk="0" fontAlgn="base" latinLnBrk="0" hangingPunct="0">
              <a:lnSpc>
                <a:spcPct val="80000"/>
              </a:lnSpc>
              <a:spcBef>
                <a:spcPct val="20000"/>
              </a:spcBef>
              <a:spcAft>
                <a:spcPct val="0"/>
              </a:spcAft>
              <a:buClrTx/>
              <a:buSzTx/>
              <a:buFont typeface="Arial" panose="020B0604020202020204" pitchFamily="34" charset="0"/>
              <a:buNone/>
              <a:tabLst/>
              <a:defRPr/>
            </a:pPr>
            <a:endParaRPr kumimoji="0" lang="en-GB"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38213"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lv-LV"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Jautājumi</a:t>
            </a:r>
            <a:r>
              <a:rPr kumimoji="0" lang="en-GB"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endParaRPr kumimoji="0" lang="lv-LV"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38213" rtl="0" eaLnBrk="0" fontAlgn="base" latinLnBrk="0" hangingPunct="0">
              <a:lnSpc>
                <a:spcPct val="80000"/>
              </a:lnSpc>
              <a:spcBef>
                <a:spcPct val="20000"/>
              </a:spcBef>
              <a:spcAft>
                <a:spcPct val="0"/>
              </a:spcAft>
              <a:buClrTx/>
              <a:buSzTx/>
              <a:buFont typeface="Arial" panose="020B0604020202020204" pitchFamily="34" charset="0"/>
              <a:buNone/>
              <a:tabLst/>
              <a:defRPr/>
            </a:pPr>
            <a:endParaRPr lang="lv-LV" altLang="en-US" sz="2400" b="1" dirty="0">
              <a:solidFill>
                <a:prstClr val="black"/>
              </a:solidFill>
              <a:latin typeface="Verdana" panose="020B0604030504040204" pitchFamily="34" charset="0"/>
              <a:ea typeface="Verdana" panose="020B0604030504040204" pitchFamily="34" charset="0"/>
            </a:endParaRPr>
          </a:p>
          <a:p>
            <a:pPr marL="0" indent="0" algn="ctr" defTabSz="938213" eaLnBrk="0" fontAlgn="base" hangingPunct="0">
              <a:lnSpc>
                <a:spcPct val="80000"/>
              </a:lnSpc>
              <a:spcBef>
                <a:spcPct val="20000"/>
              </a:spcBef>
              <a:spcAft>
                <a:spcPct val="0"/>
              </a:spcAft>
              <a:buClrTx/>
              <a:buSzTx/>
              <a:buNone/>
              <a:defRPr/>
            </a:pPr>
            <a:r>
              <a:rPr lang="lv-LV" sz="2400" dirty="0"/>
              <a:t>Normunds.Struve@mkpc.llkc.lv</a:t>
            </a:r>
            <a:endParaRPr lang="en-US" sz="2400" dirty="0"/>
          </a:p>
          <a:p>
            <a:pPr marL="0" marR="0" lvl="0" indent="0" algn="ctr" defTabSz="938213" rtl="0" eaLnBrk="0" fontAlgn="base" latinLnBrk="0" hangingPunct="0">
              <a:lnSpc>
                <a:spcPct val="80000"/>
              </a:lnSpc>
              <a:spcBef>
                <a:spcPct val="20000"/>
              </a:spcBef>
              <a:spcAft>
                <a:spcPct val="0"/>
              </a:spcAft>
              <a:buClrTx/>
              <a:buSzTx/>
              <a:buFont typeface="Arial" panose="020B0604020202020204" pitchFamily="34" charset="0"/>
              <a:buNone/>
              <a:tabLst/>
              <a:defRPr/>
            </a:pPr>
            <a:endParaRPr kumimoji="0" lang="lv-LV"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38213" rtl="0" eaLnBrk="0" fontAlgn="base" latinLnBrk="0" hangingPunct="0">
              <a:lnSpc>
                <a:spcPct val="80000"/>
              </a:lnSpc>
              <a:spcBef>
                <a:spcPct val="20000"/>
              </a:spcBef>
              <a:spcAft>
                <a:spcPct val="0"/>
              </a:spcAft>
              <a:buClrTx/>
              <a:buSzTx/>
              <a:buFont typeface="Arial" panose="020B0604020202020204" pitchFamily="34" charset="0"/>
              <a:buNone/>
              <a:tabLst/>
              <a:defRPr/>
            </a:pPr>
            <a:endParaRPr kumimoji="0" lang="en-GB" alt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indent="0">
              <a:buNone/>
            </a:pPr>
            <a:endParaRPr lang="lv-LV" dirty="0"/>
          </a:p>
        </p:txBody>
      </p:sp>
      <p:pic>
        <p:nvPicPr>
          <p:cNvPr id="4" name="Picture 3">
            <a:extLst>
              <a:ext uri="{FF2B5EF4-FFF2-40B4-BE49-F238E27FC236}">
                <a16:creationId xmlns:a16="http://schemas.microsoft.com/office/drawing/2014/main" id="{FA6608B4-0FA1-E5F7-146F-199DEC5CBBD7}"/>
              </a:ext>
            </a:extLst>
          </p:cNvPr>
          <p:cNvPicPr>
            <a:picLocks noChangeAspect="1"/>
          </p:cNvPicPr>
          <p:nvPr/>
        </p:nvPicPr>
        <p:blipFill>
          <a:blip r:embed="rId2"/>
          <a:stretch>
            <a:fillRect/>
          </a:stretch>
        </p:blipFill>
        <p:spPr>
          <a:xfrm>
            <a:off x="2876929" y="4985812"/>
            <a:ext cx="2316681" cy="792549"/>
          </a:xfrm>
          <a:prstGeom prst="rect">
            <a:avLst/>
          </a:prstGeom>
        </p:spPr>
      </p:pic>
      <p:pic>
        <p:nvPicPr>
          <p:cNvPr id="5" name="Picture 4">
            <a:extLst>
              <a:ext uri="{FF2B5EF4-FFF2-40B4-BE49-F238E27FC236}">
                <a16:creationId xmlns:a16="http://schemas.microsoft.com/office/drawing/2014/main" id="{374E66C7-63BA-E527-1758-B9956FF6301F}"/>
              </a:ext>
            </a:extLst>
          </p:cNvPr>
          <p:cNvPicPr>
            <a:picLocks noChangeAspect="1"/>
          </p:cNvPicPr>
          <p:nvPr/>
        </p:nvPicPr>
        <p:blipFill>
          <a:blip r:embed="rId3"/>
          <a:stretch>
            <a:fillRect/>
          </a:stretch>
        </p:blipFill>
        <p:spPr>
          <a:xfrm>
            <a:off x="5948410" y="5028488"/>
            <a:ext cx="3286029" cy="749873"/>
          </a:xfrm>
          <a:prstGeom prst="rect">
            <a:avLst/>
          </a:prstGeom>
        </p:spPr>
      </p:pic>
    </p:spTree>
    <p:extLst>
      <p:ext uri="{BB962C8B-B14F-4D97-AF65-F5344CB8AC3E}">
        <p14:creationId xmlns:p14="http://schemas.microsoft.com/office/powerpoint/2010/main" val="185141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1D4D-9EA0-6A73-8A86-474790114D7E}"/>
              </a:ext>
            </a:extLst>
          </p:cNvPr>
          <p:cNvSpPr>
            <a:spLocks noGrp="1"/>
          </p:cNvSpPr>
          <p:nvPr>
            <p:ph type="title"/>
          </p:nvPr>
        </p:nvSpPr>
        <p:spPr/>
        <p:txBody>
          <a:bodyPr/>
          <a:lstStyle/>
          <a:p>
            <a:r>
              <a:rPr lang="lv-LV" dirty="0"/>
              <a:t>Saturs</a:t>
            </a:r>
          </a:p>
        </p:txBody>
      </p:sp>
      <p:sp>
        <p:nvSpPr>
          <p:cNvPr id="3" name="Content Placeholder 2">
            <a:extLst>
              <a:ext uri="{FF2B5EF4-FFF2-40B4-BE49-F238E27FC236}">
                <a16:creationId xmlns:a16="http://schemas.microsoft.com/office/drawing/2014/main" id="{E169B926-0541-266C-5496-9EBB0CA62BBC}"/>
              </a:ext>
            </a:extLst>
          </p:cNvPr>
          <p:cNvSpPr>
            <a:spLocks noGrp="1"/>
          </p:cNvSpPr>
          <p:nvPr>
            <p:ph idx="1"/>
          </p:nvPr>
        </p:nvSpPr>
        <p:spPr/>
        <p:txBody>
          <a:bodyPr/>
          <a:lstStyle/>
          <a:p>
            <a:r>
              <a:rPr lang="lv-LV" dirty="0"/>
              <a:t>Eiropas inovāciju projekta saturs un sagaidāmais rezultāts</a:t>
            </a:r>
          </a:p>
          <a:p>
            <a:r>
              <a:rPr lang="lv-LV" dirty="0"/>
              <a:t>ES normatīvie akti,  kas skar meža apsaimniekošanu un to ietekme uz privāto mežsaimniecību Latvijā</a:t>
            </a:r>
          </a:p>
        </p:txBody>
      </p:sp>
    </p:spTree>
    <p:extLst>
      <p:ext uri="{BB962C8B-B14F-4D97-AF65-F5344CB8AC3E}">
        <p14:creationId xmlns:p14="http://schemas.microsoft.com/office/powerpoint/2010/main" val="316434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2D7F-6730-65B5-64F0-AA736D05A068}"/>
              </a:ext>
            </a:extLst>
          </p:cNvPr>
          <p:cNvSpPr>
            <a:spLocks noGrp="1"/>
          </p:cNvSpPr>
          <p:nvPr>
            <p:ph type="title"/>
          </p:nvPr>
        </p:nvSpPr>
        <p:spPr/>
        <p:txBody>
          <a:bodyPr>
            <a:normAutofit fontScale="90000"/>
          </a:bodyPr>
          <a:lstStyle/>
          <a:p>
            <a:pPr algn="ctr"/>
            <a:r>
              <a:rPr lang="lv-LV" dirty="0"/>
              <a:t>Projekta «CO</a:t>
            </a:r>
            <a:r>
              <a:rPr lang="lv-LV" baseline="-25000" dirty="0"/>
              <a:t>2</a:t>
            </a:r>
            <a:r>
              <a:rPr lang="lv-LV" dirty="0"/>
              <a:t> piesaistes un SEG emisiju mazināšanas pasākumi mežsaimniecībā un ietekmes novērtēšanas sistēma» īstenošanas posmi</a:t>
            </a:r>
          </a:p>
        </p:txBody>
      </p:sp>
      <p:sp>
        <p:nvSpPr>
          <p:cNvPr id="3" name="Content Placeholder 2">
            <a:extLst>
              <a:ext uri="{FF2B5EF4-FFF2-40B4-BE49-F238E27FC236}">
                <a16:creationId xmlns:a16="http://schemas.microsoft.com/office/drawing/2014/main" id="{F6CD92D6-F312-927D-5E71-BFE203AE5591}"/>
              </a:ext>
            </a:extLst>
          </p:cNvPr>
          <p:cNvSpPr>
            <a:spLocks noGrp="1"/>
          </p:cNvSpPr>
          <p:nvPr>
            <p:ph idx="1"/>
          </p:nvPr>
        </p:nvSpPr>
        <p:spPr>
          <a:xfrm>
            <a:off x="2589212" y="3000652"/>
            <a:ext cx="8915400" cy="2910570"/>
          </a:xfrm>
        </p:spPr>
        <p:txBody>
          <a:bodyPr/>
          <a:lstStyle/>
          <a:p>
            <a:r>
              <a:rPr lang="lv-LV" dirty="0"/>
              <a:t>Piesaistes pasākumu identificēšana</a:t>
            </a:r>
          </a:p>
          <a:p>
            <a:r>
              <a:rPr lang="lv-LV" dirty="0"/>
              <a:t>Algoritmu izstrāde identificētajiem pasākumiem</a:t>
            </a:r>
          </a:p>
          <a:p>
            <a:r>
              <a:rPr lang="lv-LV" dirty="0"/>
              <a:t>Zemes apsaimniekošanas CO</a:t>
            </a:r>
            <a:r>
              <a:rPr lang="lv-LV" baseline="-25000" dirty="0"/>
              <a:t>2</a:t>
            </a:r>
            <a:r>
              <a:rPr lang="lv-LV" dirty="0"/>
              <a:t> bilances kalkulatora izveide, testēšana un pilnveide</a:t>
            </a:r>
          </a:p>
          <a:p>
            <a:r>
              <a:rPr lang="lv-LV" dirty="0"/>
              <a:t>Starptautiskās pieredzes vērtējums</a:t>
            </a:r>
          </a:p>
          <a:p>
            <a:r>
              <a:rPr lang="lv-LV" dirty="0"/>
              <a:t>Izglītojošo pasākumu norise</a:t>
            </a:r>
          </a:p>
          <a:p>
            <a:r>
              <a:rPr lang="lv-LV" dirty="0"/>
              <a:t>Informācijas izplatīšana</a:t>
            </a:r>
          </a:p>
        </p:txBody>
      </p:sp>
    </p:spTree>
    <p:extLst>
      <p:ext uri="{BB962C8B-B14F-4D97-AF65-F5344CB8AC3E}">
        <p14:creationId xmlns:p14="http://schemas.microsoft.com/office/powerpoint/2010/main" val="5001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AA85-F9B3-5ADA-47F7-876D35C18078}"/>
              </a:ext>
            </a:extLst>
          </p:cNvPr>
          <p:cNvSpPr>
            <a:spLocks noGrp="1"/>
          </p:cNvSpPr>
          <p:nvPr>
            <p:ph type="title"/>
          </p:nvPr>
        </p:nvSpPr>
        <p:spPr/>
        <p:txBody>
          <a:bodyPr/>
          <a:lstStyle/>
          <a:p>
            <a:r>
              <a:rPr lang="lv-LV" dirty="0"/>
              <a:t>Identificētie pasākumi</a:t>
            </a:r>
          </a:p>
        </p:txBody>
      </p:sp>
      <p:sp>
        <p:nvSpPr>
          <p:cNvPr id="3" name="Content Placeholder 2">
            <a:extLst>
              <a:ext uri="{FF2B5EF4-FFF2-40B4-BE49-F238E27FC236}">
                <a16:creationId xmlns:a16="http://schemas.microsoft.com/office/drawing/2014/main" id="{2088533C-D2EB-E824-5D39-58DBDCE4C46E}"/>
              </a:ext>
            </a:extLst>
          </p:cNvPr>
          <p:cNvSpPr>
            <a:spLocks noGrp="1"/>
          </p:cNvSpPr>
          <p:nvPr>
            <p:ph idx="1"/>
          </p:nvPr>
        </p:nvSpPr>
        <p:spPr/>
        <p:txBody>
          <a:bodyPr/>
          <a:lstStyle/>
          <a:p>
            <a:r>
              <a:rPr lang="lv-LV" b="1" dirty="0"/>
              <a:t>Meža ieaudzēšana </a:t>
            </a:r>
            <a:r>
              <a:rPr lang="lv-LV" dirty="0"/>
              <a:t>(6 pasākumi) – meža ieaudzēšana </a:t>
            </a:r>
            <a:r>
              <a:rPr lang="lv-LV" dirty="0" err="1"/>
              <a:t>minerālaugsnēs</a:t>
            </a:r>
            <a:r>
              <a:rPr lang="lv-LV" dirty="0"/>
              <a:t>, meliorētās organiskajās augsnēs, pārslapinātās organiskajās augsnēs, intensīvi kultivēti kokaugu stādījumi, audžu kvalitātes uzlabošana dabiski apmežojušās platībās, kārklu plantācijas augsni ielabojot ar notekūdeņu dūņām</a:t>
            </a:r>
          </a:p>
          <a:p>
            <a:r>
              <a:rPr lang="lv-LV" b="1" dirty="0" err="1"/>
              <a:t>Agromežsaimniecība</a:t>
            </a:r>
            <a:r>
              <a:rPr lang="lv-LV" dirty="0"/>
              <a:t> (2 pasākumi) – koku grupu stādījumi ganībās, kokaugu joslu stādījumi gar meliorācijas sistēmām</a:t>
            </a:r>
          </a:p>
          <a:p>
            <a:r>
              <a:rPr lang="lv-LV" b="1" dirty="0"/>
              <a:t>Meža apsaimniekošana </a:t>
            </a:r>
            <a:r>
              <a:rPr lang="lv-LV" dirty="0"/>
              <a:t>(6 pasākumi) – koksnes pelni </a:t>
            </a:r>
            <a:r>
              <a:rPr lang="lv-LV" dirty="0" err="1"/>
              <a:t>kūdreņos</a:t>
            </a:r>
            <a:r>
              <a:rPr lang="lv-LV" dirty="0"/>
              <a:t>, minerālmēslojums </a:t>
            </a:r>
            <a:r>
              <a:rPr lang="lv-LV" dirty="0" err="1"/>
              <a:t>sausieņos</a:t>
            </a:r>
            <a:r>
              <a:rPr lang="lv-LV" dirty="0"/>
              <a:t> un </a:t>
            </a:r>
            <a:r>
              <a:rPr lang="lv-LV" dirty="0" err="1"/>
              <a:t>āreņos</a:t>
            </a:r>
            <a:r>
              <a:rPr lang="lv-LV" dirty="0"/>
              <a:t>, jaunaudžu kopšana, hidrotehniskā meliorācija </a:t>
            </a:r>
            <a:r>
              <a:rPr lang="lv-LV" dirty="0" err="1"/>
              <a:t>slapjaiņos</a:t>
            </a:r>
            <a:r>
              <a:rPr lang="lv-LV" dirty="0"/>
              <a:t>, bojāto un neproduktīvo mežaudžu atjaunošana, selekcionēta meža reproduktīvā materiāla izmantošana</a:t>
            </a:r>
          </a:p>
        </p:txBody>
      </p:sp>
    </p:spTree>
    <p:extLst>
      <p:ext uri="{BB962C8B-B14F-4D97-AF65-F5344CB8AC3E}">
        <p14:creationId xmlns:p14="http://schemas.microsoft.com/office/powerpoint/2010/main" val="38394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EA7C9D-4DFC-3BF5-D34A-4D91A5529DA2}"/>
              </a:ext>
            </a:extLst>
          </p:cNvPr>
          <p:cNvPicPr>
            <a:picLocks noGrp="1" noChangeAspect="1"/>
          </p:cNvPicPr>
          <p:nvPr>
            <p:ph idx="1"/>
          </p:nvPr>
        </p:nvPicPr>
        <p:blipFill>
          <a:blip r:embed="rId2"/>
          <a:stretch>
            <a:fillRect/>
          </a:stretch>
        </p:blipFill>
        <p:spPr>
          <a:xfrm>
            <a:off x="3061981" y="85616"/>
            <a:ext cx="7929870" cy="6772384"/>
          </a:xfrm>
        </p:spPr>
      </p:pic>
    </p:spTree>
    <p:extLst>
      <p:ext uri="{BB962C8B-B14F-4D97-AF65-F5344CB8AC3E}">
        <p14:creationId xmlns:p14="http://schemas.microsoft.com/office/powerpoint/2010/main" val="257649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72BB8-F49E-AF26-6B84-199D6192A517}"/>
              </a:ext>
            </a:extLst>
          </p:cNvPr>
          <p:cNvPicPr>
            <a:picLocks noChangeAspect="1"/>
          </p:cNvPicPr>
          <p:nvPr/>
        </p:nvPicPr>
        <p:blipFill>
          <a:blip r:embed="rId2"/>
          <a:stretch>
            <a:fillRect/>
          </a:stretch>
        </p:blipFill>
        <p:spPr>
          <a:xfrm>
            <a:off x="798098" y="0"/>
            <a:ext cx="10595803" cy="6858000"/>
          </a:xfrm>
          <a:prstGeom prst="rect">
            <a:avLst/>
          </a:prstGeom>
        </p:spPr>
      </p:pic>
    </p:spTree>
    <p:extLst>
      <p:ext uri="{BB962C8B-B14F-4D97-AF65-F5344CB8AC3E}">
        <p14:creationId xmlns:p14="http://schemas.microsoft.com/office/powerpoint/2010/main" val="209539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13F3BE-5594-2A44-1847-3DFEB8A52F31}"/>
              </a:ext>
            </a:extLst>
          </p:cNvPr>
          <p:cNvPicPr>
            <a:picLocks noChangeAspect="1"/>
          </p:cNvPicPr>
          <p:nvPr/>
        </p:nvPicPr>
        <p:blipFill>
          <a:blip r:embed="rId2"/>
          <a:stretch>
            <a:fillRect/>
          </a:stretch>
        </p:blipFill>
        <p:spPr>
          <a:xfrm>
            <a:off x="779921" y="0"/>
            <a:ext cx="10632158" cy="6858000"/>
          </a:xfrm>
          <a:prstGeom prst="rect">
            <a:avLst/>
          </a:prstGeom>
        </p:spPr>
      </p:pic>
    </p:spTree>
    <p:extLst>
      <p:ext uri="{BB962C8B-B14F-4D97-AF65-F5344CB8AC3E}">
        <p14:creationId xmlns:p14="http://schemas.microsoft.com/office/powerpoint/2010/main" val="84410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6E090-AF57-CDC8-43B0-1EDD993E82D9}"/>
              </a:ext>
            </a:extLst>
          </p:cNvPr>
          <p:cNvSpPr>
            <a:spLocks noGrp="1"/>
          </p:cNvSpPr>
          <p:nvPr>
            <p:ph type="title"/>
          </p:nvPr>
        </p:nvSpPr>
        <p:spPr>
          <a:xfrm>
            <a:off x="3373062" y="624110"/>
            <a:ext cx="8131550" cy="1280890"/>
          </a:xfrm>
        </p:spPr>
        <p:txBody>
          <a:bodyPr>
            <a:normAutofit/>
          </a:bodyPr>
          <a:lstStyle/>
          <a:p>
            <a:r>
              <a:rPr lang="lv-LV" dirty="0"/>
              <a:t>Ilgtspējīgu ieguldījumu regulējums (</a:t>
            </a:r>
            <a:r>
              <a:rPr lang="lv-LV" dirty="0" err="1"/>
              <a:t>taksonomijas</a:t>
            </a:r>
            <a:r>
              <a:rPr lang="lv-LV" dirty="0"/>
              <a:t> regula)</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3" name="Content Placeholder 2">
            <a:extLst>
              <a:ext uri="{FF2B5EF4-FFF2-40B4-BE49-F238E27FC236}">
                <a16:creationId xmlns:a16="http://schemas.microsoft.com/office/drawing/2014/main" id="{922290BF-83E4-9567-937F-4E994C591EA3}"/>
              </a:ext>
            </a:extLst>
          </p:cNvPr>
          <p:cNvSpPr>
            <a:spLocks noGrp="1"/>
          </p:cNvSpPr>
          <p:nvPr>
            <p:ph idx="1"/>
          </p:nvPr>
        </p:nvSpPr>
        <p:spPr>
          <a:xfrm>
            <a:off x="3373062" y="2133600"/>
            <a:ext cx="8131550" cy="3777622"/>
          </a:xfrm>
        </p:spPr>
        <p:txBody>
          <a:bodyPr>
            <a:normAutofit/>
          </a:bodyPr>
          <a:lstStyle/>
          <a:p>
            <a:pPr>
              <a:lnSpc>
                <a:spcPct val="90000"/>
              </a:lnSpc>
            </a:pPr>
            <a:r>
              <a:rPr lang="lv-LV" sz="1500" dirty="0"/>
              <a:t>Definētie vides mērķi:</a:t>
            </a:r>
          </a:p>
          <a:p>
            <a:pPr>
              <a:lnSpc>
                <a:spcPct val="90000"/>
              </a:lnSpc>
              <a:buFont typeface="Wingdings" panose="05000000000000000000" pitchFamily="2" charset="2"/>
              <a:buChar char="Ø"/>
            </a:pPr>
            <a:r>
              <a:rPr lang="lv-LV" sz="1500" u="sng" dirty="0"/>
              <a:t>klimata pārmaiņu mazināšana; </a:t>
            </a:r>
            <a:r>
              <a:rPr lang="lv-LV" sz="1500" dirty="0"/>
              <a:t>(nosacījumi attiecībā uz mežsaimniecību ir spēkā) Būtiskākā prasība veikt klimata ieguvumu analīzi īpašumiem no 13 ha - SEG emisiju un piesaistes aprēķins 30 gadu periodam. Uzstādījums – tiek saglabāts vai palielināts oglekļa uzkrājums mežā salīdzinot ar ierasto praksi.</a:t>
            </a:r>
          </a:p>
          <a:p>
            <a:pPr>
              <a:lnSpc>
                <a:spcPct val="90000"/>
              </a:lnSpc>
              <a:buFont typeface="Wingdings" panose="05000000000000000000" pitchFamily="2" charset="2"/>
              <a:buChar char="Ø"/>
            </a:pPr>
            <a:r>
              <a:rPr lang="lv-LV" sz="1500" u="sng" dirty="0"/>
              <a:t>pielāgošanās klimata pārmaiņām; </a:t>
            </a:r>
            <a:r>
              <a:rPr lang="lv-LV" sz="1500" dirty="0"/>
              <a:t>(nosacījumi attiecībā uz mežsaimniecību ir spēkā). Adaptācijas pasākumi, kas būtiski mazina klimata riskus tiek uzskatīti par ilgtspējīgām darbībām.</a:t>
            </a:r>
            <a:endParaRPr lang="lv-LV" sz="1500" u="sng" dirty="0"/>
          </a:p>
          <a:p>
            <a:pPr>
              <a:lnSpc>
                <a:spcPct val="90000"/>
              </a:lnSpc>
              <a:buFont typeface="Wingdings" panose="05000000000000000000" pitchFamily="2" charset="2"/>
              <a:buChar char="Ø"/>
            </a:pPr>
            <a:r>
              <a:rPr lang="lv-LV" sz="1500" dirty="0"/>
              <a:t>ilgtspējīga ūdens un jūras resursu izmantošana un aizsardzība;</a:t>
            </a:r>
          </a:p>
          <a:p>
            <a:pPr>
              <a:lnSpc>
                <a:spcPct val="90000"/>
              </a:lnSpc>
              <a:buFont typeface="Wingdings" panose="05000000000000000000" pitchFamily="2" charset="2"/>
              <a:buChar char="Ø"/>
            </a:pPr>
            <a:r>
              <a:rPr lang="lv-LV" sz="1500" dirty="0"/>
              <a:t>pāreja uz aprites ekonomiku;</a:t>
            </a:r>
          </a:p>
          <a:p>
            <a:pPr>
              <a:lnSpc>
                <a:spcPct val="90000"/>
              </a:lnSpc>
              <a:buFont typeface="Wingdings" panose="05000000000000000000" pitchFamily="2" charset="2"/>
              <a:buChar char="Ø"/>
            </a:pPr>
            <a:r>
              <a:rPr lang="lv-LV" sz="1500" dirty="0"/>
              <a:t>piesārņojuma novēršana un kontrole;</a:t>
            </a:r>
          </a:p>
          <a:p>
            <a:pPr>
              <a:lnSpc>
                <a:spcPct val="90000"/>
              </a:lnSpc>
              <a:buFont typeface="Wingdings" panose="05000000000000000000" pitchFamily="2" charset="2"/>
              <a:buChar char="Ø"/>
            </a:pPr>
            <a:r>
              <a:rPr lang="lv-LV" sz="1500" u="sng" dirty="0"/>
              <a:t>bioloģiskās daudzveidības un ekosistēmu aizsardzība un atjaunošana</a:t>
            </a:r>
            <a:r>
              <a:rPr lang="lv-LV" sz="1500" dirty="0"/>
              <a:t>. (nosacījumi attiecībā uz mežsaimniecību tiek pārskatīti)</a:t>
            </a:r>
          </a:p>
          <a:p>
            <a:pPr>
              <a:lnSpc>
                <a:spcPct val="90000"/>
              </a:lnSpc>
            </a:pPr>
            <a:endParaRPr lang="lv-LV" sz="1500" dirty="0"/>
          </a:p>
        </p:txBody>
      </p:sp>
    </p:spTree>
    <p:extLst>
      <p:ext uri="{BB962C8B-B14F-4D97-AF65-F5344CB8AC3E}">
        <p14:creationId xmlns:p14="http://schemas.microsoft.com/office/powerpoint/2010/main" val="244259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05C52-9AF4-B4D7-9A91-99C03977117A}"/>
              </a:ext>
            </a:extLst>
          </p:cNvPr>
          <p:cNvSpPr>
            <a:spLocks noGrp="1"/>
          </p:cNvSpPr>
          <p:nvPr>
            <p:ph type="title"/>
          </p:nvPr>
        </p:nvSpPr>
        <p:spPr>
          <a:xfrm>
            <a:off x="3373062" y="624110"/>
            <a:ext cx="8131550" cy="1280890"/>
          </a:xfrm>
        </p:spPr>
        <p:txBody>
          <a:bodyPr>
            <a:normAutofit/>
          </a:bodyPr>
          <a:lstStyle/>
          <a:p>
            <a:r>
              <a:rPr lang="lv-LV" dirty="0"/>
              <a:t>CO</a:t>
            </a:r>
            <a:r>
              <a:rPr lang="lv-LV" baseline="-25000" dirty="0"/>
              <a:t>2</a:t>
            </a:r>
            <a:r>
              <a:rPr lang="lv-LV" dirty="0"/>
              <a:t> piesaistes un emisiju regulējums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3" name="Content Placeholder 2">
            <a:extLst>
              <a:ext uri="{FF2B5EF4-FFF2-40B4-BE49-F238E27FC236}">
                <a16:creationId xmlns:a16="http://schemas.microsoft.com/office/drawing/2014/main" id="{6D1AA14A-A677-FF18-BD15-389AEAE024BC}"/>
              </a:ext>
            </a:extLst>
          </p:cNvPr>
          <p:cNvSpPr>
            <a:spLocks noGrp="1"/>
          </p:cNvSpPr>
          <p:nvPr>
            <p:ph idx="1"/>
          </p:nvPr>
        </p:nvSpPr>
        <p:spPr>
          <a:xfrm>
            <a:off x="3373062" y="2133600"/>
            <a:ext cx="8131550" cy="3777622"/>
          </a:xfrm>
        </p:spPr>
        <p:txBody>
          <a:bodyPr>
            <a:normAutofit/>
          </a:bodyPr>
          <a:lstStyle/>
          <a:p>
            <a:r>
              <a:rPr lang="lv-LV" dirty="0"/>
              <a:t>Zemes izmantošanas, zemes izmantošanas maiņas un mežsaimniecības (ZIZIMM) sektora regulējums (mērķi 2021.-2025. gadu un 2026.-2030.gadu periodam)</a:t>
            </a:r>
          </a:p>
          <a:p>
            <a:r>
              <a:rPr lang="lv-LV" dirty="0"/>
              <a:t>ZIZIMM stratēģija Latvijai noteiktā ZIZIMM sektora mērķa sasniegšanai (šobrīd tiek izstrādāta)</a:t>
            </a:r>
          </a:p>
          <a:p>
            <a:r>
              <a:rPr lang="lv-LV" dirty="0"/>
              <a:t>Oglekļa piesaistes sertifikācijas regulas projekts (šobrīd notiek diskusijas par regulas saturu). Var kļūt par būtisku instrumentu, lai veicinātu CO</a:t>
            </a:r>
            <a:r>
              <a:rPr lang="lv-LV" baseline="-25000" dirty="0"/>
              <a:t>2</a:t>
            </a:r>
            <a:r>
              <a:rPr lang="lv-LV" dirty="0"/>
              <a:t> piesaistes pasākumu īstenošanu.</a:t>
            </a:r>
          </a:p>
        </p:txBody>
      </p:sp>
    </p:spTree>
    <p:extLst>
      <p:ext uri="{BB962C8B-B14F-4D97-AF65-F5344CB8AC3E}">
        <p14:creationId xmlns:p14="http://schemas.microsoft.com/office/powerpoint/2010/main" val="228208900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802</TotalTime>
  <Words>880</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Verdana</vt:lpstr>
      <vt:lpstr>Wingdings</vt:lpstr>
      <vt:lpstr>Wingdings 3</vt:lpstr>
      <vt:lpstr>Wisp</vt:lpstr>
      <vt:lpstr>Eiropas inovāciju partnerības projekts  «CO2 piesaistes un SEG emisiju mazināšanas pasākumi mežsaimniecībā un ietekmes novērtēšanas sistēma»</vt:lpstr>
      <vt:lpstr>Saturs</vt:lpstr>
      <vt:lpstr>Projekta «CO2 piesaistes un SEG emisiju mazināšanas pasākumi mežsaimniecībā un ietekmes novērtēšanas sistēma» īstenošanas posmi</vt:lpstr>
      <vt:lpstr>Identificētie pasākumi</vt:lpstr>
      <vt:lpstr>PowerPoint Presentation</vt:lpstr>
      <vt:lpstr>PowerPoint Presentation</vt:lpstr>
      <vt:lpstr>PowerPoint Presentation</vt:lpstr>
      <vt:lpstr>Ilgtspējīgu ieguldījumu regulējums (taksonomijas regula)</vt:lpstr>
      <vt:lpstr>CO2 piesaistes un emisiju regulējums</vt:lpstr>
      <vt:lpstr>Atjaunojamo energoresursu veicināšanas direktīva (RED III)</vt:lpstr>
      <vt:lpstr>Atmežošanas regula</vt:lpstr>
      <vt:lpstr>Dabas atjaunošanas regulas projekts</vt:lpstr>
      <vt:lpstr>Augsnes monitoringa direktīvas projekts</vt:lpstr>
      <vt:lpstr>Meža monitoringa regulas projekts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Eiropas inovāciju partnerības projekts «CO2 piesaistes un SEG emisiju mazināšanas pasākumi mežsaimniecībā un ietekmes novērtēšanas sistēma»</dc:title>
  <dc:creator>Normunds Strūve</dc:creator>
  <cp:lastModifiedBy>Liene Valta</cp:lastModifiedBy>
  <cp:revision>26</cp:revision>
  <dcterms:created xsi:type="dcterms:W3CDTF">2023-11-20T17:46:52Z</dcterms:created>
  <dcterms:modified xsi:type="dcterms:W3CDTF">2023-11-21T18:36:32Z</dcterms:modified>
</cp:coreProperties>
</file>